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463D73-2357-477A-8415-B06241E09802}"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FF835-9C65-4850-AB2F-D0DD9D1761E5}" type="slidenum">
              <a:rPr lang="en-IN" smtClean="0"/>
              <a:t>‹#›</a:t>
            </a:fld>
            <a:endParaRPr lang="en-IN"/>
          </a:p>
        </p:txBody>
      </p:sp>
    </p:spTree>
    <p:extLst>
      <p:ext uri="{BB962C8B-B14F-4D97-AF65-F5344CB8AC3E}">
        <p14:creationId xmlns:p14="http://schemas.microsoft.com/office/powerpoint/2010/main" val="3271635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463D73-2357-477A-8415-B06241E09802}"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FF835-9C65-4850-AB2F-D0DD9D1761E5}" type="slidenum">
              <a:rPr lang="en-IN" smtClean="0"/>
              <a:t>‹#›</a:t>
            </a:fld>
            <a:endParaRPr lang="en-IN"/>
          </a:p>
        </p:txBody>
      </p:sp>
    </p:spTree>
    <p:extLst>
      <p:ext uri="{BB962C8B-B14F-4D97-AF65-F5344CB8AC3E}">
        <p14:creationId xmlns:p14="http://schemas.microsoft.com/office/powerpoint/2010/main" val="113608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463D73-2357-477A-8415-B06241E09802}"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FF835-9C65-4850-AB2F-D0DD9D1761E5}" type="slidenum">
              <a:rPr lang="en-IN" smtClean="0"/>
              <a:t>‹#›</a:t>
            </a:fld>
            <a:endParaRPr lang="en-IN"/>
          </a:p>
        </p:txBody>
      </p:sp>
    </p:spTree>
    <p:extLst>
      <p:ext uri="{BB962C8B-B14F-4D97-AF65-F5344CB8AC3E}">
        <p14:creationId xmlns:p14="http://schemas.microsoft.com/office/powerpoint/2010/main" val="2040974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463D73-2357-477A-8415-B06241E09802}"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FF835-9C65-4850-AB2F-D0DD9D1761E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60725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463D73-2357-477A-8415-B06241E09802}"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FF835-9C65-4850-AB2F-D0DD9D1761E5}" type="slidenum">
              <a:rPr lang="en-IN" smtClean="0"/>
              <a:t>‹#›</a:t>
            </a:fld>
            <a:endParaRPr lang="en-IN"/>
          </a:p>
        </p:txBody>
      </p:sp>
    </p:spTree>
    <p:extLst>
      <p:ext uri="{BB962C8B-B14F-4D97-AF65-F5344CB8AC3E}">
        <p14:creationId xmlns:p14="http://schemas.microsoft.com/office/powerpoint/2010/main" val="4110274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463D73-2357-477A-8415-B06241E09802}" type="datetimeFigureOut">
              <a:rPr lang="en-IN" smtClean="0"/>
              <a:t>22-06-2022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FF835-9C65-4850-AB2F-D0DD9D1761E5}" type="slidenum">
              <a:rPr lang="en-IN" smtClean="0"/>
              <a:t>‹#›</a:t>
            </a:fld>
            <a:endParaRPr lang="en-IN"/>
          </a:p>
        </p:txBody>
      </p:sp>
    </p:spTree>
    <p:extLst>
      <p:ext uri="{BB962C8B-B14F-4D97-AF65-F5344CB8AC3E}">
        <p14:creationId xmlns:p14="http://schemas.microsoft.com/office/powerpoint/2010/main" val="3236873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463D73-2357-477A-8415-B06241E09802}" type="datetimeFigureOut">
              <a:rPr lang="en-IN" smtClean="0"/>
              <a:t>22-06-2022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FF835-9C65-4850-AB2F-D0DD9D1761E5}" type="slidenum">
              <a:rPr lang="en-IN" smtClean="0"/>
              <a:t>‹#›</a:t>
            </a:fld>
            <a:endParaRPr lang="en-IN"/>
          </a:p>
        </p:txBody>
      </p:sp>
    </p:spTree>
    <p:extLst>
      <p:ext uri="{BB962C8B-B14F-4D97-AF65-F5344CB8AC3E}">
        <p14:creationId xmlns:p14="http://schemas.microsoft.com/office/powerpoint/2010/main" val="1212201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463D73-2357-477A-8415-B06241E09802}"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FF835-9C65-4850-AB2F-D0DD9D1761E5}" type="slidenum">
              <a:rPr lang="en-IN" smtClean="0"/>
              <a:t>‹#›</a:t>
            </a:fld>
            <a:endParaRPr lang="en-IN"/>
          </a:p>
        </p:txBody>
      </p:sp>
    </p:spTree>
    <p:extLst>
      <p:ext uri="{BB962C8B-B14F-4D97-AF65-F5344CB8AC3E}">
        <p14:creationId xmlns:p14="http://schemas.microsoft.com/office/powerpoint/2010/main" val="400296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463D73-2357-477A-8415-B06241E09802}"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FF835-9C65-4850-AB2F-D0DD9D1761E5}" type="slidenum">
              <a:rPr lang="en-IN" smtClean="0"/>
              <a:t>‹#›</a:t>
            </a:fld>
            <a:endParaRPr lang="en-IN"/>
          </a:p>
        </p:txBody>
      </p:sp>
    </p:spTree>
    <p:extLst>
      <p:ext uri="{BB962C8B-B14F-4D97-AF65-F5344CB8AC3E}">
        <p14:creationId xmlns:p14="http://schemas.microsoft.com/office/powerpoint/2010/main" val="266893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F463D73-2357-477A-8415-B06241E09802}"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FF835-9C65-4850-AB2F-D0DD9D1761E5}" type="slidenum">
              <a:rPr lang="en-IN" smtClean="0"/>
              <a:t>‹#›</a:t>
            </a:fld>
            <a:endParaRPr lang="en-IN"/>
          </a:p>
        </p:txBody>
      </p:sp>
    </p:spTree>
    <p:extLst>
      <p:ext uri="{BB962C8B-B14F-4D97-AF65-F5344CB8AC3E}">
        <p14:creationId xmlns:p14="http://schemas.microsoft.com/office/powerpoint/2010/main" val="428897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463D73-2357-477A-8415-B06241E09802}"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FF835-9C65-4850-AB2F-D0DD9D1761E5}" type="slidenum">
              <a:rPr lang="en-IN" smtClean="0"/>
              <a:t>‹#›</a:t>
            </a:fld>
            <a:endParaRPr lang="en-IN"/>
          </a:p>
        </p:txBody>
      </p:sp>
    </p:spTree>
    <p:extLst>
      <p:ext uri="{BB962C8B-B14F-4D97-AF65-F5344CB8AC3E}">
        <p14:creationId xmlns:p14="http://schemas.microsoft.com/office/powerpoint/2010/main" val="2468907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463D73-2357-477A-8415-B06241E09802}"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FF835-9C65-4850-AB2F-D0DD9D1761E5}" type="slidenum">
              <a:rPr lang="en-IN" smtClean="0"/>
              <a:t>‹#›</a:t>
            </a:fld>
            <a:endParaRPr lang="en-IN"/>
          </a:p>
        </p:txBody>
      </p:sp>
    </p:spTree>
    <p:extLst>
      <p:ext uri="{BB962C8B-B14F-4D97-AF65-F5344CB8AC3E}">
        <p14:creationId xmlns:p14="http://schemas.microsoft.com/office/powerpoint/2010/main" val="2223346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463D73-2357-477A-8415-B06241E09802}" type="datetimeFigureOut">
              <a:rPr lang="en-IN" smtClean="0"/>
              <a:t>22-06-2022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BFF835-9C65-4850-AB2F-D0DD9D1761E5}" type="slidenum">
              <a:rPr lang="en-IN" smtClean="0"/>
              <a:t>‹#›</a:t>
            </a:fld>
            <a:endParaRPr lang="en-IN"/>
          </a:p>
        </p:txBody>
      </p:sp>
    </p:spTree>
    <p:extLst>
      <p:ext uri="{BB962C8B-B14F-4D97-AF65-F5344CB8AC3E}">
        <p14:creationId xmlns:p14="http://schemas.microsoft.com/office/powerpoint/2010/main" val="3742434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F463D73-2357-477A-8415-B06241E09802}" type="datetimeFigureOut">
              <a:rPr lang="en-IN" smtClean="0"/>
              <a:t>22-06-2022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1BFF835-9C65-4850-AB2F-D0DD9D1761E5}" type="slidenum">
              <a:rPr lang="en-IN" smtClean="0"/>
              <a:t>‹#›</a:t>
            </a:fld>
            <a:endParaRPr lang="en-IN"/>
          </a:p>
        </p:txBody>
      </p:sp>
    </p:spTree>
    <p:extLst>
      <p:ext uri="{BB962C8B-B14F-4D97-AF65-F5344CB8AC3E}">
        <p14:creationId xmlns:p14="http://schemas.microsoft.com/office/powerpoint/2010/main" val="3713700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F463D73-2357-477A-8415-B06241E09802}" type="datetimeFigureOut">
              <a:rPr lang="en-IN" smtClean="0"/>
              <a:t>22-06-2022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1BFF835-9C65-4850-AB2F-D0DD9D1761E5}" type="slidenum">
              <a:rPr lang="en-IN" smtClean="0"/>
              <a:t>‹#›</a:t>
            </a:fld>
            <a:endParaRPr lang="en-IN"/>
          </a:p>
        </p:txBody>
      </p:sp>
    </p:spTree>
    <p:extLst>
      <p:ext uri="{BB962C8B-B14F-4D97-AF65-F5344CB8AC3E}">
        <p14:creationId xmlns:p14="http://schemas.microsoft.com/office/powerpoint/2010/main" val="3075627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F463D73-2357-477A-8415-B06241E09802}" type="datetimeFigureOut">
              <a:rPr lang="en-IN" smtClean="0"/>
              <a:t>22-06-2022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1BFF835-9C65-4850-AB2F-D0DD9D1761E5}" type="slidenum">
              <a:rPr lang="en-IN" smtClean="0"/>
              <a:t>‹#›</a:t>
            </a:fld>
            <a:endParaRPr lang="en-IN"/>
          </a:p>
        </p:txBody>
      </p:sp>
    </p:spTree>
    <p:extLst>
      <p:ext uri="{BB962C8B-B14F-4D97-AF65-F5344CB8AC3E}">
        <p14:creationId xmlns:p14="http://schemas.microsoft.com/office/powerpoint/2010/main" val="80449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463D73-2357-477A-8415-B06241E09802}"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FF835-9C65-4850-AB2F-D0DD9D1761E5}" type="slidenum">
              <a:rPr lang="en-IN" smtClean="0"/>
              <a:t>‹#›</a:t>
            </a:fld>
            <a:endParaRPr lang="en-IN"/>
          </a:p>
        </p:txBody>
      </p:sp>
    </p:spTree>
    <p:extLst>
      <p:ext uri="{BB962C8B-B14F-4D97-AF65-F5344CB8AC3E}">
        <p14:creationId xmlns:p14="http://schemas.microsoft.com/office/powerpoint/2010/main" val="3402001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F463D73-2357-477A-8415-B06241E09802}" type="datetimeFigureOut">
              <a:rPr lang="en-IN" smtClean="0"/>
              <a:t>22-06-2022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1BFF835-9C65-4850-AB2F-D0DD9D1761E5}" type="slidenum">
              <a:rPr lang="en-IN" smtClean="0"/>
              <a:t>‹#›</a:t>
            </a:fld>
            <a:endParaRPr lang="en-IN"/>
          </a:p>
        </p:txBody>
      </p:sp>
    </p:spTree>
    <p:extLst>
      <p:ext uri="{BB962C8B-B14F-4D97-AF65-F5344CB8AC3E}">
        <p14:creationId xmlns:p14="http://schemas.microsoft.com/office/powerpoint/2010/main" val="2215661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Simulation of Anti-Lock Breaking System (ABS) in Simulink</a:t>
            </a:r>
            <a:endParaRPr lang="en-IN" dirty="0"/>
          </a:p>
        </p:txBody>
      </p:sp>
      <p:sp>
        <p:nvSpPr>
          <p:cNvPr id="3" name="Subtitle 2"/>
          <p:cNvSpPr>
            <a:spLocks noGrp="1"/>
          </p:cNvSpPr>
          <p:nvPr>
            <p:ph type="subTitle" idx="1"/>
          </p:nvPr>
        </p:nvSpPr>
        <p:spPr/>
        <p:txBody>
          <a:bodyPr/>
          <a:lstStyle/>
          <a:p>
            <a:r>
              <a:rPr lang="en-US" dirty="0" smtClean="0"/>
              <a:t>Arjun. V. </a:t>
            </a:r>
            <a:r>
              <a:rPr lang="en-US" dirty="0" err="1" smtClean="0"/>
              <a:t>Srivatsa</a:t>
            </a:r>
            <a:r>
              <a:rPr lang="en-US" dirty="0" smtClean="0"/>
              <a:t> – 01JST18EC012</a:t>
            </a:r>
          </a:p>
          <a:p>
            <a:r>
              <a:rPr lang="en-US" dirty="0" smtClean="0"/>
              <a:t>Shreyas. K. Mahesh – 01JST18EC088</a:t>
            </a:r>
            <a:endParaRPr lang="en-IN" dirty="0"/>
          </a:p>
        </p:txBody>
      </p:sp>
    </p:spTree>
    <p:extLst>
      <p:ext uri="{BB962C8B-B14F-4D97-AF65-F5344CB8AC3E}">
        <p14:creationId xmlns:p14="http://schemas.microsoft.com/office/powerpoint/2010/main" val="2178924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IN" dirty="0"/>
          </a:p>
        </p:txBody>
      </p:sp>
      <p:sp>
        <p:nvSpPr>
          <p:cNvPr id="3" name="Content Placeholder 2"/>
          <p:cNvSpPr>
            <a:spLocks noGrp="1"/>
          </p:cNvSpPr>
          <p:nvPr>
            <p:ph idx="1"/>
          </p:nvPr>
        </p:nvSpPr>
        <p:spPr/>
        <p:txBody>
          <a:bodyPr>
            <a:normAutofit fontScale="85000" lnSpcReduction="20000"/>
          </a:bodyPr>
          <a:lstStyle/>
          <a:p>
            <a:pPr marL="457200" lvl="1" indent="0">
              <a:buNone/>
            </a:pPr>
            <a:r>
              <a:rPr lang="en-US" sz="3300" b="1" dirty="0"/>
              <a:t>Advantages of </a:t>
            </a:r>
            <a:r>
              <a:rPr lang="en-US" sz="3300" b="1" dirty="0" smtClean="0"/>
              <a:t>ABS</a:t>
            </a:r>
          </a:p>
          <a:p>
            <a:pPr marL="457200" lvl="1" indent="0">
              <a:buNone/>
            </a:pPr>
            <a:endParaRPr lang="en-IN" sz="3300" b="1" dirty="0"/>
          </a:p>
          <a:p>
            <a:pPr lvl="0"/>
            <a:r>
              <a:rPr lang="en-US" b="1" dirty="0"/>
              <a:t>Stopping on </a:t>
            </a:r>
            <a:r>
              <a:rPr lang="en-US" b="1" dirty="0" smtClean="0"/>
              <a:t>ice:  </a:t>
            </a:r>
            <a:r>
              <a:rPr lang="en-US" dirty="0"/>
              <a:t>As mentioned above, an ABS prevents lock-ups and skidding, even in slippery conditions. Anti-lock brakes have been proven to save lives in some situations by helping drivers keep control of a vehicle.</a:t>
            </a:r>
            <a:endParaRPr lang="en-IN" sz="2400" dirty="0"/>
          </a:p>
          <a:p>
            <a:pPr lvl="0"/>
            <a:r>
              <a:rPr lang="en-US" b="1" dirty="0"/>
              <a:t>Lower insurance </a:t>
            </a:r>
            <a:r>
              <a:rPr lang="en-US" b="1" dirty="0" smtClean="0"/>
              <a:t>costs: </a:t>
            </a:r>
            <a:r>
              <a:rPr lang="en-US" dirty="0"/>
              <a:t>Because it is a thoroughly tested safety device with a track record of effectiveness, insurers often give customers specific discounts for having an ABS system on their vehicle.</a:t>
            </a:r>
            <a:endParaRPr lang="en-IN" sz="2400" dirty="0"/>
          </a:p>
          <a:p>
            <a:pPr lvl="0"/>
            <a:r>
              <a:rPr lang="en-US" b="1" dirty="0"/>
              <a:t>Higher resale </a:t>
            </a:r>
            <a:r>
              <a:rPr lang="en-US" b="1" dirty="0" smtClean="0"/>
              <a:t>value: </a:t>
            </a:r>
            <a:r>
              <a:rPr lang="en-US" dirty="0" smtClean="0"/>
              <a:t>As </a:t>
            </a:r>
            <a:r>
              <a:rPr lang="en-US" dirty="0"/>
              <a:t>a feature on a car or truck, an ABS raises the market value of the vehicle. Nowadays, where ABS technology has become standard on many vehicles, not having it could result in a lower price for resale.</a:t>
            </a:r>
            <a:endParaRPr lang="en-IN" sz="2400" dirty="0"/>
          </a:p>
          <a:p>
            <a:pPr lvl="0"/>
            <a:r>
              <a:rPr lang="en-US" b="1" dirty="0"/>
              <a:t>Traction </a:t>
            </a:r>
            <a:r>
              <a:rPr lang="en-US" b="1" dirty="0" smtClean="0"/>
              <a:t>control: </a:t>
            </a:r>
            <a:r>
              <a:rPr lang="en-US" dirty="0" smtClean="0"/>
              <a:t>ABS </a:t>
            </a:r>
            <a:r>
              <a:rPr lang="en-US" dirty="0"/>
              <a:t>shares some of the infrastructure of a traction control system, where new technology helps ensure that each wheel has traction on the road. That makes it easy for manufacturers to install both of these features at the factory</a:t>
            </a:r>
            <a:endParaRPr lang="en-IN" sz="2400" dirty="0"/>
          </a:p>
          <a:p>
            <a:pPr marL="0" indent="0">
              <a:buNone/>
            </a:pPr>
            <a:endParaRPr lang="en-IN" dirty="0"/>
          </a:p>
        </p:txBody>
      </p:sp>
    </p:spTree>
    <p:extLst>
      <p:ext uri="{BB962C8B-B14F-4D97-AF65-F5344CB8AC3E}">
        <p14:creationId xmlns:p14="http://schemas.microsoft.com/office/powerpoint/2010/main" val="480035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457200" lvl="1" indent="0">
              <a:buNone/>
            </a:pPr>
            <a:r>
              <a:rPr lang="en-US" sz="3300" b="1" dirty="0"/>
              <a:t>Disadvantages of </a:t>
            </a:r>
            <a:r>
              <a:rPr lang="en-US" sz="3300" b="1" dirty="0" smtClean="0"/>
              <a:t>ABS</a:t>
            </a:r>
          </a:p>
          <a:p>
            <a:pPr marL="457200" lvl="1" indent="0">
              <a:buNone/>
            </a:pPr>
            <a:endParaRPr lang="en-IN" sz="3300" b="1" dirty="0"/>
          </a:p>
          <a:p>
            <a:pPr lvl="0"/>
            <a:r>
              <a:rPr lang="en-US" b="1" dirty="0"/>
              <a:t>Inconsistent stop times. </a:t>
            </a:r>
            <a:r>
              <a:rPr lang="en-US" dirty="0"/>
              <a:t>Anti-lock brakes are made to provide for surer braking in slippery conditions. However, some drivers report that they find stopping distances for regular conditions are lengthened by their ABS, either because there may be errors in the system, or because the clunking or noise of the ABS may contribute to the driver not braking at the same rate.</a:t>
            </a:r>
            <a:endParaRPr lang="en-IN" sz="2400" dirty="0"/>
          </a:p>
          <a:p>
            <a:pPr lvl="0"/>
            <a:r>
              <a:rPr lang="en-US" b="1" dirty="0"/>
              <a:t>Expense. </a:t>
            </a:r>
            <a:r>
              <a:rPr lang="en-US" dirty="0"/>
              <a:t>ABS can be expensive to maintain. Expensive sensors on each wheel can cost hundreds of dollars to fix if they get out of calibration or develop other problems. For some, this is a big reason to decline ABS in a vehicle.</a:t>
            </a:r>
            <a:endParaRPr lang="en-IN" sz="2400" dirty="0"/>
          </a:p>
          <a:p>
            <a:pPr lvl="0"/>
            <a:r>
              <a:rPr lang="en-US" b="1" dirty="0"/>
              <a:t>Delicate systems. </a:t>
            </a:r>
            <a:r>
              <a:rPr lang="en-US" dirty="0"/>
              <a:t>It's easy to cause a problem in ABS by messing around with the brakes. Problems include disorientation of the ABS, where a compensating brake sensor causes the vehicle to shudder, make loud noise or generally brake worse.</a:t>
            </a:r>
            <a:endParaRPr lang="en-IN" sz="2400" dirty="0"/>
          </a:p>
          <a:p>
            <a:pPr marL="0" indent="0">
              <a:buNone/>
            </a:pPr>
            <a:endParaRPr lang="en-IN" dirty="0"/>
          </a:p>
        </p:txBody>
      </p:sp>
    </p:spTree>
    <p:extLst>
      <p:ext uri="{BB962C8B-B14F-4D97-AF65-F5344CB8AC3E}">
        <p14:creationId xmlns:p14="http://schemas.microsoft.com/office/powerpoint/2010/main" val="2140618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normAutofit fontScale="70000" lnSpcReduction="20000"/>
          </a:bodyPr>
          <a:lstStyle/>
          <a:p>
            <a:pPr lvl="0"/>
            <a:r>
              <a:rPr lang="en-US" dirty="0"/>
              <a:t>A. B. </a:t>
            </a:r>
            <a:r>
              <a:rPr lang="en-US" dirty="0" err="1"/>
              <a:t>Sharkawy</a:t>
            </a:r>
            <a:r>
              <a:rPr lang="en-US" dirty="0"/>
              <a:t>,‘Genetic fuzzy self-tuning PID controllers for antilock braking systems’; Engineering Applications of Artificial Intelligence, vol. 23, pp. 1041–1052, </a:t>
            </a:r>
            <a:r>
              <a:rPr lang="en-US" dirty="0" smtClean="0"/>
              <a:t>2010</a:t>
            </a:r>
            <a:endParaRPr lang="en-IN" dirty="0"/>
          </a:p>
          <a:p>
            <a:pPr lvl="0"/>
            <a:r>
              <a:rPr lang="en-US" dirty="0"/>
              <a:t>Thesis by </a:t>
            </a:r>
            <a:r>
              <a:rPr lang="en-US" dirty="0" err="1"/>
              <a:t>Parth</a:t>
            </a:r>
            <a:r>
              <a:rPr lang="en-US" dirty="0"/>
              <a:t> Bharat </a:t>
            </a:r>
            <a:r>
              <a:rPr lang="en-US" dirty="0" err="1"/>
              <a:t>Bhivathe</a:t>
            </a:r>
            <a:r>
              <a:rPr lang="en-US" dirty="0"/>
              <a:t>, ‘Modelling and development of Anti Lock Braking system’; National Institute of Technology </a:t>
            </a:r>
            <a:r>
              <a:rPr lang="en-US" dirty="0" smtClean="0"/>
              <a:t>Raurkela</a:t>
            </a:r>
            <a:endParaRPr lang="en-IN" dirty="0"/>
          </a:p>
          <a:p>
            <a:pPr lvl="0"/>
            <a:r>
              <a:rPr lang="en-US" dirty="0" err="1"/>
              <a:t>Jeonghoon</a:t>
            </a:r>
            <a:r>
              <a:rPr lang="en-US" dirty="0"/>
              <a:t> Song, Woo </a:t>
            </a:r>
            <a:r>
              <a:rPr lang="en-US" dirty="0" err="1"/>
              <a:t>Seong</a:t>
            </a:r>
            <a:r>
              <a:rPr lang="en-US" dirty="0"/>
              <a:t> </a:t>
            </a:r>
            <a:r>
              <a:rPr lang="en-US" dirty="0" err="1"/>
              <a:t>Che</a:t>
            </a:r>
            <a:r>
              <a:rPr lang="en-US" dirty="0"/>
              <a:t>, ‘Comparison between braking and steering yaw moment controllers considering ABS control aspects’; Elsevier, Mechatronics 19 (2009) </a:t>
            </a:r>
            <a:r>
              <a:rPr lang="en-US" dirty="0" smtClean="0"/>
              <a:t>1126–1133</a:t>
            </a:r>
            <a:endParaRPr lang="en-IN" dirty="0"/>
          </a:p>
          <a:p>
            <a:pPr lvl="0"/>
            <a:r>
              <a:rPr lang="en-US" dirty="0" err="1"/>
              <a:t>Jitesh</a:t>
            </a:r>
            <a:r>
              <a:rPr lang="en-US" dirty="0"/>
              <a:t>, </a:t>
            </a:r>
            <a:r>
              <a:rPr lang="en-US" dirty="0" err="1"/>
              <a:t>Sahil</a:t>
            </a:r>
            <a:r>
              <a:rPr lang="en-US" dirty="0"/>
              <a:t>. "Antilock braking system (ABS)." International Journal of Mechanical Engineering and Robotics Research 3, no. 4 (2014): 253</a:t>
            </a:r>
            <a:r>
              <a:rPr lang="en-US" dirty="0" smtClean="0"/>
              <a:t>.</a:t>
            </a:r>
            <a:endParaRPr lang="en-IN" dirty="0"/>
          </a:p>
          <a:p>
            <a:pPr lvl="0"/>
            <a:r>
              <a:rPr lang="en-US" dirty="0" err="1"/>
              <a:t>Gowda</a:t>
            </a:r>
            <a:r>
              <a:rPr lang="en-US" dirty="0"/>
              <a:t>, V. D., </a:t>
            </a:r>
            <a:r>
              <a:rPr lang="en-US" dirty="0" err="1"/>
              <a:t>Ramachandra</a:t>
            </a:r>
            <a:r>
              <a:rPr lang="en-US" dirty="0"/>
              <a:t>, A. C., </a:t>
            </a:r>
            <a:r>
              <a:rPr lang="en-US" dirty="0" err="1"/>
              <a:t>Thippeswamy</a:t>
            </a:r>
            <a:r>
              <a:rPr lang="en-US" dirty="0"/>
              <a:t>, M. N., </a:t>
            </a:r>
            <a:r>
              <a:rPr lang="en-US" dirty="0" err="1"/>
              <a:t>Pandurangappa</a:t>
            </a:r>
            <a:r>
              <a:rPr lang="en-US" dirty="0"/>
              <a:t>, C., &amp; Naidu, P. R. (2019). Modelling and performance evaluation of anti-lock braking system. J. Eng. Sci. </a:t>
            </a:r>
            <a:r>
              <a:rPr lang="en-US" dirty="0" err="1"/>
              <a:t>Technol</a:t>
            </a:r>
            <a:r>
              <a:rPr lang="en-US" dirty="0"/>
              <a:t>, 14(5), 3028-3045</a:t>
            </a:r>
            <a:r>
              <a:rPr lang="en-US" dirty="0" smtClean="0"/>
              <a:t>.</a:t>
            </a:r>
            <a:endParaRPr lang="en-IN" dirty="0"/>
          </a:p>
          <a:p>
            <a:pPr lvl="0"/>
            <a:r>
              <a:rPr lang="en-US" dirty="0" err="1"/>
              <a:t>Aly</a:t>
            </a:r>
            <a:r>
              <a:rPr lang="en-US" dirty="0"/>
              <a:t>, </a:t>
            </a:r>
            <a:r>
              <a:rPr lang="en-US" dirty="0" err="1"/>
              <a:t>Ayman</a:t>
            </a:r>
            <a:r>
              <a:rPr lang="en-US" dirty="0"/>
              <a:t> A., El-</a:t>
            </a:r>
            <a:r>
              <a:rPr lang="en-US" dirty="0" err="1"/>
              <a:t>Shafei</a:t>
            </a:r>
            <a:r>
              <a:rPr lang="en-US" dirty="0"/>
              <a:t> </a:t>
            </a:r>
            <a:r>
              <a:rPr lang="en-US" dirty="0" err="1"/>
              <a:t>Zeidan</a:t>
            </a:r>
            <a:r>
              <a:rPr lang="en-US" dirty="0"/>
              <a:t>, Ahmed </a:t>
            </a:r>
            <a:r>
              <a:rPr lang="en-US" dirty="0" err="1"/>
              <a:t>Hamed</a:t>
            </a:r>
            <a:r>
              <a:rPr lang="en-US" dirty="0"/>
              <a:t>, and </a:t>
            </a:r>
            <a:r>
              <a:rPr lang="en-US" dirty="0" err="1"/>
              <a:t>Farhan</a:t>
            </a:r>
            <a:r>
              <a:rPr lang="en-US" dirty="0"/>
              <a:t> Salem. "An antilock- braking systems (ABS) control: A technical review." Intelligent control and Automation 2, no. 03 (2011): 186</a:t>
            </a:r>
            <a:r>
              <a:rPr lang="en-US" dirty="0" smtClean="0"/>
              <a:t>.</a:t>
            </a:r>
            <a:endParaRPr lang="en-IN" dirty="0"/>
          </a:p>
          <a:p>
            <a:pPr lvl="0"/>
            <a:r>
              <a:rPr lang="en-US" dirty="0"/>
              <a:t>Bosch Automotive Electrics and Automotive Electronics: Systems and Components, Networking and Hybrid Drive. (2013). Germany: Springer </a:t>
            </a:r>
            <a:r>
              <a:rPr lang="en-US" dirty="0" err="1"/>
              <a:t>Fachmedien</a:t>
            </a:r>
            <a:r>
              <a:rPr lang="en-US" dirty="0"/>
              <a:t> Wiesbaden</a:t>
            </a:r>
            <a:r>
              <a:rPr lang="en-US" dirty="0" smtClean="0"/>
              <a:t>.</a:t>
            </a:r>
            <a:endParaRPr lang="en-IN" dirty="0"/>
          </a:p>
          <a:p>
            <a:pPr lvl="0"/>
            <a:r>
              <a:rPr lang="en-US" dirty="0"/>
              <a:t>https://en.wikipedia.org/wiki/Anti-lock_braking_system</a:t>
            </a:r>
            <a:endParaRPr lang="en-IN" dirty="0"/>
          </a:p>
          <a:p>
            <a:pPr marL="0" indent="0">
              <a:buNone/>
            </a:pPr>
            <a:endParaRPr lang="en-IN" dirty="0"/>
          </a:p>
        </p:txBody>
      </p:sp>
    </p:spTree>
    <p:extLst>
      <p:ext uri="{BB962C8B-B14F-4D97-AF65-F5344CB8AC3E}">
        <p14:creationId xmlns:p14="http://schemas.microsoft.com/office/powerpoint/2010/main" val="2808219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pPr marL="0" indent="0">
              <a:buNone/>
            </a:pPr>
            <a:r>
              <a:rPr lang="en-US" dirty="0"/>
              <a:t>Human safety on the road not only requires a stringent car design but also involves sound braking being used, the ABS is an effective braking system technology as it saves the life due to sudden application of braking without slippage and it allows the driver to steer in heavy braking condition. ABS prevents locking of wheels during braking. During severe braking or on slippery surfaces, wheels approach lockup. At that time, ABS takes over. ABS modulates the brake line pressure independent of the pedal force, to bring the wheel speed back to the slip level range that is necessary for optimal braking performance.</a:t>
            </a:r>
            <a:endParaRPr lang="en-IN" dirty="0"/>
          </a:p>
          <a:p>
            <a:pPr marL="0" indent="0">
              <a:buNone/>
            </a:pPr>
            <a:endParaRPr lang="en-IN" dirty="0"/>
          </a:p>
        </p:txBody>
      </p:sp>
    </p:spTree>
    <p:extLst>
      <p:ext uri="{BB962C8B-B14F-4D97-AF65-F5344CB8AC3E}">
        <p14:creationId xmlns:p14="http://schemas.microsoft.com/office/powerpoint/2010/main" val="2385868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IN" dirty="0"/>
          </a:p>
        </p:txBody>
      </p:sp>
      <p:sp>
        <p:nvSpPr>
          <p:cNvPr id="3" name="Content Placeholder 2"/>
          <p:cNvSpPr>
            <a:spLocks noGrp="1"/>
          </p:cNvSpPr>
          <p:nvPr>
            <p:ph idx="1"/>
          </p:nvPr>
        </p:nvSpPr>
        <p:spPr/>
        <p:txBody>
          <a:bodyPr/>
          <a:lstStyle/>
          <a:p>
            <a:pPr marL="0" indent="0">
              <a:buNone/>
            </a:pPr>
            <a:r>
              <a:rPr lang="en-US" dirty="0"/>
              <a:t>Human safety on the road not only requires a stringent car design but also involves sound braking being used, the ABS is an effective braking system technology as it saves the life due to sudden application of braking without slippage and it allows the driver to steer in heavy braking condition. ABS prevents locking of wheels during braking. During severe braking or on slippery surfaces, wheels approach lockup. At that time, ABS takes over. ABS modulates the brake line pressure independent of the pedal force, to bring the wheel speed back to the slip level range that is necessary for optimal braking performance.</a:t>
            </a:r>
            <a:endParaRPr lang="en-IN" dirty="0"/>
          </a:p>
          <a:p>
            <a:pPr marL="0" indent="0">
              <a:buNone/>
            </a:pPr>
            <a:endParaRPr lang="en-IN" dirty="0"/>
          </a:p>
        </p:txBody>
      </p:sp>
    </p:spTree>
    <p:extLst>
      <p:ext uri="{BB962C8B-B14F-4D97-AF65-F5344CB8AC3E}">
        <p14:creationId xmlns:p14="http://schemas.microsoft.com/office/powerpoint/2010/main" val="3794800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ANTI-LOCK BREAKING SYSTEM</a:t>
            </a:r>
            <a:endParaRPr lang="en-IN" dirty="0"/>
          </a:p>
        </p:txBody>
      </p:sp>
      <p:pic>
        <p:nvPicPr>
          <p:cNvPr id="4" name="Content Placeholder 3"/>
          <p:cNvPicPr>
            <a:picLocks noGrp="1" noChangeAspect="1"/>
          </p:cNvPicPr>
          <p:nvPr>
            <p:ph idx="1"/>
          </p:nvPr>
        </p:nvPicPr>
        <p:blipFill>
          <a:blip r:embed="rId2"/>
          <a:stretch>
            <a:fillRect/>
          </a:stretch>
        </p:blipFill>
        <p:spPr>
          <a:xfrm>
            <a:off x="3062217" y="2008670"/>
            <a:ext cx="6067565" cy="3638664"/>
          </a:xfrm>
          <a:prstGeom prst="rect">
            <a:avLst/>
          </a:prstGeom>
        </p:spPr>
      </p:pic>
    </p:spTree>
    <p:extLst>
      <p:ext uri="{BB962C8B-B14F-4D97-AF65-F5344CB8AC3E}">
        <p14:creationId xmlns:p14="http://schemas.microsoft.com/office/powerpoint/2010/main" val="333939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1461490" y="1817945"/>
            <a:ext cx="9269020" cy="4334661"/>
          </a:xfrm>
          <a:prstGeom prst="rect">
            <a:avLst/>
          </a:prstGeom>
        </p:spPr>
      </p:pic>
    </p:spTree>
    <p:extLst>
      <p:ext uri="{BB962C8B-B14F-4D97-AF65-F5344CB8AC3E}">
        <p14:creationId xmlns:p14="http://schemas.microsoft.com/office/powerpoint/2010/main" val="3367559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5"/>
            <a:ext cx="10515600" cy="5811838"/>
          </a:xfrm>
        </p:spPr>
        <p:txBody>
          <a:bodyPr>
            <a:normAutofit/>
          </a:bodyPr>
          <a:lstStyle/>
          <a:p>
            <a:pPr marL="0" indent="0">
              <a:buNone/>
            </a:pPr>
            <a:r>
              <a:rPr lang="en-US" dirty="0"/>
              <a:t>When a wheel lockup is detected or eminent, ECU commands HCU to release the brake pressure to allow the wheel velocity to increase and the wheel slip to decrease. Once the wheel velocity spins up, ECU re-applies the brake pressure to confine the wheel slip to a predetermined value or interval. </a:t>
            </a:r>
            <a:endParaRPr lang="en-US" dirty="0" smtClean="0"/>
          </a:p>
          <a:p>
            <a:pPr marL="0" indent="0">
              <a:buNone/>
            </a:pPr>
            <a:r>
              <a:rPr lang="en-US" dirty="0" smtClean="0"/>
              <a:t>HCU </a:t>
            </a:r>
            <a:r>
              <a:rPr lang="en-US" dirty="0"/>
              <a:t>Controls hydraulic brake pressure to each disc brake </a:t>
            </a:r>
            <a:r>
              <a:rPr lang="en-US" dirty="0" err="1"/>
              <a:t>calliper</a:t>
            </a:r>
            <a:r>
              <a:rPr lang="en-US" dirty="0"/>
              <a:t> or wheel cylinder based on input from the system sensors, thereby controlling wheel speed. It is assumed the exerted weight is distributed equally among all four wheels of the vehicle and all wheels bear equal amounts of vehicle braking force. </a:t>
            </a:r>
            <a:endParaRPr lang="en-US" dirty="0" smtClean="0"/>
          </a:p>
          <a:p>
            <a:pPr marL="0" indent="0">
              <a:buNone/>
            </a:pPr>
            <a:r>
              <a:rPr lang="en-US" dirty="0" smtClean="0"/>
              <a:t>Moreover</a:t>
            </a:r>
            <a:r>
              <a:rPr lang="en-US" dirty="0"/>
              <a:t>, it is also supposed that other factors for this quarter-vehicle model such as road roughness and other forces which are related are negligible. The vehicle speed depends on the rotation of wheels which rotate with initial angular speed (1) until the brakes are applied. Integrators are used for the calculation of vehicle speed and the angular speed of the wheel. Two speed calculators are used for calculating the slip (2) is used for the determination of slip. We have introduced the vehicle speed which shown as angular velocity.</a:t>
            </a:r>
            <a:endParaRPr lang="en-IN" dirty="0"/>
          </a:p>
          <a:p>
            <a:pPr marL="0" indent="0">
              <a:buNone/>
            </a:pPr>
            <a:endParaRPr lang="en-IN" dirty="0"/>
          </a:p>
        </p:txBody>
      </p:sp>
    </p:spTree>
    <p:extLst>
      <p:ext uri="{BB962C8B-B14F-4D97-AF65-F5344CB8AC3E}">
        <p14:creationId xmlns:p14="http://schemas.microsoft.com/office/powerpoint/2010/main" val="2343517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9086" y="391886"/>
            <a:ext cx="10504714" cy="5785077"/>
          </a:xfrm>
        </p:spPr>
        <p:txBody>
          <a:bodyPr>
            <a:normAutofit fontScale="92500" lnSpcReduction="10000"/>
          </a:bodyPr>
          <a:lstStyle/>
          <a:p>
            <a:pPr marL="0" indent="0">
              <a:buNone/>
            </a:pPr>
            <a:r>
              <a:rPr lang="en-US" dirty="0"/>
              <a:t>In this model, we used an ideal anti-lock braking controller that uses 'bang-bang' control based upon the error between actual slip and desired slip. We set the desired slip to the value of slip at which the slip curve reaches a peak value, this being the optimum value for minimum braking distance.</a:t>
            </a:r>
            <a:endParaRPr lang="en-IN" dirty="0"/>
          </a:p>
          <a:p>
            <a:pPr marL="0" indent="0">
              <a:buNone/>
            </a:pPr>
            <a:r>
              <a:rPr lang="en-US" dirty="0"/>
              <a:t> </a:t>
            </a:r>
            <a:endParaRPr lang="en-IN" dirty="0"/>
          </a:p>
          <a:p>
            <a:pPr marL="0" indent="0">
              <a:buNone/>
            </a:pPr>
            <a:r>
              <a:rPr lang="en-US" dirty="0"/>
              <a:t>To control the rate of change of brake pressure, the model subtracts actual slip from the desired slip and feeds this signal into a bang-bang control (+1 or -1, depending on the sign of the error). This on/off rate passes through a first-order lag that represents the delay associated with the hydraulic lines of the brake system. The model then integrates the filtered rate to yield the actual brake pressure. The resulting signal, multiplied by the piston area and radius with respect to the wheel (</a:t>
            </a:r>
            <a:r>
              <a:rPr lang="en-US" dirty="0" err="1"/>
              <a:t>Kf</a:t>
            </a:r>
            <a:r>
              <a:rPr lang="en-US" dirty="0"/>
              <a:t>), is the brake torque applied to the wheel</a:t>
            </a:r>
            <a:r>
              <a:rPr lang="en-US" dirty="0" smtClean="0"/>
              <a:t>.</a:t>
            </a:r>
          </a:p>
          <a:p>
            <a:pPr marL="0" indent="0">
              <a:buNone/>
            </a:pPr>
            <a:endParaRPr lang="en-IN" dirty="0"/>
          </a:p>
          <a:p>
            <a:pPr marL="0" indent="0">
              <a:buNone/>
            </a:pPr>
            <a:r>
              <a:rPr lang="en-US" dirty="0"/>
              <a:t>The model multiplies the frictional force on the wheel by the wheel radius (</a:t>
            </a:r>
            <a:r>
              <a:rPr lang="en-US" dirty="0" err="1"/>
              <a:t>Rr</a:t>
            </a:r>
            <a:r>
              <a:rPr lang="en-US" dirty="0"/>
              <a:t>) to give the accelerating torque of the road surface on the wheel. The brake torque is subtracted to give the net torque on the wheel. Dividing the net torque by the wheel rotational inertia, I, yields the wheel acceleration, which is then integrated to provide wheel velocity. In order to keep the wheel speed and vehicle speed positive, limited integrators are used in this model.</a:t>
            </a:r>
            <a:endParaRPr lang="en-IN" dirty="0"/>
          </a:p>
          <a:p>
            <a:pPr marL="0" indent="0">
              <a:buNone/>
            </a:pPr>
            <a:endParaRPr lang="en-IN" dirty="0"/>
          </a:p>
        </p:txBody>
      </p:sp>
    </p:spTree>
    <p:extLst>
      <p:ext uri="{BB962C8B-B14F-4D97-AF65-F5344CB8AC3E}">
        <p14:creationId xmlns:p14="http://schemas.microsoft.com/office/powerpoint/2010/main" val="704076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endParaRPr lang="en-IN" dirty="0"/>
          </a:p>
        </p:txBody>
      </p:sp>
      <p:pic>
        <p:nvPicPr>
          <p:cNvPr id="4" name="Content Placeholder 3"/>
          <p:cNvPicPr>
            <a:picLocks noGrp="1" noChangeAspect="1"/>
          </p:cNvPicPr>
          <p:nvPr>
            <p:ph idx="1"/>
          </p:nvPr>
        </p:nvPicPr>
        <p:blipFill>
          <a:blip r:embed="rId2"/>
          <a:stretch>
            <a:fillRect/>
          </a:stretch>
        </p:blipFill>
        <p:spPr>
          <a:xfrm>
            <a:off x="454511" y="1690688"/>
            <a:ext cx="5641489" cy="3450759"/>
          </a:xfrm>
          <a:prstGeom prst="rect">
            <a:avLst/>
          </a:prstGeom>
        </p:spPr>
      </p:pic>
      <p:pic>
        <p:nvPicPr>
          <p:cNvPr id="5" name="Picture 4" descr="C:\Users\j\Downloads\WhatsApp Image 2022-06-21 at 2.58.48 PM (4).jpeg"/>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690688"/>
            <a:ext cx="4648200" cy="3528060"/>
          </a:xfrm>
          <a:prstGeom prst="rect">
            <a:avLst/>
          </a:prstGeom>
          <a:noFill/>
          <a:ln>
            <a:noFill/>
          </a:ln>
        </p:spPr>
      </p:pic>
    </p:spTree>
    <p:extLst>
      <p:ext uri="{BB962C8B-B14F-4D97-AF65-F5344CB8AC3E}">
        <p14:creationId xmlns:p14="http://schemas.microsoft.com/office/powerpoint/2010/main" val="221857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2232885"/>
            <a:ext cx="5000897" cy="3721082"/>
          </a:xfrm>
          <a:prstGeom prst="rect">
            <a:avLst/>
          </a:prstGeom>
        </p:spPr>
      </p:pic>
      <p:pic>
        <p:nvPicPr>
          <p:cNvPr id="5" name="Picture 4" descr="C:\Users\j\Downloads\WhatsApp Image 2022-06-21 at 2.58.48 PM (2).jpeg"/>
          <p:cNvPicPr/>
          <p:nvPr/>
        </p:nvPicPr>
        <p:blipFill>
          <a:blip r:embed="rId3">
            <a:extLst>
              <a:ext uri="{28A0092B-C50C-407E-A947-70E740481C1C}">
                <a14:useLocalDpi xmlns:a14="http://schemas.microsoft.com/office/drawing/2010/main" val="0"/>
              </a:ext>
            </a:extLst>
          </a:blip>
          <a:srcRect/>
          <a:stretch>
            <a:fillRect/>
          </a:stretch>
        </p:blipFill>
        <p:spPr bwMode="auto">
          <a:xfrm>
            <a:off x="6218464" y="2232885"/>
            <a:ext cx="5135336" cy="3721082"/>
          </a:xfrm>
          <a:prstGeom prst="rect">
            <a:avLst/>
          </a:prstGeom>
          <a:noFill/>
          <a:ln>
            <a:noFill/>
          </a:ln>
        </p:spPr>
      </p:pic>
    </p:spTree>
    <p:extLst>
      <p:ext uri="{BB962C8B-B14F-4D97-AF65-F5344CB8AC3E}">
        <p14:creationId xmlns:p14="http://schemas.microsoft.com/office/powerpoint/2010/main" val="3587819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TotalTime>
  <Words>1087</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Simulation of Anti-Lock Breaking System (ABS) in Simulink</vt:lpstr>
      <vt:lpstr>INTRODUCTION</vt:lpstr>
      <vt:lpstr>MOTIVATION</vt:lpstr>
      <vt:lpstr>WORKING OF ANTI-LOCK BREAKING SYSTEM</vt:lpstr>
      <vt:lpstr>PowerPoint Presentation</vt:lpstr>
      <vt:lpstr>PowerPoint Presentation</vt:lpstr>
      <vt:lpstr>PowerPoint Presentation</vt:lpstr>
      <vt:lpstr>RESULTS </vt:lpstr>
      <vt:lpstr>PowerPoint Presentation</vt:lpstr>
      <vt:lpstr>ADVANTAGES AND DISADVANTAGES</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of Anti-Lock Breaking System (ABS) in Simulink</dc:title>
  <dc:creator>j</dc:creator>
  <cp:lastModifiedBy>j</cp:lastModifiedBy>
  <cp:revision>5</cp:revision>
  <dcterms:created xsi:type="dcterms:W3CDTF">2022-06-22T04:24:07Z</dcterms:created>
  <dcterms:modified xsi:type="dcterms:W3CDTF">2022-06-22T05:05:12Z</dcterms:modified>
</cp:coreProperties>
</file>