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58" r:id="rId3"/>
    <p:sldId id="268" r:id="rId4"/>
    <p:sldId id="259" r:id="rId5"/>
    <p:sldId id="261" r:id="rId6"/>
    <p:sldId id="260" r:id="rId7"/>
    <p:sldId id="262" r:id="rId8"/>
    <p:sldId id="263" r:id="rId9"/>
    <p:sldId id="269" r:id="rId10"/>
    <p:sldId id="264" r:id="rId11"/>
    <p:sldId id="265"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94660"/>
  </p:normalViewPr>
  <p:slideViewPr>
    <p:cSldViewPr>
      <p:cViewPr varScale="1">
        <p:scale>
          <a:sx n="93" d="100"/>
          <a:sy n="93" d="100"/>
        </p:scale>
        <p:origin x="1166"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B0EC16-02DC-4C47-9CFC-5D4D2A0B7D81}" type="datetimeFigureOut">
              <a:rPr lang="en-US" smtClean="0"/>
              <a:pPr/>
              <a:t>7/10/2021</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IN"/>
              <a:t>NCCDS-2019</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8BB5D24-CA4B-4BDD-B6AD-3C2DCB8E2A7C}" type="slidenum">
              <a:rPr lang="en-IN" smtClean="0"/>
              <a:pPr/>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E9D5EF-8713-4C6B-B98A-5B7BA14F8C33}" type="datetimeFigureOut">
              <a:rPr lang="en-US" smtClean="0"/>
              <a:pPr/>
              <a:t>7/10/2021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IN"/>
              <a:t>NCCDS-2019</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9C4321-5F99-45AA-9F58-F53A9DCEBDFB}" type="slidenum">
              <a:rPr lang="en-IN" smtClean="0"/>
              <a:pPr/>
              <a:t>‹#›</a:t>
            </a:fld>
            <a:endParaRPr lang="en-IN"/>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5982BF6-C2E1-4FA2-BE5A-66EC254F166E}" type="datetime1">
              <a:rPr lang="en-US" smtClean="0"/>
              <a:pPr/>
              <a:t>7/10/2021</a:t>
            </a:fld>
            <a:endParaRPr lang="en-IN"/>
          </a:p>
        </p:txBody>
      </p:sp>
      <p:sp>
        <p:nvSpPr>
          <p:cNvPr id="5" name="Footer Placeholder 4"/>
          <p:cNvSpPr>
            <a:spLocks noGrp="1"/>
          </p:cNvSpPr>
          <p:nvPr>
            <p:ph type="ftr" sz="quarter" idx="11"/>
          </p:nvPr>
        </p:nvSpPr>
        <p:spPr/>
        <p:txBody>
          <a:bodyPr/>
          <a:lstStyle/>
          <a:p>
            <a:r>
              <a:rPr lang="en-IN"/>
              <a:t>NCCDS-2019</a:t>
            </a:r>
          </a:p>
        </p:txBody>
      </p:sp>
      <p:sp>
        <p:nvSpPr>
          <p:cNvPr id="6" name="Slide Number Placeholder 5"/>
          <p:cNvSpPr>
            <a:spLocks noGrp="1"/>
          </p:cNvSpPr>
          <p:nvPr>
            <p:ph type="sldNum" sz="quarter" idx="12"/>
          </p:nvPr>
        </p:nvSpPr>
        <p:spPr/>
        <p:txBody>
          <a:bodyPr/>
          <a:lstStyle/>
          <a:p>
            <a:fld id="{357E32E8-004D-4016-B047-ABC47FFDEA1F}"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BE4F0F2-26DF-4AAD-AAF4-E81680E4C530}" type="datetime1">
              <a:rPr lang="en-US" smtClean="0"/>
              <a:pPr/>
              <a:t>7/10/2021</a:t>
            </a:fld>
            <a:endParaRPr lang="en-IN"/>
          </a:p>
        </p:txBody>
      </p:sp>
      <p:sp>
        <p:nvSpPr>
          <p:cNvPr id="5" name="Footer Placeholder 4"/>
          <p:cNvSpPr>
            <a:spLocks noGrp="1"/>
          </p:cNvSpPr>
          <p:nvPr>
            <p:ph type="ftr" sz="quarter" idx="11"/>
          </p:nvPr>
        </p:nvSpPr>
        <p:spPr/>
        <p:txBody>
          <a:bodyPr/>
          <a:lstStyle/>
          <a:p>
            <a:r>
              <a:rPr lang="en-IN"/>
              <a:t>NCCDS-2019</a:t>
            </a:r>
          </a:p>
        </p:txBody>
      </p:sp>
      <p:sp>
        <p:nvSpPr>
          <p:cNvPr id="6" name="Slide Number Placeholder 5"/>
          <p:cNvSpPr>
            <a:spLocks noGrp="1"/>
          </p:cNvSpPr>
          <p:nvPr>
            <p:ph type="sldNum" sz="quarter" idx="12"/>
          </p:nvPr>
        </p:nvSpPr>
        <p:spPr/>
        <p:txBody>
          <a:bodyPr/>
          <a:lstStyle/>
          <a:p>
            <a:fld id="{357E32E8-004D-4016-B047-ABC47FFDEA1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E062391-1D9F-4659-82B6-C31352A8977D}" type="datetime1">
              <a:rPr lang="en-US" smtClean="0"/>
              <a:pPr/>
              <a:t>7/10/2021</a:t>
            </a:fld>
            <a:endParaRPr lang="en-IN"/>
          </a:p>
        </p:txBody>
      </p:sp>
      <p:sp>
        <p:nvSpPr>
          <p:cNvPr id="5" name="Footer Placeholder 4"/>
          <p:cNvSpPr>
            <a:spLocks noGrp="1"/>
          </p:cNvSpPr>
          <p:nvPr>
            <p:ph type="ftr" sz="quarter" idx="11"/>
          </p:nvPr>
        </p:nvSpPr>
        <p:spPr/>
        <p:txBody>
          <a:bodyPr/>
          <a:lstStyle/>
          <a:p>
            <a:r>
              <a:rPr lang="en-IN"/>
              <a:t>NCCDS-2019</a:t>
            </a:r>
          </a:p>
        </p:txBody>
      </p:sp>
      <p:sp>
        <p:nvSpPr>
          <p:cNvPr id="6" name="Slide Number Placeholder 5"/>
          <p:cNvSpPr>
            <a:spLocks noGrp="1"/>
          </p:cNvSpPr>
          <p:nvPr>
            <p:ph type="sldNum" sz="quarter" idx="12"/>
          </p:nvPr>
        </p:nvSpPr>
        <p:spPr/>
        <p:txBody>
          <a:bodyPr/>
          <a:lstStyle/>
          <a:p>
            <a:fld id="{357E32E8-004D-4016-B047-ABC47FFDEA1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998802D-5815-49BC-B5DF-3B1138A96065}" type="datetime1">
              <a:rPr lang="en-US" smtClean="0"/>
              <a:pPr/>
              <a:t>7/10/2021</a:t>
            </a:fld>
            <a:endParaRPr lang="en-IN"/>
          </a:p>
        </p:txBody>
      </p:sp>
      <p:sp>
        <p:nvSpPr>
          <p:cNvPr id="5" name="Footer Placeholder 4"/>
          <p:cNvSpPr>
            <a:spLocks noGrp="1"/>
          </p:cNvSpPr>
          <p:nvPr>
            <p:ph type="ftr" sz="quarter" idx="11"/>
          </p:nvPr>
        </p:nvSpPr>
        <p:spPr/>
        <p:txBody>
          <a:bodyPr/>
          <a:lstStyle/>
          <a:p>
            <a:r>
              <a:rPr lang="en-IN"/>
              <a:t>NCCDS-2019</a:t>
            </a:r>
          </a:p>
        </p:txBody>
      </p:sp>
      <p:sp>
        <p:nvSpPr>
          <p:cNvPr id="6" name="Slide Number Placeholder 5"/>
          <p:cNvSpPr>
            <a:spLocks noGrp="1"/>
          </p:cNvSpPr>
          <p:nvPr>
            <p:ph type="sldNum" sz="quarter" idx="12"/>
          </p:nvPr>
        </p:nvSpPr>
        <p:spPr/>
        <p:txBody>
          <a:bodyPr/>
          <a:lstStyle/>
          <a:p>
            <a:fld id="{357E32E8-004D-4016-B047-ABC47FFDEA1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DE866C-C126-4AAA-9C9B-CB146B69A6BA}" type="datetime1">
              <a:rPr lang="en-US" smtClean="0"/>
              <a:pPr/>
              <a:t>7/10/2021</a:t>
            </a:fld>
            <a:endParaRPr lang="en-IN"/>
          </a:p>
        </p:txBody>
      </p:sp>
      <p:sp>
        <p:nvSpPr>
          <p:cNvPr id="5" name="Footer Placeholder 4"/>
          <p:cNvSpPr>
            <a:spLocks noGrp="1"/>
          </p:cNvSpPr>
          <p:nvPr>
            <p:ph type="ftr" sz="quarter" idx="11"/>
          </p:nvPr>
        </p:nvSpPr>
        <p:spPr/>
        <p:txBody>
          <a:bodyPr/>
          <a:lstStyle/>
          <a:p>
            <a:r>
              <a:rPr lang="en-IN"/>
              <a:t>NCCDS-2019</a:t>
            </a:r>
          </a:p>
        </p:txBody>
      </p:sp>
      <p:sp>
        <p:nvSpPr>
          <p:cNvPr id="6" name="Slide Number Placeholder 5"/>
          <p:cNvSpPr>
            <a:spLocks noGrp="1"/>
          </p:cNvSpPr>
          <p:nvPr>
            <p:ph type="sldNum" sz="quarter" idx="12"/>
          </p:nvPr>
        </p:nvSpPr>
        <p:spPr/>
        <p:txBody>
          <a:bodyPr/>
          <a:lstStyle/>
          <a:p>
            <a:fld id="{357E32E8-004D-4016-B047-ABC47FFDEA1F}"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451B1A9-B299-4F7C-9C16-62C43035D4A5}" type="datetime1">
              <a:rPr lang="en-US" smtClean="0"/>
              <a:pPr/>
              <a:t>7/10/2021</a:t>
            </a:fld>
            <a:endParaRPr lang="en-IN"/>
          </a:p>
        </p:txBody>
      </p:sp>
      <p:sp>
        <p:nvSpPr>
          <p:cNvPr id="6" name="Footer Placeholder 5"/>
          <p:cNvSpPr>
            <a:spLocks noGrp="1"/>
          </p:cNvSpPr>
          <p:nvPr>
            <p:ph type="ftr" sz="quarter" idx="11"/>
          </p:nvPr>
        </p:nvSpPr>
        <p:spPr/>
        <p:txBody>
          <a:bodyPr/>
          <a:lstStyle/>
          <a:p>
            <a:r>
              <a:rPr lang="en-IN"/>
              <a:t>NCCDS-2019</a:t>
            </a:r>
          </a:p>
        </p:txBody>
      </p:sp>
      <p:sp>
        <p:nvSpPr>
          <p:cNvPr id="7" name="Slide Number Placeholder 6"/>
          <p:cNvSpPr>
            <a:spLocks noGrp="1"/>
          </p:cNvSpPr>
          <p:nvPr>
            <p:ph type="sldNum" sz="quarter" idx="12"/>
          </p:nvPr>
        </p:nvSpPr>
        <p:spPr/>
        <p:txBody>
          <a:bodyPr/>
          <a:lstStyle/>
          <a:p>
            <a:fld id="{357E32E8-004D-4016-B047-ABC47FFDEA1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C7A4B58-2FE1-44A0-A670-B3D52EE8A158}" type="datetime1">
              <a:rPr lang="en-US" smtClean="0"/>
              <a:pPr/>
              <a:t>7/10/2021</a:t>
            </a:fld>
            <a:endParaRPr lang="en-IN"/>
          </a:p>
        </p:txBody>
      </p:sp>
      <p:sp>
        <p:nvSpPr>
          <p:cNvPr id="8" name="Footer Placeholder 7"/>
          <p:cNvSpPr>
            <a:spLocks noGrp="1"/>
          </p:cNvSpPr>
          <p:nvPr>
            <p:ph type="ftr" sz="quarter" idx="11"/>
          </p:nvPr>
        </p:nvSpPr>
        <p:spPr/>
        <p:txBody>
          <a:bodyPr/>
          <a:lstStyle/>
          <a:p>
            <a:r>
              <a:rPr lang="en-IN"/>
              <a:t>NCCDS-2019</a:t>
            </a:r>
          </a:p>
        </p:txBody>
      </p:sp>
      <p:sp>
        <p:nvSpPr>
          <p:cNvPr id="9" name="Slide Number Placeholder 8"/>
          <p:cNvSpPr>
            <a:spLocks noGrp="1"/>
          </p:cNvSpPr>
          <p:nvPr>
            <p:ph type="sldNum" sz="quarter" idx="12"/>
          </p:nvPr>
        </p:nvSpPr>
        <p:spPr/>
        <p:txBody>
          <a:bodyPr/>
          <a:lstStyle/>
          <a:p>
            <a:fld id="{357E32E8-004D-4016-B047-ABC47FFDEA1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4EA8C20-9F7C-403D-9CD6-7DCB3FA91505}" type="datetime1">
              <a:rPr lang="en-US" smtClean="0"/>
              <a:pPr/>
              <a:t>7/10/2021</a:t>
            </a:fld>
            <a:endParaRPr lang="en-IN"/>
          </a:p>
        </p:txBody>
      </p:sp>
      <p:sp>
        <p:nvSpPr>
          <p:cNvPr id="4" name="Footer Placeholder 3"/>
          <p:cNvSpPr>
            <a:spLocks noGrp="1"/>
          </p:cNvSpPr>
          <p:nvPr>
            <p:ph type="ftr" sz="quarter" idx="11"/>
          </p:nvPr>
        </p:nvSpPr>
        <p:spPr/>
        <p:txBody>
          <a:bodyPr/>
          <a:lstStyle/>
          <a:p>
            <a:r>
              <a:rPr lang="en-IN"/>
              <a:t>NCCDS-2019</a:t>
            </a:r>
          </a:p>
        </p:txBody>
      </p:sp>
      <p:sp>
        <p:nvSpPr>
          <p:cNvPr id="5" name="Slide Number Placeholder 4"/>
          <p:cNvSpPr>
            <a:spLocks noGrp="1"/>
          </p:cNvSpPr>
          <p:nvPr>
            <p:ph type="sldNum" sz="quarter" idx="12"/>
          </p:nvPr>
        </p:nvSpPr>
        <p:spPr/>
        <p:txBody>
          <a:bodyPr/>
          <a:lstStyle/>
          <a:p>
            <a:fld id="{357E32E8-004D-4016-B047-ABC47FFDEA1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F195ED-29B4-4AA9-B13F-491550707941}" type="datetime1">
              <a:rPr lang="en-US" smtClean="0"/>
              <a:pPr/>
              <a:t>7/10/2021</a:t>
            </a:fld>
            <a:endParaRPr lang="en-IN"/>
          </a:p>
        </p:txBody>
      </p:sp>
      <p:sp>
        <p:nvSpPr>
          <p:cNvPr id="3" name="Footer Placeholder 2"/>
          <p:cNvSpPr>
            <a:spLocks noGrp="1"/>
          </p:cNvSpPr>
          <p:nvPr>
            <p:ph type="ftr" sz="quarter" idx="11"/>
          </p:nvPr>
        </p:nvSpPr>
        <p:spPr/>
        <p:txBody>
          <a:bodyPr/>
          <a:lstStyle/>
          <a:p>
            <a:r>
              <a:rPr lang="en-IN"/>
              <a:t>NCCDS-2019</a:t>
            </a:r>
          </a:p>
        </p:txBody>
      </p:sp>
      <p:sp>
        <p:nvSpPr>
          <p:cNvPr id="4" name="Slide Number Placeholder 3"/>
          <p:cNvSpPr>
            <a:spLocks noGrp="1"/>
          </p:cNvSpPr>
          <p:nvPr>
            <p:ph type="sldNum" sz="quarter" idx="12"/>
          </p:nvPr>
        </p:nvSpPr>
        <p:spPr/>
        <p:txBody>
          <a:bodyPr/>
          <a:lstStyle/>
          <a:p>
            <a:fld id="{357E32E8-004D-4016-B047-ABC47FFDEA1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9794DD-DC81-41A6-BC57-56E2F006A60B}" type="datetime1">
              <a:rPr lang="en-US" smtClean="0"/>
              <a:pPr/>
              <a:t>7/10/2021</a:t>
            </a:fld>
            <a:endParaRPr lang="en-IN"/>
          </a:p>
        </p:txBody>
      </p:sp>
      <p:sp>
        <p:nvSpPr>
          <p:cNvPr id="6" name="Footer Placeholder 5"/>
          <p:cNvSpPr>
            <a:spLocks noGrp="1"/>
          </p:cNvSpPr>
          <p:nvPr>
            <p:ph type="ftr" sz="quarter" idx="11"/>
          </p:nvPr>
        </p:nvSpPr>
        <p:spPr/>
        <p:txBody>
          <a:bodyPr/>
          <a:lstStyle/>
          <a:p>
            <a:r>
              <a:rPr lang="en-IN"/>
              <a:t>NCCDS-2019</a:t>
            </a:r>
          </a:p>
        </p:txBody>
      </p:sp>
      <p:sp>
        <p:nvSpPr>
          <p:cNvPr id="7" name="Slide Number Placeholder 6"/>
          <p:cNvSpPr>
            <a:spLocks noGrp="1"/>
          </p:cNvSpPr>
          <p:nvPr>
            <p:ph type="sldNum" sz="quarter" idx="12"/>
          </p:nvPr>
        </p:nvSpPr>
        <p:spPr/>
        <p:txBody>
          <a:bodyPr/>
          <a:lstStyle/>
          <a:p>
            <a:fld id="{357E32E8-004D-4016-B047-ABC47FFDEA1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168CFF-3E9C-464F-B1B9-AFB2070A723F}" type="datetime1">
              <a:rPr lang="en-US" smtClean="0"/>
              <a:pPr/>
              <a:t>7/10/2021</a:t>
            </a:fld>
            <a:endParaRPr lang="en-IN"/>
          </a:p>
        </p:txBody>
      </p:sp>
      <p:sp>
        <p:nvSpPr>
          <p:cNvPr id="6" name="Footer Placeholder 5"/>
          <p:cNvSpPr>
            <a:spLocks noGrp="1"/>
          </p:cNvSpPr>
          <p:nvPr>
            <p:ph type="ftr" sz="quarter" idx="11"/>
          </p:nvPr>
        </p:nvSpPr>
        <p:spPr/>
        <p:txBody>
          <a:bodyPr/>
          <a:lstStyle/>
          <a:p>
            <a:r>
              <a:rPr lang="en-IN"/>
              <a:t>NCCDS-2019</a:t>
            </a:r>
          </a:p>
        </p:txBody>
      </p:sp>
      <p:sp>
        <p:nvSpPr>
          <p:cNvPr id="7" name="Slide Number Placeholder 6"/>
          <p:cNvSpPr>
            <a:spLocks noGrp="1"/>
          </p:cNvSpPr>
          <p:nvPr>
            <p:ph type="sldNum" sz="quarter" idx="12"/>
          </p:nvPr>
        </p:nvSpPr>
        <p:spPr/>
        <p:txBody>
          <a:bodyPr/>
          <a:lstStyle/>
          <a:p>
            <a:fld id="{357E32E8-004D-4016-B047-ABC47FFDEA1F}"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3510E9-7F3A-4F9B-8FEF-52C1ED6B9743}" type="datetime1">
              <a:rPr lang="en-US" smtClean="0"/>
              <a:pPr/>
              <a:t>7/10/2021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NCCDS-2019</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7E32E8-004D-4016-B047-ABC47FFDEA1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9.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3.jpeg"/><Relationship Id="rId2" Type="http://schemas.openxmlformats.org/officeDocument/2006/relationships/image" Target="../media/image10.png"/><Relationship Id="rId1" Type="http://schemas.openxmlformats.org/officeDocument/2006/relationships/slideLayout" Target="../slideLayouts/slideLayout2.xml"/><Relationship Id="rId6" Type="http://schemas.microsoft.com/office/2007/relationships/hdphoto" Target="../media/hdphoto4.wdp"/><Relationship Id="rId5" Type="http://schemas.openxmlformats.org/officeDocument/2006/relationships/image" Target="../media/image12.png"/><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ChangeArrowheads="1"/>
          </p:cNvSpPr>
          <p:nvPr/>
        </p:nvSpPr>
        <p:spPr bwMode="white">
          <a:xfrm>
            <a:off x="647700" y="1995474"/>
            <a:ext cx="7848600" cy="990600"/>
          </a:xfrm>
          <a:prstGeom prst="rect">
            <a:avLst/>
          </a:prstGeom>
          <a:noFill/>
          <a:ln w="9525">
            <a:noFill/>
            <a:miter lim="800000"/>
            <a:headEnd/>
            <a:tailEnd/>
          </a:ln>
          <a:effectLst/>
        </p:spPr>
        <p:txBody>
          <a:bodyPr anchor="ctr"/>
          <a:lstStyle/>
          <a:p>
            <a:pPr algn="ctr">
              <a:defRPr/>
            </a:pPr>
            <a:r>
              <a:rPr lang="en-US" altLang="en-US" sz="3400" dirty="0">
                <a:solidFill>
                  <a:srgbClr val="FF0000"/>
                </a:solidFill>
                <a:latin typeface="Arial Black" pitchFamily="34" charset="0"/>
              </a:rPr>
              <a:t>Food Grain Storage Monitoring System</a:t>
            </a:r>
          </a:p>
        </p:txBody>
      </p:sp>
      <p:sp>
        <p:nvSpPr>
          <p:cNvPr id="5" name="Rectangle 12"/>
          <p:cNvSpPr>
            <a:spLocks noChangeArrowheads="1"/>
          </p:cNvSpPr>
          <p:nvPr/>
        </p:nvSpPr>
        <p:spPr bwMode="auto">
          <a:xfrm>
            <a:off x="-72516" y="3124184"/>
            <a:ext cx="9289032" cy="4413516"/>
          </a:xfrm>
          <a:prstGeom prst="rect">
            <a:avLst/>
          </a:prstGeom>
          <a:noFill/>
          <a:ln w="9525">
            <a:noFill/>
            <a:miter lim="800000"/>
            <a:headEnd/>
            <a:tailEnd/>
          </a:ln>
        </p:spPr>
        <p:txBody>
          <a:bodyPr wrap="square">
            <a:spAutoFit/>
          </a:bodyPr>
          <a:lstStyle/>
          <a:p>
            <a:pPr marL="342900" indent="-342900" algn="ctr">
              <a:spcBef>
                <a:spcPct val="20000"/>
              </a:spcBef>
              <a:buClr>
                <a:srgbClr val="CC3300"/>
              </a:buClr>
              <a:buSzPct val="50000"/>
              <a:buFont typeface="Monotype Sorts" pitchFamily="2" charset="2"/>
              <a:buNone/>
            </a:pPr>
            <a:r>
              <a:rPr lang="en-US" altLang="en-US" sz="2200" b="1" dirty="0">
                <a:solidFill>
                  <a:srgbClr val="000099"/>
                </a:solidFill>
                <a:latin typeface="Arial Narrow" pitchFamily="34" charset="0"/>
              </a:rPr>
              <a:t>Author(s):</a:t>
            </a:r>
          </a:p>
          <a:p>
            <a:pPr marL="342900" indent="-342900" algn="ctr">
              <a:spcBef>
                <a:spcPct val="20000"/>
              </a:spcBef>
              <a:buClr>
                <a:srgbClr val="CC3300"/>
              </a:buClr>
              <a:buSzPct val="50000"/>
              <a:buFont typeface="Monotype Sorts" pitchFamily="2" charset="2"/>
              <a:buNone/>
            </a:pPr>
            <a:r>
              <a:rPr lang="en-US" altLang="en-US" sz="2000" b="1" dirty="0">
                <a:solidFill>
                  <a:srgbClr val="000099"/>
                </a:solidFill>
                <a:latin typeface="Arial Narrow" pitchFamily="34" charset="0"/>
              </a:rPr>
              <a:t>Dr U B </a:t>
            </a:r>
            <a:r>
              <a:rPr lang="en-US" altLang="en-US" sz="2000" b="1" dirty="0" err="1">
                <a:solidFill>
                  <a:srgbClr val="000099"/>
                </a:solidFill>
                <a:latin typeface="Arial Narrow" pitchFamily="34" charset="0"/>
              </a:rPr>
              <a:t>Mahadevaswamy</a:t>
            </a:r>
            <a:r>
              <a:rPr lang="en-US" altLang="en-US" sz="2000" b="1" dirty="0">
                <a:solidFill>
                  <a:srgbClr val="000099"/>
                </a:solidFill>
                <a:latin typeface="Arial Narrow" pitchFamily="34" charset="0"/>
              </a:rPr>
              <a:t>,  </a:t>
            </a:r>
          </a:p>
          <a:p>
            <a:pPr marL="342900" indent="-342900" algn="ctr">
              <a:spcBef>
                <a:spcPct val="20000"/>
              </a:spcBef>
              <a:buClr>
                <a:srgbClr val="CC3300"/>
              </a:buClr>
              <a:buSzPct val="50000"/>
              <a:buFont typeface="Monotype Sorts" pitchFamily="2" charset="2"/>
              <a:buNone/>
            </a:pPr>
            <a:r>
              <a:rPr lang="en-US" altLang="en-US" sz="2000" b="1" dirty="0" err="1">
                <a:solidFill>
                  <a:srgbClr val="000099"/>
                </a:solidFill>
                <a:latin typeface="Arial Narrow" pitchFamily="34" charset="0"/>
              </a:rPr>
              <a:t>Megha</a:t>
            </a:r>
            <a:r>
              <a:rPr lang="en-US" altLang="en-US" sz="2000" b="1" dirty="0">
                <a:solidFill>
                  <a:srgbClr val="000099"/>
                </a:solidFill>
                <a:latin typeface="Arial Narrow" pitchFamily="34" charset="0"/>
              </a:rPr>
              <a:t> K M,  </a:t>
            </a:r>
          </a:p>
          <a:p>
            <a:pPr marL="342900" indent="-342900" algn="ctr">
              <a:spcBef>
                <a:spcPct val="20000"/>
              </a:spcBef>
              <a:buClr>
                <a:srgbClr val="CC3300"/>
              </a:buClr>
              <a:buSzPct val="50000"/>
              <a:buFont typeface="Monotype Sorts" pitchFamily="2" charset="2"/>
              <a:buNone/>
            </a:pPr>
            <a:r>
              <a:rPr lang="en-US" altLang="en-US" sz="2000" b="1" dirty="0">
                <a:solidFill>
                  <a:srgbClr val="000099"/>
                </a:solidFill>
                <a:latin typeface="Arial Narrow" pitchFamily="34" charset="0"/>
              </a:rPr>
              <a:t>Arjun V Srivatsa,  </a:t>
            </a:r>
          </a:p>
          <a:p>
            <a:pPr marL="342900" indent="-342900" algn="ctr">
              <a:spcBef>
                <a:spcPct val="20000"/>
              </a:spcBef>
              <a:buClr>
                <a:srgbClr val="CC3300"/>
              </a:buClr>
              <a:buSzPct val="50000"/>
              <a:buFont typeface="Monotype Sorts" pitchFamily="2" charset="2"/>
              <a:buNone/>
            </a:pPr>
            <a:r>
              <a:rPr lang="en-US" altLang="en-US" sz="2000" b="1" dirty="0">
                <a:solidFill>
                  <a:srgbClr val="000099"/>
                </a:solidFill>
                <a:latin typeface="Arial Narrow" pitchFamily="34" charset="0"/>
              </a:rPr>
              <a:t>Ayushi G Jain,  </a:t>
            </a:r>
          </a:p>
          <a:p>
            <a:pPr marL="342900" indent="-342900" algn="ctr">
              <a:spcBef>
                <a:spcPct val="20000"/>
              </a:spcBef>
              <a:buClr>
                <a:srgbClr val="CC3300"/>
              </a:buClr>
              <a:buSzPct val="50000"/>
              <a:buFont typeface="Monotype Sorts" pitchFamily="2" charset="2"/>
              <a:buNone/>
            </a:pPr>
            <a:r>
              <a:rPr lang="en-US" altLang="en-US" sz="2000" b="1" dirty="0">
                <a:solidFill>
                  <a:srgbClr val="000099"/>
                </a:solidFill>
                <a:latin typeface="Arial Narrow" pitchFamily="34" charset="0"/>
              </a:rPr>
              <a:t>Bhoomika Rani B.</a:t>
            </a:r>
          </a:p>
          <a:p>
            <a:pPr marL="342900" indent="-342900" algn="ctr">
              <a:spcBef>
                <a:spcPct val="20000"/>
              </a:spcBef>
              <a:buClr>
                <a:srgbClr val="CC3300"/>
              </a:buClr>
              <a:buSzPct val="50000"/>
              <a:buFont typeface="Monotype Sorts" pitchFamily="2" charset="2"/>
              <a:buNone/>
            </a:pPr>
            <a:endParaRPr lang="en-US" altLang="en-US" sz="2400" b="1" dirty="0">
              <a:solidFill>
                <a:srgbClr val="000099"/>
              </a:solidFill>
              <a:latin typeface="Arial Narrow" pitchFamily="34" charset="0"/>
            </a:endParaRPr>
          </a:p>
          <a:p>
            <a:pPr marL="342900" indent="-342900" algn="ctr">
              <a:spcBef>
                <a:spcPct val="20000"/>
              </a:spcBef>
              <a:buClr>
                <a:srgbClr val="CC3300"/>
              </a:buClr>
              <a:buSzPct val="50000"/>
              <a:buFont typeface="Monotype Sorts" pitchFamily="2" charset="2"/>
              <a:buNone/>
            </a:pPr>
            <a:r>
              <a:rPr lang="en-US" altLang="en-US" sz="2200" b="1" dirty="0">
                <a:solidFill>
                  <a:srgbClr val="000099"/>
                </a:solidFill>
                <a:latin typeface="Arial Narrow" pitchFamily="34" charset="0"/>
              </a:rPr>
              <a:t>Paper Id: #NCCDS-21-049</a:t>
            </a:r>
          </a:p>
          <a:p>
            <a:pPr marL="342900" indent="-342900" algn="ctr">
              <a:spcBef>
                <a:spcPct val="20000"/>
              </a:spcBef>
              <a:buClr>
                <a:srgbClr val="CC3300"/>
              </a:buClr>
              <a:buSzPct val="50000"/>
              <a:buFont typeface="Monotype Sorts" pitchFamily="2" charset="2"/>
              <a:buNone/>
            </a:pPr>
            <a:r>
              <a:rPr lang="en-US" altLang="en-US" sz="2200" b="1" dirty="0">
                <a:solidFill>
                  <a:srgbClr val="000099"/>
                </a:solidFill>
                <a:latin typeface="Arial Narrow" pitchFamily="34" charset="0"/>
              </a:rPr>
              <a:t>Date: 10.06.2021</a:t>
            </a:r>
          </a:p>
          <a:p>
            <a:pPr marL="342900" indent="-342900" algn="l">
              <a:spcBef>
                <a:spcPct val="20000"/>
              </a:spcBef>
              <a:buClr>
                <a:srgbClr val="CC3300"/>
              </a:buClr>
              <a:buSzPct val="50000"/>
              <a:buFont typeface="Monotype Sorts" pitchFamily="2" charset="2"/>
              <a:buNone/>
            </a:pPr>
            <a:endParaRPr lang="en-US" altLang="en-US" sz="1400" dirty="0">
              <a:solidFill>
                <a:srgbClr val="000099"/>
              </a:solidFill>
              <a:latin typeface="Arial" charset="0"/>
            </a:endParaRPr>
          </a:p>
          <a:p>
            <a:pPr marL="342900" indent="-342900" algn="l">
              <a:spcBef>
                <a:spcPct val="20000"/>
              </a:spcBef>
              <a:buClr>
                <a:srgbClr val="CC3300"/>
              </a:buClr>
              <a:buSzPct val="50000"/>
              <a:buFont typeface="Monotype Sorts" pitchFamily="2" charset="2"/>
              <a:buNone/>
            </a:pPr>
            <a:endParaRPr lang="en-US" altLang="en-US" sz="1400" dirty="0">
              <a:solidFill>
                <a:srgbClr val="000099"/>
              </a:solidFill>
              <a:latin typeface="Arial" charset="0"/>
            </a:endParaRPr>
          </a:p>
          <a:p>
            <a:pPr marL="342900" indent="-342900" algn="l">
              <a:spcBef>
                <a:spcPct val="20000"/>
              </a:spcBef>
              <a:buClr>
                <a:srgbClr val="CC3300"/>
              </a:buClr>
              <a:buSzPct val="50000"/>
              <a:buFont typeface="Monotype Sorts" pitchFamily="2" charset="2"/>
              <a:buNone/>
            </a:pPr>
            <a:endParaRPr lang="en-US" altLang="en-US" sz="1400" dirty="0">
              <a:solidFill>
                <a:srgbClr val="000099"/>
              </a:solidFill>
              <a:latin typeface="Arial" charset="0"/>
            </a:endParaRPr>
          </a:p>
        </p:txBody>
      </p:sp>
      <p:sp>
        <p:nvSpPr>
          <p:cNvPr id="6" name="Rectangle 11"/>
          <p:cNvSpPr>
            <a:spLocks noChangeArrowheads="1"/>
          </p:cNvSpPr>
          <p:nvPr/>
        </p:nvSpPr>
        <p:spPr bwMode="white">
          <a:xfrm>
            <a:off x="1428728" y="285728"/>
            <a:ext cx="6429420" cy="990600"/>
          </a:xfrm>
          <a:prstGeom prst="rect">
            <a:avLst/>
          </a:prstGeom>
          <a:noFill/>
          <a:ln w="9525">
            <a:noFill/>
            <a:miter lim="800000"/>
            <a:headEnd/>
            <a:tailEnd/>
          </a:ln>
          <a:effectLst/>
        </p:spPr>
        <p:txBody>
          <a:bodyPr anchor="ctr"/>
          <a:lstStyle/>
          <a:p>
            <a:pPr algn="ctr">
              <a:defRPr/>
            </a:pPr>
            <a:r>
              <a:rPr lang="en-US" altLang="en-US" sz="3000" dirty="0">
                <a:solidFill>
                  <a:schemeClr val="accent6"/>
                </a:solidFill>
                <a:latin typeface="Arial Black" pitchFamily="34" charset="0"/>
              </a:rPr>
              <a:t>3</a:t>
            </a:r>
            <a:r>
              <a:rPr lang="en-US" altLang="en-US" sz="3000" baseline="30000" dirty="0">
                <a:solidFill>
                  <a:schemeClr val="accent6"/>
                </a:solidFill>
                <a:latin typeface="Arial Black" pitchFamily="34" charset="0"/>
              </a:rPr>
              <a:t>rd</a:t>
            </a:r>
            <a:r>
              <a:rPr lang="en-US" altLang="en-US" sz="3000" dirty="0">
                <a:solidFill>
                  <a:schemeClr val="accent6"/>
                </a:solidFill>
                <a:latin typeface="Arial Black" pitchFamily="34" charset="0"/>
              </a:rPr>
              <a:t> National Conference on Communication and Data Science- 2021</a:t>
            </a:r>
          </a:p>
        </p:txBody>
      </p:sp>
      <p:sp>
        <p:nvSpPr>
          <p:cNvPr id="7" name="Slide Number Placeholder 6"/>
          <p:cNvSpPr>
            <a:spLocks noGrp="1"/>
          </p:cNvSpPr>
          <p:nvPr>
            <p:ph type="sldNum" sz="quarter" idx="12"/>
          </p:nvPr>
        </p:nvSpPr>
        <p:spPr/>
        <p:txBody>
          <a:bodyPr/>
          <a:lstStyle/>
          <a:p>
            <a:fld id="{357E32E8-004D-4016-B047-ABC47FFDEA1F}" type="slidenum">
              <a:rPr lang="en-IN" smtClean="0"/>
              <a:pPr/>
              <a:t>1</a:t>
            </a:fld>
            <a:endParaRPr lang="en-IN"/>
          </a:p>
        </p:txBody>
      </p:sp>
      <p:sp>
        <p:nvSpPr>
          <p:cNvPr id="8" name="Footer Placeholder 7"/>
          <p:cNvSpPr>
            <a:spLocks noGrp="1"/>
          </p:cNvSpPr>
          <p:nvPr>
            <p:ph type="ftr" sz="quarter" idx="11"/>
          </p:nvPr>
        </p:nvSpPr>
        <p:spPr>
          <a:xfrm>
            <a:off x="3124200" y="6492875"/>
            <a:ext cx="2895600" cy="365125"/>
          </a:xfrm>
        </p:spPr>
        <p:txBody>
          <a:bodyPr/>
          <a:lstStyle/>
          <a:p>
            <a:r>
              <a:rPr lang="en-IN" dirty="0"/>
              <a:t>NCCDS-2021</a:t>
            </a:r>
          </a:p>
        </p:txBody>
      </p:sp>
      <p:pic>
        <p:nvPicPr>
          <p:cNvPr id="9" name="Picture 8" descr="revised-logo-mysuru.jpg"/>
          <p:cNvPicPr/>
          <p:nvPr/>
        </p:nvPicPr>
        <p:blipFill>
          <a:blip r:embed="rId2" cstate="print">
            <a:lum bright="-10000" contrast="20000"/>
          </a:blip>
          <a:stretch>
            <a:fillRect/>
          </a:stretch>
        </p:blipFill>
        <p:spPr>
          <a:xfrm>
            <a:off x="214282" y="214290"/>
            <a:ext cx="1285884" cy="1214446"/>
          </a:xfrm>
          <a:prstGeom prst="rect">
            <a:avLst/>
          </a:prstGeom>
        </p:spPr>
      </p:pic>
      <p:pic>
        <p:nvPicPr>
          <p:cNvPr id="1026" name="Picture 2" descr="C:\Users\NRDMS-DST\Downloads\ijert-logo-kit\IJERT_logo 2.png"/>
          <p:cNvPicPr>
            <a:picLocks noChangeAspect="1" noChangeArrowheads="1"/>
          </p:cNvPicPr>
          <p:nvPr/>
        </p:nvPicPr>
        <p:blipFill>
          <a:blip r:embed="rId3" cstate="print"/>
          <a:srcRect/>
          <a:stretch>
            <a:fillRect/>
          </a:stretch>
        </p:blipFill>
        <p:spPr bwMode="auto">
          <a:xfrm>
            <a:off x="7643834" y="214290"/>
            <a:ext cx="1408069" cy="1000132"/>
          </a:xfrm>
          <a:prstGeom prst="rect">
            <a:avLst/>
          </a:prstGeom>
          <a:noFill/>
        </p:spPr>
      </p:pic>
      <p:sp>
        <p:nvSpPr>
          <p:cNvPr id="10" name="Rectangle 11"/>
          <p:cNvSpPr>
            <a:spLocks noChangeArrowheads="1"/>
          </p:cNvSpPr>
          <p:nvPr/>
        </p:nvSpPr>
        <p:spPr bwMode="white">
          <a:xfrm>
            <a:off x="714348" y="1428736"/>
            <a:ext cx="7848600" cy="428628"/>
          </a:xfrm>
          <a:prstGeom prst="rect">
            <a:avLst/>
          </a:prstGeom>
          <a:noFill/>
          <a:ln w="9525">
            <a:noFill/>
            <a:miter lim="800000"/>
            <a:headEnd/>
            <a:tailEnd/>
          </a:ln>
          <a:effectLst/>
        </p:spPr>
        <p:txBody>
          <a:bodyPr anchor="ctr"/>
          <a:lstStyle/>
          <a:p>
            <a:pPr algn="ctr">
              <a:defRPr/>
            </a:pPr>
            <a:r>
              <a:rPr lang="en-US" altLang="en-US" sz="1600" b="1" dirty="0">
                <a:solidFill>
                  <a:srgbClr val="7030A0"/>
                </a:solidFill>
              </a:rPr>
              <a:t>(In Association with IJERT Journal)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3600" b="1" i="0" u="none" strike="noStrike" kern="0" cap="none" spc="0" normalizeH="0" baseline="0" noProof="0" dirty="0">
                <a:ln>
                  <a:noFill/>
                </a:ln>
                <a:solidFill>
                  <a:srgbClr val="000099"/>
                </a:solidFill>
                <a:effectLst/>
                <a:uLnTx/>
                <a:uFillTx/>
                <a:latin typeface="Arial"/>
                <a:ea typeface="+mj-ea"/>
                <a:cs typeface="+mj-cs"/>
              </a:rPr>
              <a:t>Conclusion</a:t>
            </a:r>
            <a:endParaRPr lang="en-IN" dirty="0"/>
          </a:p>
        </p:txBody>
      </p:sp>
      <p:sp>
        <p:nvSpPr>
          <p:cNvPr id="3" name="Content Placeholder 2"/>
          <p:cNvSpPr>
            <a:spLocks noGrp="1"/>
          </p:cNvSpPr>
          <p:nvPr>
            <p:ph idx="1"/>
          </p:nvPr>
        </p:nvSpPr>
        <p:spPr/>
        <p:txBody>
          <a:bodyPr/>
          <a:lstStyle/>
          <a:p>
            <a:pPr marL="0" indent="0" algn="just">
              <a:buNone/>
            </a:pPr>
            <a:r>
              <a:rPr lang="en-US" sz="1800" dirty="0">
                <a:effectLst/>
                <a:latin typeface="Times New Roman" panose="02020603050405020304" pitchFamily="18" charset="0"/>
                <a:ea typeface="SimSun" panose="02010600030101010101" pitchFamily="2" charset="-122"/>
              </a:rPr>
              <a:t>This project deals with the real-world scenarios, which makes it a tremendous resource for research and development. It also gives an insight into food grain-management relations, and human health. Thus, the hardware approach taken in this project is a simple solution that can be implemented, and demonstrates its effectiveness over the long term. In addition, there is a strong need for concepts that can improve the storage techniques of food grains in warehouses. This project is primarily concerned with the maintenance of all such storage systems, which are easier to implement due to the continuous monitoring of changes in the parameters over time.</a:t>
            </a:r>
            <a:endParaRPr lang="en-IN" sz="1800" dirty="0">
              <a:effectLst/>
              <a:latin typeface="Times New Roman" panose="02020603050405020304" pitchFamily="18" charset="0"/>
              <a:ea typeface="SimSun" panose="02010600030101010101" pitchFamily="2" charset="-122"/>
            </a:endParaRPr>
          </a:p>
          <a:p>
            <a:endParaRPr lang="en-IN" dirty="0"/>
          </a:p>
        </p:txBody>
      </p:sp>
      <p:sp>
        <p:nvSpPr>
          <p:cNvPr id="4" name="Slide Number Placeholder 3"/>
          <p:cNvSpPr>
            <a:spLocks noGrp="1"/>
          </p:cNvSpPr>
          <p:nvPr>
            <p:ph type="sldNum" sz="quarter" idx="12"/>
          </p:nvPr>
        </p:nvSpPr>
        <p:spPr/>
        <p:txBody>
          <a:bodyPr/>
          <a:lstStyle/>
          <a:p>
            <a:fld id="{357E32E8-004D-4016-B047-ABC47FFDEA1F}" type="slidenum">
              <a:rPr lang="en-IN" smtClean="0"/>
              <a:pPr/>
              <a:t>10</a:t>
            </a:fld>
            <a:endParaRPr lang="en-IN"/>
          </a:p>
        </p:txBody>
      </p:sp>
      <p:sp>
        <p:nvSpPr>
          <p:cNvPr id="6" name="Rectangle 5"/>
          <p:cNvSpPr/>
          <p:nvPr/>
        </p:nvSpPr>
        <p:spPr>
          <a:xfrm>
            <a:off x="4500562" y="6273225"/>
            <a:ext cx="4214841" cy="584775"/>
          </a:xfrm>
          <a:prstGeom prst="rect">
            <a:avLst/>
          </a:prstGeom>
          <a:noFill/>
        </p:spPr>
        <p:txBody>
          <a:bodyPr wrap="square" lIns="91440" tIns="45720" rIns="91440" bIns="45720">
            <a:spAutoFit/>
          </a:bodyPr>
          <a:lstStyle/>
          <a:p>
            <a:pPr algn="ctr"/>
            <a:r>
              <a:rPr lang="en-IN" sz="32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ahoma" pitchFamily="34" charset="0"/>
                <a:ea typeface="Tahoma" pitchFamily="34" charset="0"/>
                <a:cs typeface="Tahoma" pitchFamily="34" charset="0"/>
              </a:rPr>
              <a:t>NCCDS-2021</a:t>
            </a:r>
            <a:endParaRPr lang="en-IN" sz="32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cxnSp>
        <p:nvCxnSpPr>
          <p:cNvPr id="7" name="Straight Connector 6"/>
          <p:cNvCxnSpPr/>
          <p:nvPr/>
        </p:nvCxnSpPr>
        <p:spPr>
          <a:xfrm rot="10800000">
            <a:off x="0" y="6500834"/>
            <a:ext cx="5072066" cy="158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3600" b="1" i="0" u="none" strike="noStrike" kern="0" cap="none" spc="0" normalizeH="0" baseline="0" noProof="0" dirty="0">
                <a:ln>
                  <a:noFill/>
                </a:ln>
                <a:solidFill>
                  <a:srgbClr val="000099"/>
                </a:solidFill>
                <a:effectLst/>
                <a:uLnTx/>
                <a:uFillTx/>
                <a:latin typeface="Arial"/>
                <a:ea typeface="+mj-ea"/>
                <a:cs typeface="+mj-cs"/>
              </a:rPr>
              <a:t>Future </a:t>
            </a:r>
            <a:r>
              <a:rPr lang="en-US" sz="3600" b="1" kern="0" dirty="0">
                <a:solidFill>
                  <a:srgbClr val="000099"/>
                </a:solidFill>
                <a:latin typeface="Arial"/>
              </a:rPr>
              <a:t>Scope</a:t>
            </a:r>
            <a:endParaRPr lang="en-IN" dirty="0"/>
          </a:p>
        </p:txBody>
      </p:sp>
      <p:sp>
        <p:nvSpPr>
          <p:cNvPr id="3" name="Content Placeholder 2"/>
          <p:cNvSpPr>
            <a:spLocks noGrp="1"/>
          </p:cNvSpPr>
          <p:nvPr>
            <p:ph idx="1"/>
          </p:nvPr>
        </p:nvSpPr>
        <p:spPr/>
        <p:txBody>
          <a:bodyPr/>
          <a:lstStyle/>
          <a:p>
            <a:pPr marL="0" indent="0" algn="just">
              <a:buNone/>
            </a:pPr>
            <a:r>
              <a:rPr lang="x-none" sz="1800" spc="-5" dirty="0">
                <a:effectLst/>
                <a:latin typeface="Times New Roman" panose="02020603050405020304" pitchFamily="18" charset="0"/>
                <a:ea typeface="SimSun" panose="02010600030101010101" pitchFamily="2" charset="-122"/>
              </a:rPr>
              <a:t>In th</a:t>
            </a:r>
            <a:r>
              <a:rPr lang="en-US" sz="1800" spc="-5" dirty="0">
                <a:effectLst/>
                <a:latin typeface="Times New Roman" panose="02020603050405020304" pitchFamily="18" charset="0"/>
                <a:ea typeface="SimSun" panose="02010600030101010101" pitchFamily="2" charset="-122"/>
              </a:rPr>
              <a:t>e proposed work</a:t>
            </a:r>
            <a:r>
              <a:rPr lang="x-none" sz="1800" spc="-5" dirty="0">
                <a:effectLst/>
                <a:latin typeface="Times New Roman" panose="02020603050405020304" pitchFamily="18" charset="0"/>
                <a:ea typeface="SimSun" panose="02010600030101010101" pitchFamily="2" charset="-122"/>
              </a:rPr>
              <a:t>, </a:t>
            </a:r>
            <a:r>
              <a:rPr lang="en-US" sz="1800" spc="-5" dirty="0">
                <a:effectLst/>
                <a:latin typeface="Times New Roman" panose="02020603050405020304" pitchFamily="18" charset="0"/>
                <a:ea typeface="SimSun" panose="02010600030101010101" pitchFamily="2" charset="-122"/>
              </a:rPr>
              <a:t>the parameters such as </a:t>
            </a:r>
            <a:r>
              <a:rPr lang="x-none" sz="1800" spc="-5" dirty="0">
                <a:effectLst/>
                <a:latin typeface="Times New Roman" panose="02020603050405020304" pitchFamily="18" charset="0"/>
                <a:ea typeface="SimSun" panose="02010600030101010101" pitchFamily="2" charset="-122"/>
              </a:rPr>
              <a:t>temperature, humidity, and CO</a:t>
            </a:r>
            <a:r>
              <a:rPr lang="en-US" sz="1800" spc="-5" baseline="-25000" dirty="0">
                <a:effectLst/>
                <a:latin typeface="Times New Roman" panose="02020603050405020304" pitchFamily="18" charset="0"/>
                <a:ea typeface="SimSun" panose="02010600030101010101" pitchFamily="2" charset="-122"/>
              </a:rPr>
              <a:t>2</a:t>
            </a:r>
            <a:r>
              <a:rPr lang="x-none" sz="1800" spc="-5" dirty="0">
                <a:effectLst/>
                <a:latin typeface="Times New Roman" panose="02020603050405020304" pitchFamily="18" charset="0"/>
                <a:ea typeface="SimSun" panose="02010600030101010101" pitchFamily="2" charset="-122"/>
              </a:rPr>
              <a:t> levels</a:t>
            </a:r>
            <a:r>
              <a:rPr lang="en-US" sz="1800" spc="-5" dirty="0">
                <a:effectLst/>
                <a:latin typeface="Times New Roman" panose="02020603050405020304" pitchFamily="18" charset="0"/>
                <a:ea typeface="SimSun" panose="02010600030101010101" pitchFamily="2" charset="-122"/>
              </a:rPr>
              <a:t> measured is only limited to the storage system environment. The monitoring system </a:t>
            </a:r>
            <a:r>
              <a:rPr lang="x-none" sz="1800" spc="-5" dirty="0">
                <a:effectLst/>
                <a:latin typeface="Times New Roman" panose="02020603050405020304" pitchFamily="18" charset="0"/>
                <a:ea typeface="SimSun" panose="02010600030101010101" pitchFamily="2" charset="-122"/>
              </a:rPr>
              <a:t>can be further enhanced</a:t>
            </a:r>
            <a:r>
              <a:rPr lang="en-US" sz="1800" spc="-5" dirty="0">
                <a:effectLst/>
                <a:latin typeface="Times New Roman" panose="02020603050405020304" pitchFamily="18" charset="0"/>
                <a:ea typeface="SimSun" panose="02010600030101010101" pitchFamily="2" charset="-122"/>
              </a:rPr>
              <a:t> and implemented in applications which include the measurement of </a:t>
            </a:r>
            <a:r>
              <a:rPr lang="x-none" sz="1800" spc="-5" dirty="0">
                <a:effectLst/>
                <a:latin typeface="Times New Roman" panose="02020603050405020304" pitchFamily="18" charset="0"/>
                <a:ea typeface="SimSun" panose="02010600030101010101" pitchFamily="2" charset="-122"/>
              </a:rPr>
              <a:t>quality of the soil, the </a:t>
            </a:r>
            <a:r>
              <a:rPr lang="en-US" sz="1800" spc="-5" dirty="0">
                <a:effectLst/>
                <a:latin typeface="Times New Roman" panose="02020603050405020304" pitchFamily="18" charset="0"/>
                <a:ea typeface="SimSun" panose="02010600030101010101" pitchFamily="2" charset="-122"/>
              </a:rPr>
              <a:t>amount</a:t>
            </a:r>
            <a:r>
              <a:rPr lang="x-none" sz="1800" spc="-5" dirty="0">
                <a:effectLst/>
                <a:latin typeface="Times New Roman" panose="02020603050405020304" pitchFamily="18" charset="0"/>
                <a:ea typeface="SimSun" panose="02010600030101010101" pitchFamily="2" charset="-122"/>
              </a:rPr>
              <a:t> of pesticides and insecticides </a:t>
            </a:r>
            <a:r>
              <a:rPr lang="en-US" sz="1800" spc="-5" dirty="0">
                <a:effectLst/>
                <a:latin typeface="Times New Roman" panose="02020603050405020304" pitchFamily="18" charset="0"/>
                <a:ea typeface="SimSun" panose="02010600030101010101" pitchFamily="2" charset="-122"/>
              </a:rPr>
              <a:t>required to use</a:t>
            </a:r>
            <a:r>
              <a:rPr lang="x-none" sz="1800" spc="-5" dirty="0">
                <a:effectLst/>
                <a:latin typeface="Times New Roman" panose="02020603050405020304" pitchFamily="18" charset="0"/>
                <a:ea typeface="SimSun" panose="02010600030101010101" pitchFamily="2" charset="-122"/>
              </a:rPr>
              <a:t>, and </a:t>
            </a:r>
            <a:r>
              <a:rPr lang="en-US" sz="1800" spc="-5" dirty="0">
                <a:effectLst/>
                <a:latin typeface="Times New Roman" panose="02020603050405020304" pitchFamily="18" charset="0"/>
                <a:ea typeface="SimSun" panose="02010600030101010101" pitchFamily="2" charset="-122"/>
              </a:rPr>
              <a:t>measuring the </a:t>
            </a:r>
            <a:r>
              <a:rPr lang="x-none" sz="1800" spc="-5" dirty="0">
                <a:effectLst/>
                <a:latin typeface="Times New Roman" panose="02020603050405020304" pitchFamily="18" charset="0"/>
                <a:ea typeface="SimSun" panose="02010600030101010101" pitchFamily="2" charset="-122"/>
              </a:rPr>
              <a:t>amount of rainfall received during the year</a:t>
            </a:r>
            <a:r>
              <a:rPr lang="en-US" sz="1800" spc="-5" dirty="0">
                <a:effectLst/>
                <a:latin typeface="Times New Roman" panose="02020603050405020304" pitchFamily="18" charset="0"/>
                <a:ea typeface="SimSun" panose="02010600030101010101" pitchFamily="2" charset="-122"/>
              </a:rPr>
              <a:t>. </a:t>
            </a:r>
            <a:r>
              <a:rPr lang="x-none" sz="1800" spc="-5" dirty="0">
                <a:effectLst/>
                <a:latin typeface="Times New Roman" panose="02020603050405020304" pitchFamily="18" charset="0"/>
                <a:ea typeface="SimSun" panose="02010600030101010101" pitchFamily="2" charset="-122"/>
              </a:rPr>
              <a:t>They can help consumers to make intelligent decisions about the safety of the food that they eat, and also be used for the improvement of agriculture</a:t>
            </a:r>
            <a:r>
              <a:rPr lang="en-US" sz="1800" spc="-5" dirty="0">
                <a:effectLst/>
                <a:latin typeface="Times New Roman" panose="02020603050405020304" pitchFamily="18" charset="0"/>
                <a:ea typeface="SimSun" panose="02010600030101010101" pitchFamily="2" charset="-122"/>
              </a:rPr>
              <a:t> practices</a:t>
            </a:r>
            <a:r>
              <a:rPr lang="x-none" sz="1800" spc="-5" dirty="0">
                <a:effectLst/>
                <a:latin typeface="Times New Roman" panose="02020603050405020304" pitchFamily="18" charset="0"/>
                <a:ea typeface="SimSun" panose="02010600030101010101" pitchFamily="2" charset="-122"/>
              </a:rPr>
              <a:t>. Also, various grains have different parameters as well as specifications which is hard to maintain in a multi-grain storage facility. Inputting all these parameters and maintaining them remotely over the server can be implemented as well. </a:t>
            </a:r>
            <a:endParaRPr lang="en-IN" sz="1800" spc="-5" dirty="0">
              <a:effectLst/>
              <a:latin typeface="Times New Roman" panose="02020603050405020304" pitchFamily="18" charset="0"/>
              <a:ea typeface="SimSun" panose="02010600030101010101" pitchFamily="2" charset="-122"/>
            </a:endParaRPr>
          </a:p>
          <a:p>
            <a:endParaRPr lang="en-IN" dirty="0"/>
          </a:p>
        </p:txBody>
      </p:sp>
      <p:sp>
        <p:nvSpPr>
          <p:cNvPr id="4" name="Slide Number Placeholder 3"/>
          <p:cNvSpPr>
            <a:spLocks noGrp="1"/>
          </p:cNvSpPr>
          <p:nvPr>
            <p:ph type="sldNum" sz="quarter" idx="12"/>
          </p:nvPr>
        </p:nvSpPr>
        <p:spPr/>
        <p:txBody>
          <a:bodyPr/>
          <a:lstStyle/>
          <a:p>
            <a:fld id="{357E32E8-004D-4016-B047-ABC47FFDEA1F}" type="slidenum">
              <a:rPr lang="en-IN" smtClean="0"/>
              <a:pPr/>
              <a:t>11</a:t>
            </a:fld>
            <a:endParaRPr lang="en-IN"/>
          </a:p>
        </p:txBody>
      </p:sp>
      <p:sp>
        <p:nvSpPr>
          <p:cNvPr id="6" name="Rectangle 5"/>
          <p:cNvSpPr/>
          <p:nvPr/>
        </p:nvSpPr>
        <p:spPr>
          <a:xfrm>
            <a:off x="4572000" y="6273225"/>
            <a:ext cx="4214841" cy="584775"/>
          </a:xfrm>
          <a:prstGeom prst="rect">
            <a:avLst/>
          </a:prstGeom>
          <a:noFill/>
        </p:spPr>
        <p:txBody>
          <a:bodyPr wrap="square" lIns="91440" tIns="45720" rIns="91440" bIns="45720">
            <a:spAutoFit/>
          </a:bodyPr>
          <a:lstStyle/>
          <a:p>
            <a:pPr algn="ctr"/>
            <a:r>
              <a:rPr lang="en-IN" sz="32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ahoma" pitchFamily="34" charset="0"/>
                <a:ea typeface="Tahoma" pitchFamily="34" charset="0"/>
                <a:cs typeface="Tahoma" pitchFamily="34" charset="0"/>
              </a:rPr>
              <a:t>NCCDS-2021</a:t>
            </a:r>
            <a:endParaRPr lang="en-IN" sz="32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cxnSp>
        <p:nvCxnSpPr>
          <p:cNvPr id="7" name="Straight Connector 6"/>
          <p:cNvCxnSpPr/>
          <p:nvPr/>
        </p:nvCxnSpPr>
        <p:spPr>
          <a:xfrm rot="10800000">
            <a:off x="0" y="6500834"/>
            <a:ext cx="5072066" cy="158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0561"/>
            <a:ext cx="8229600" cy="1143000"/>
          </a:xfrm>
        </p:spPr>
        <p:txBody>
          <a:bodyPr>
            <a:normAutofit/>
          </a:bodyPr>
          <a:lstStyle/>
          <a:p>
            <a:r>
              <a:rPr kumimoji="0" lang="en-US" sz="3600" b="1" i="0" u="none" strike="noStrike" kern="0" cap="none" spc="0" normalizeH="0" baseline="0" noProof="0" dirty="0">
                <a:ln>
                  <a:noFill/>
                </a:ln>
                <a:solidFill>
                  <a:srgbClr val="000099"/>
                </a:solidFill>
                <a:effectLst/>
                <a:uLnTx/>
                <a:uFillTx/>
                <a:latin typeface="Arial"/>
                <a:ea typeface="+mj-ea"/>
                <a:cs typeface="+mj-cs"/>
              </a:rPr>
              <a:t>References</a:t>
            </a:r>
            <a:endParaRPr lang="en-IN" dirty="0"/>
          </a:p>
        </p:txBody>
      </p:sp>
      <p:sp>
        <p:nvSpPr>
          <p:cNvPr id="3" name="Content Placeholder 2"/>
          <p:cNvSpPr>
            <a:spLocks noGrp="1"/>
          </p:cNvSpPr>
          <p:nvPr>
            <p:ph idx="1"/>
          </p:nvPr>
        </p:nvSpPr>
        <p:spPr>
          <a:xfrm>
            <a:off x="179512" y="1059095"/>
            <a:ext cx="8856984" cy="5306804"/>
          </a:xfrm>
        </p:spPr>
        <p:txBody>
          <a:bodyPr>
            <a:normAutofit fontScale="92500" lnSpcReduction="10000"/>
          </a:bodyPr>
          <a:lstStyle/>
          <a:p>
            <a:pPr marL="342900" lvl="0" indent="-342900" algn="just">
              <a:spcAft>
                <a:spcPts val="250"/>
              </a:spcAft>
              <a:buSzPts val="800"/>
              <a:buFont typeface="Times New Roman" panose="02020603050405020304" pitchFamily="18" charset="0"/>
              <a:buAutoNum type="arabicPeriod"/>
              <a:tabLst>
                <a:tab pos="228600" algn="l"/>
              </a:tabLst>
            </a:pPr>
            <a:r>
              <a:rPr lang="en-US" sz="1400" dirty="0">
                <a:effectLst/>
                <a:latin typeface="Times New Roman" panose="02020603050405020304" pitchFamily="18" charset="0"/>
                <a:ea typeface="MS Mincho" panose="02020609040205080304" pitchFamily="49" charset="-128"/>
              </a:rPr>
              <a:t>A. </a:t>
            </a:r>
            <a:r>
              <a:rPr lang="en-US" sz="1400" dirty="0" err="1">
                <a:effectLst/>
                <a:latin typeface="Times New Roman" panose="02020603050405020304" pitchFamily="18" charset="0"/>
                <a:ea typeface="MS Mincho" panose="02020609040205080304" pitchFamily="49" charset="-128"/>
              </a:rPr>
              <a:t>Sagaya</a:t>
            </a:r>
            <a:r>
              <a:rPr lang="en-US" sz="1400" dirty="0">
                <a:effectLst/>
                <a:latin typeface="Times New Roman" panose="02020603050405020304" pitchFamily="18" charset="0"/>
                <a:ea typeface="MS Mincho" panose="02020609040205080304" pitchFamily="49" charset="-128"/>
              </a:rPr>
              <a:t> Selvaraj and S. Anusha “</a:t>
            </a:r>
            <a:r>
              <a:rPr lang="en-US" sz="1400" i="1" dirty="0">
                <a:effectLst/>
                <a:latin typeface="Times New Roman" panose="02020603050405020304" pitchFamily="18" charset="0"/>
                <a:ea typeface="MS Mincho" panose="02020609040205080304" pitchFamily="49" charset="-128"/>
              </a:rPr>
              <a:t>RFID Enabled Smart Data Analysis in a Smart Warehouse Monitoring System using IoT</a:t>
            </a:r>
            <a:r>
              <a:rPr lang="en-US" sz="1400" dirty="0">
                <a:effectLst/>
                <a:latin typeface="Times New Roman" panose="02020603050405020304" pitchFamily="18" charset="0"/>
                <a:ea typeface="MS Mincho" panose="02020609040205080304" pitchFamily="49" charset="-128"/>
              </a:rPr>
              <a:t>” Conference Series 1717 (2021) 012022 IOP Publishing. </a:t>
            </a:r>
            <a:endParaRPr lang="en-IN" sz="1400" dirty="0">
              <a:effectLst/>
              <a:latin typeface="Times New Roman" panose="02020603050405020304" pitchFamily="18" charset="0"/>
              <a:ea typeface="MS Mincho" panose="02020609040205080304" pitchFamily="49" charset="-128"/>
            </a:endParaRPr>
          </a:p>
          <a:p>
            <a:pPr marL="342900" lvl="0" indent="-342900" algn="just">
              <a:spcAft>
                <a:spcPts val="250"/>
              </a:spcAft>
              <a:buSzPts val="800"/>
              <a:buFont typeface="Times New Roman" panose="02020603050405020304" pitchFamily="18" charset="0"/>
              <a:buAutoNum type="arabicPeriod"/>
              <a:tabLst>
                <a:tab pos="228600" algn="l"/>
              </a:tabLst>
            </a:pPr>
            <a:r>
              <a:rPr lang="en-US" sz="1400" dirty="0">
                <a:effectLst/>
                <a:latin typeface="Times New Roman" panose="02020603050405020304" pitchFamily="18" charset="0"/>
                <a:ea typeface="MS Mincho" panose="02020609040205080304" pitchFamily="49" charset="-128"/>
              </a:rPr>
              <a:t>K. G. </a:t>
            </a:r>
            <a:r>
              <a:rPr lang="en-US" sz="1400" dirty="0" err="1">
                <a:effectLst/>
                <a:latin typeface="Times New Roman" panose="02020603050405020304" pitchFamily="18" charset="0"/>
                <a:ea typeface="MS Mincho" panose="02020609040205080304" pitchFamily="49" charset="-128"/>
              </a:rPr>
              <a:t>Manishkumar</a:t>
            </a:r>
            <a:r>
              <a:rPr lang="en-US" sz="1400" dirty="0">
                <a:effectLst/>
                <a:latin typeface="Times New Roman" panose="02020603050405020304" pitchFamily="18" charset="0"/>
                <a:ea typeface="MS Mincho" panose="02020609040205080304" pitchFamily="49" charset="-128"/>
              </a:rPr>
              <a:t> </a:t>
            </a:r>
            <a:r>
              <a:rPr lang="en-US" sz="1400" dirty="0" err="1">
                <a:effectLst/>
                <a:latin typeface="Times New Roman" panose="02020603050405020304" pitchFamily="18" charset="0"/>
                <a:ea typeface="MS Mincho" panose="02020609040205080304" pitchFamily="49" charset="-128"/>
              </a:rPr>
              <a:t>Dholu</a:t>
            </a:r>
            <a:r>
              <a:rPr lang="en-US" sz="1400" dirty="0">
                <a:effectLst/>
                <a:latin typeface="Times New Roman" panose="02020603050405020304" pitchFamily="18" charset="0"/>
                <a:ea typeface="MS Mincho" panose="02020609040205080304" pitchFamily="49" charset="-128"/>
              </a:rPr>
              <a:t>, “</a:t>
            </a:r>
            <a:r>
              <a:rPr lang="en-US" sz="1400" i="1" dirty="0">
                <a:effectLst/>
                <a:latin typeface="Times New Roman" panose="02020603050405020304" pitchFamily="18" charset="0"/>
                <a:ea typeface="MS Mincho" panose="02020609040205080304" pitchFamily="49" charset="-128"/>
              </a:rPr>
              <a:t>Internet of things (</a:t>
            </a:r>
            <a:r>
              <a:rPr lang="en-US" sz="1400" i="1" dirty="0" err="1">
                <a:effectLst/>
                <a:latin typeface="Times New Roman" panose="02020603050405020304" pitchFamily="18" charset="0"/>
                <a:ea typeface="MS Mincho" panose="02020609040205080304" pitchFamily="49" charset="-128"/>
              </a:rPr>
              <a:t>iot</a:t>
            </a:r>
            <a:r>
              <a:rPr lang="en-US" sz="1400" i="1" dirty="0">
                <a:effectLst/>
                <a:latin typeface="Times New Roman" panose="02020603050405020304" pitchFamily="18" charset="0"/>
                <a:ea typeface="MS Mincho" panose="02020609040205080304" pitchFamily="49" charset="-128"/>
              </a:rPr>
              <a:t>) for precision agriculture application</a:t>
            </a:r>
            <a:r>
              <a:rPr lang="en-US" sz="1400" dirty="0">
                <a:effectLst/>
                <a:latin typeface="Times New Roman" panose="02020603050405020304" pitchFamily="18" charset="0"/>
                <a:ea typeface="MS Mincho" panose="02020609040205080304" pitchFamily="49" charset="-128"/>
              </a:rPr>
              <a:t>,” in 2018 2nd International Conference on Trends in Electronics and Informatics (ICOEI), 2018.</a:t>
            </a:r>
            <a:endParaRPr lang="en-IN" sz="1400" dirty="0">
              <a:effectLst/>
              <a:latin typeface="Times New Roman" panose="02020603050405020304" pitchFamily="18" charset="0"/>
              <a:ea typeface="MS Mincho" panose="02020609040205080304" pitchFamily="49" charset="-128"/>
            </a:endParaRPr>
          </a:p>
          <a:p>
            <a:pPr marL="342900" lvl="0" indent="-342900" algn="just">
              <a:spcAft>
                <a:spcPts val="250"/>
              </a:spcAft>
              <a:buSzPts val="800"/>
              <a:buFont typeface="Times New Roman" panose="02020603050405020304" pitchFamily="18" charset="0"/>
              <a:buAutoNum type="arabicPeriod"/>
              <a:tabLst>
                <a:tab pos="228600" algn="l"/>
              </a:tabLst>
            </a:pPr>
            <a:r>
              <a:rPr lang="en-US" sz="1400" dirty="0">
                <a:effectLst/>
                <a:latin typeface="Times New Roman" panose="02020603050405020304" pitchFamily="18" charset="0"/>
                <a:ea typeface="MS Mincho" panose="02020609040205080304" pitchFamily="49" charset="-128"/>
              </a:rPr>
              <a:t>H. Fan, “</a:t>
            </a:r>
            <a:r>
              <a:rPr lang="en-US" sz="1400" i="1" dirty="0">
                <a:effectLst/>
                <a:latin typeface="Times New Roman" panose="02020603050405020304" pitchFamily="18" charset="0"/>
                <a:ea typeface="MS Mincho" panose="02020609040205080304" pitchFamily="49" charset="-128"/>
              </a:rPr>
              <a:t>Theoretical Basis and System Establishment of China Food Safety Intelligent Supervision in the Perspective of Internet of Things</a:t>
            </a:r>
            <a:r>
              <a:rPr lang="en-US" sz="1400" dirty="0">
                <a:effectLst/>
                <a:latin typeface="Times New Roman" panose="02020603050405020304" pitchFamily="18" charset="0"/>
                <a:ea typeface="MS Mincho" panose="02020609040205080304" pitchFamily="49" charset="-128"/>
              </a:rPr>
              <a:t>,” in IEEE Access, vol. 7, pp. 71686-71695, 2019.</a:t>
            </a:r>
            <a:endParaRPr lang="en-IN" sz="1400" dirty="0">
              <a:effectLst/>
              <a:latin typeface="Times New Roman" panose="02020603050405020304" pitchFamily="18" charset="0"/>
              <a:ea typeface="MS Mincho" panose="02020609040205080304" pitchFamily="49" charset="-128"/>
            </a:endParaRPr>
          </a:p>
          <a:p>
            <a:pPr marL="342900" lvl="0" indent="-342900" algn="just">
              <a:spcAft>
                <a:spcPts val="250"/>
              </a:spcAft>
              <a:buSzPts val="800"/>
              <a:buFont typeface="Times New Roman" panose="02020603050405020304" pitchFamily="18" charset="0"/>
              <a:buAutoNum type="arabicPeriod"/>
              <a:tabLst>
                <a:tab pos="228600" algn="l"/>
              </a:tabLst>
            </a:pPr>
            <a:r>
              <a:rPr lang="en-US" sz="1400" dirty="0">
                <a:effectLst/>
                <a:latin typeface="Times New Roman" panose="02020603050405020304" pitchFamily="18" charset="0"/>
                <a:ea typeface="MS Mincho" panose="02020609040205080304" pitchFamily="49" charset="-128"/>
              </a:rPr>
              <a:t>R. K. </a:t>
            </a:r>
            <a:r>
              <a:rPr lang="en-US" sz="1400" dirty="0" err="1">
                <a:effectLst/>
                <a:latin typeface="Times New Roman" panose="02020603050405020304" pitchFamily="18" charset="0"/>
                <a:ea typeface="MS Mincho" panose="02020609040205080304" pitchFamily="49" charset="-128"/>
              </a:rPr>
              <a:t>Kodali</a:t>
            </a:r>
            <a:r>
              <a:rPr lang="en-US" sz="1400" dirty="0">
                <a:effectLst/>
                <a:latin typeface="Times New Roman" panose="02020603050405020304" pitchFamily="18" charset="0"/>
                <a:ea typeface="MS Mincho" panose="02020609040205080304" pitchFamily="49" charset="-128"/>
              </a:rPr>
              <a:t>, J. John and L. </a:t>
            </a:r>
            <a:r>
              <a:rPr lang="en-US" sz="1400" dirty="0" err="1">
                <a:effectLst/>
                <a:latin typeface="Times New Roman" panose="02020603050405020304" pitchFamily="18" charset="0"/>
                <a:ea typeface="MS Mincho" panose="02020609040205080304" pitchFamily="49" charset="-128"/>
              </a:rPr>
              <a:t>Boppana</a:t>
            </a:r>
            <a:r>
              <a:rPr lang="en-US" sz="1400" dirty="0">
                <a:effectLst/>
                <a:latin typeface="Times New Roman" panose="02020603050405020304" pitchFamily="18" charset="0"/>
                <a:ea typeface="MS Mincho" panose="02020609040205080304" pitchFamily="49" charset="-128"/>
              </a:rPr>
              <a:t>, “</a:t>
            </a:r>
            <a:r>
              <a:rPr lang="en-US" sz="1400" i="1" dirty="0">
                <a:effectLst/>
                <a:latin typeface="Times New Roman" panose="02020603050405020304" pitchFamily="18" charset="0"/>
                <a:ea typeface="MS Mincho" panose="02020609040205080304" pitchFamily="49" charset="-128"/>
              </a:rPr>
              <a:t>IoT Monitoring System for Grain Storage,</a:t>
            </a:r>
            <a:r>
              <a:rPr lang="en-US" sz="1400" dirty="0">
                <a:effectLst/>
                <a:latin typeface="Times New Roman" panose="02020603050405020304" pitchFamily="18" charset="0"/>
                <a:ea typeface="MS Mincho" panose="02020609040205080304" pitchFamily="49" charset="-128"/>
              </a:rPr>
              <a:t>” in 2020 IEEE International Conference on Electronics, Computing and Communication Technologies (CONECCT), 2020.</a:t>
            </a:r>
            <a:endParaRPr lang="en-IN" sz="1400" dirty="0">
              <a:effectLst/>
              <a:latin typeface="Times New Roman" panose="02020603050405020304" pitchFamily="18" charset="0"/>
              <a:ea typeface="MS Mincho" panose="02020609040205080304" pitchFamily="49" charset="-128"/>
            </a:endParaRPr>
          </a:p>
          <a:p>
            <a:pPr marL="342900" lvl="0" indent="-342900" algn="just">
              <a:spcAft>
                <a:spcPts val="250"/>
              </a:spcAft>
              <a:buSzPts val="800"/>
              <a:buFont typeface="Times New Roman" panose="02020603050405020304" pitchFamily="18" charset="0"/>
              <a:buAutoNum type="arabicPeriod"/>
              <a:tabLst>
                <a:tab pos="228600" algn="l"/>
              </a:tabLst>
            </a:pPr>
            <a:r>
              <a:rPr lang="en-US" sz="1400" dirty="0">
                <a:effectLst/>
                <a:latin typeface="Times New Roman" panose="02020603050405020304" pitchFamily="18" charset="0"/>
                <a:ea typeface="MS Mincho" panose="02020609040205080304" pitchFamily="49" charset="-128"/>
              </a:rPr>
              <a:t>Julius, </a:t>
            </a:r>
            <a:r>
              <a:rPr lang="en-US" sz="1400" dirty="0" err="1">
                <a:effectLst/>
                <a:latin typeface="Times New Roman" panose="02020603050405020304" pitchFamily="18" charset="0"/>
                <a:ea typeface="MS Mincho" panose="02020609040205080304" pitchFamily="49" charset="-128"/>
              </a:rPr>
              <a:t>Olorunfemi</a:t>
            </a:r>
            <a:r>
              <a:rPr lang="en-US" sz="1400" dirty="0">
                <a:effectLst/>
                <a:latin typeface="Times New Roman" panose="02020603050405020304" pitchFamily="18" charset="0"/>
                <a:ea typeface="MS Mincho" panose="02020609040205080304" pitchFamily="49" charset="-128"/>
              </a:rPr>
              <a:t>..“</a:t>
            </a:r>
            <a:r>
              <a:rPr lang="en-US" sz="1400" i="1" dirty="0">
                <a:effectLst/>
                <a:latin typeface="Times New Roman" panose="02020603050405020304" pitchFamily="18" charset="0"/>
                <a:ea typeface="MS Mincho" panose="02020609040205080304" pitchFamily="49" charset="-128"/>
              </a:rPr>
              <a:t>Post-Harvest Loss and Grain Storage Technology- A Review</a:t>
            </a:r>
            <a:r>
              <a:rPr lang="en-US" sz="1400" dirty="0">
                <a:effectLst/>
                <a:latin typeface="Times New Roman" panose="02020603050405020304" pitchFamily="18" charset="0"/>
                <a:ea typeface="MS Mincho" panose="02020609040205080304" pitchFamily="49" charset="-128"/>
              </a:rPr>
              <a:t>” in Turkish Journal of Agriculture - Food Science and Technology. 9. 75-83, 2021.</a:t>
            </a:r>
            <a:endParaRPr lang="en-IN" sz="1400" dirty="0">
              <a:effectLst/>
              <a:latin typeface="Times New Roman" panose="02020603050405020304" pitchFamily="18" charset="0"/>
              <a:ea typeface="MS Mincho" panose="02020609040205080304" pitchFamily="49" charset="-128"/>
            </a:endParaRPr>
          </a:p>
          <a:p>
            <a:pPr marL="342900" lvl="0" indent="-342900" algn="just">
              <a:spcAft>
                <a:spcPts val="250"/>
              </a:spcAft>
              <a:buSzPts val="800"/>
              <a:buFont typeface="Times New Roman" panose="02020603050405020304" pitchFamily="18" charset="0"/>
              <a:buAutoNum type="arabicPeriod"/>
              <a:tabLst>
                <a:tab pos="228600" algn="l"/>
              </a:tabLst>
            </a:pPr>
            <a:r>
              <a:rPr lang="en-US" sz="1400" dirty="0" err="1">
                <a:effectLst/>
                <a:latin typeface="Times New Roman" panose="02020603050405020304" pitchFamily="18" charset="0"/>
                <a:ea typeface="MS Mincho" panose="02020609040205080304" pitchFamily="49" charset="-128"/>
              </a:rPr>
              <a:t>S.Muthukumar</a:t>
            </a:r>
            <a:r>
              <a:rPr lang="en-US" sz="1400" dirty="0">
                <a:effectLst/>
                <a:latin typeface="Times New Roman" panose="02020603050405020304" pitchFamily="18" charset="0"/>
                <a:ea typeface="MS Mincho" panose="02020609040205080304" pitchFamily="49" charset="-128"/>
              </a:rPr>
              <a:t>, </a:t>
            </a:r>
            <a:r>
              <a:rPr lang="en-US" sz="1400" dirty="0" err="1">
                <a:effectLst/>
                <a:latin typeface="Times New Roman" panose="02020603050405020304" pitchFamily="18" charset="0"/>
                <a:ea typeface="MS Mincho" panose="02020609040205080304" pitchFamily="49" charset="-128"/>
              </a:rPr>
              <a:t>W.Sherine</a:t>
            </a:r>
            <a:r>
              <a:rPr lang="en-US" sz="1400" dirty="0">
                <a:effectLst/>
                <a:latin typeface="Times New Roman" panose="02020603050405020304" pitchFamily="18" charset="0"/>
                <a:ea typeface="MS Mincho" panose="02020609040205080304" pitchFamily="49" charset="-128"/>
              </a:rPr>
              <a:t> </a:t>
            </a:r>
            <a:r>
              <a:rPr lang="en-US" sz="1400" dirty="0" err="1">
                <a:effectLst/>
                <a:latin typeface="Times New Roman" panose="02020603050405020304" pitchFamily="18" charset="0"/>
                <a:ea typeface="MS Mincho" panose="02020609040205080304" pitchFamily="49" charset="-128"/>
              </a:rPr>
              <a:t>Mary.W</a:t>
            </a:r>
            <a:r>
              <a:rPr lang="en-US" sz="1400" dirty="0">
                <a:effectLst/>
                <a:latin typeface="Times New Roman" panose="02020603050405020304" pitchFamily="18" charset="0"/>
                <a:ea typeface="MS Mincho" panose="02020609040205080304" pitchFamily="49" charset="-128"/>
              </a:rPr>
              <a:t>  “</a:t>
            </a:r>
            <a:r>
              <a:rPr lang="en-US" sz="1400" i="1" dirty="0">
                <a:effectLst/>
                <a:latin typeface="Times New Roman" panose="02020603050405020304" pitchFamily="18" charset="0"/>
                <a:ea typeface="MS Mincho" panose="02020609040205080304" pitchFamily="49" charset="-128"/>
              </a:rPr>
              <a:t>Sensor based warehouse monitoring and control</a:t>
            </a:r>
            <a:r>
              <a:rPr lang="en-US" sz="1400" dirty="0">
                <a:effectLst/>
                <a:latin typeface="Times New Roman" panose="02020603050405020304" pitchFamily="18" charset="0"/>
                <a:ea typeface="MS Mincho" panose="02020609040205080304" pitchFamily="49" charset="-128"/>
              </a:rPr>
              <a:t>” in IEEE Conference Record # 42487, 2018.</a:t>
            </a:r>
            <a:endParaRPr lang="en-IN" sz="1400" dirty="0">
              <a:effectLst/>
              <a:latin typeface="Times New Roman" panose="02020603050405020304" pitchFamily="18" charset="0"/>
              <a:ea typeface="MS Mincho" panose="02020609040205080304" pitchFamily="49" charset="-128"/>
            </a:endParaRPr>
          </a:p>
          <a:p>
            <a:pPr marL="342900" lvl="0" indent="-342900" algn="just">
              <a:spcAft>
                <a:spcPts val="250"/>
              </a:spcAft>
              <a:buSzPts val="800"/>
              <a:buFont typeface="Times New Roman" panose="02020603050405020304" pitchFamily="18" charset="0"/>
              <a:buAutoNum type="arabicPeriod"/>
              <a:tabLst>
                <a:tab pos="228600" algn="l"/>
              </a:tabLst>
            </a:pPr>
            <a:r>
              <a:rPr lang="en-US" sz="1400" dirty="0">
                <a:effectLst/>
                <a:latin typeface="Times New Roman" panose="02020603050405020304" pitchFamily="18" charset="0"/>
                <a:ea typeface="MS Mincho" panose="02020609040205080304" pitchFamily="49" charset="-128"/>
              </a:rPr>
              <a:t>E. A. G. K. A. V. Robert N. Dean, Jeffery D. Craven, “</a:t>
            </a:r>
            <a:r>
              <a:rPr lang="en-US" sz="1400" i="1" dirty="0">
                <a:effectLst/>
                <a:latin typeface="Times New Roman" panose="02020603050405020304" pitchFamily="18" charset="0"/>
                <a:ea typeface="MS Mincho" panose="02020609040205080304" pitchFamily="49" charset="-128"/>
              </a:rPr>
              <a:t>A </a:t>
            </a:r>
            <a:r>
              <a:rPr lang="en-US" sz="1400" i="1" dirty="0" err="1">
                <a:effectLst/>
                <a:latin typeface="Times New Roman" panose="02020603050405020304" pitchFamily="18" charset="0"/>
                <a:ea typeface="MS Mincho" panose="02020609040205080304" pitchFamily="49" charset="-128"/>
              </a:rPr>
              <a:t>pcb</a:t>
            </a:r>
            <a:r>
              <a:rPr lang="en-US" sz="1400" i="1" dirty="0">
                <a:effectLst/>
                <a:latin typeface="Times New Roman" panose="02020603050405020304" pitchFamily="18" charset="0"/>
                <a:ea typeface="MS Mincho" panose="02020609040205080304" pitchFamily="49" charset="-128"/>
              </a:rPr>
              <a:t> sensor for status monitoring of stored food stocks</a:t>
            </a:r>
            <a:r>
              <a:rPr lang="en-US" sz="1400" dirty="0">
                <a:effectLst/>
                <a:latin typeface="Times New Roman" panose="02020603050405020304" pitchFamily="18" charset="0"/>
                <a:ea typeface="MS Mincho" panose="02020609040205080304" pitchFamily="49" charset="-128"/>
              </a:rPr>
              <a:t>,” in IEEE Sensors Letters, vol. 3, 2019.</a:t>
            </a:r>
            <a:endParaRPr lang="en-IN" sz="1400" dirty="0">
              <a:effectLst/>
              <a:latin typeface="Times New Roman" panose="02020603050405020304" pitchFamily="18" charset="0"/>
              <a:ea typeface="MS Mincho" panose="02020609040205080304" pitchFamily="49" charset="-128"/>
            </a:endParaRPr>
          </a:p>
          <a:p>
            <a:pPr marL="342900" lvl="0" indent="-342900" algn="just">
              <a:spcAft>
                <a:spcPts val="250"/>
              </a:spcAft>
              <a:buSzPts val="800"/>
              <a:buFont typeface="Times New Roman" panose="02020603050405020304" pitchFamily="18" charset="0"/>
              <a:buAutoNum type="arabicPeriod"/>
              <a:tabLst>
                <a:tab pos="228600" algn="l"/>
              </a:tabLst>
            </a:pPr>
            <a:r>
              <a:rPr lang="en-US" sz="1400" dirty="0">
                <a:effectLst/>
                <a:latin typeface="Times New Roman" panose="02020603050405020304" pitchFamily="18" charset="0"/>
                <a:ea typeface="MS Mincho" panose="02020609040205080304" pitchFamily="49" charset="-128"/>
              </a:rPr>
              <a:t>Aviara, N.A. &amp; </a:t>
            </a:r>
            <a:r>
              <a:rPr lang="en-US" sz="1400" dirty="0" err="1">
                <a:effectLst/>
                <a:latin typeface="Times New Roman" panose="02020603050405020304" pitchFamily="18" charset="0"/>
                <a:ea typeface="MS Mincho" panose="02020609040205080304" pitchFamily="49" charset="-128"/>
              </a:rPr>
              <a:t>Fabiyi</a:t>
            </a:r>
            <a:r>
              <a:rPr lang="en-US" sz="1400" dirty="0">
                <a:effectLst/>
                <a:latin typeface="Times New Roman" panose="02020603050405020304" pitchFamily="18" charset="0"/>
                <a:ea typeface="MS Mincho" panose="02020609040205080304" pitchFamily="49" charset="-128"/>
              </a:rPr>
              <a:t>, O &amp; </a:t>
            </a:r>
            <a:r>
              <a:rPr lang="en-US" sz="1400" dirty="0" err="1">
                <a:effectLst/>
                <a:latin typeface="Times New Roman" panose="02020603050405020304" pitchFamily="18" charset="0"/>
                <a:ea typeface="MS Mincho" panose="02020609040205080304" pitchFamily="49" charset="-128"/>
              </a:rPr>
              <a:t>Ojediran</a:t>
            </a:r>
            <a:r>
              <a:rPr lang="en-US" sz="1400" dirty="0">
                <a:effectLst/>
                <a:latin typeface="Times New Roman" panose="02020603050405020304" pitchFamily="18" charset="0"/>
                <a:ea typeface="MS Mincho" panose="02020609040205080304" pitchFamily="49" charset="-128"/>
              </a:rPr>
              <a:t>, John &amp; </a:t>
            </a:r>
            <a:r>
              <a:rPr lang="en-US" sz="1400" dirty="0" err="1">
                <a:effectLst/>
                <a:latin typeface="Times New Roman" panose="02020603050405020304" pitchFamily="18" charset="0"/>
                <a:ea typeface="MS Mincho" panose="02020609040205080304" pitchFamily="49" charset="-128"/>
              </a:rPr>
              <a:t>Ogunniyi</a:t>
            </a:r>
            <a:r>
              <a:rPr lang="en-US" sz="1400" dirty="0">
                <a:effectLst/>
                <a:latin typeface="Times New Roman" panose="02020603050405020304" pitchFamily="18" charset="0"/>
                <a:ea typeface="MS Mincho" panose="02020609040205080304" pitchFamily="49" charset="-128"/>
              </a:rPr>
              <a:t>, O &amp; </a:t>
            </a:r>
            <a:r>
              <a:rPr lang="en-US" sz="1400" dirty="0" err="1">
                <a:effectLst/>
                <a:latin typeface="Times New Roman" panose="02020603050405020304" pitchFamily="18" charset="0"/>
                <a:ea typeface="MS Mincho" panose="02020609040205080304" pitchFamily="49" charset="-128"/>
              </a:rPr>
              <a:t>Onatola</a:t>
            </a:r>
            <a:r>
              <a:rPr lang="en-US" sz="1400" dirty="0">
                <a:effectLst/>
                <a:latin typeface="Times New Roman" panose="02020603050405020304" pitchFamily="18" charset="0"/>
                <a:ea typeface="MS Mincho" panose="02020609040205080304" pitchFamily="49" charset="-128"/>
              </a:rPr>
              <a:t>, I. “</a:t>
            </a:r>
            <a:r>
              <a:rPr lang="en-US" sz="1400" i="1" dirty="0">
                <a:effectLst/>
                <a:latin typeface="Times New Roman" panose="02020603050405020304" pitchFamily="18" charset="0"/>
                <a:ea typeface="MS Mincho" panose="02020609040205080304" pitchFamily="49" charset="-128"/>
              </a:rPr>
              <a:t>Application of Computer Vision in Food Grain Quality Inspection, Evaluation and Control during Bulk Storage</a:t>
            </a:r>
            <a:r>
              <a:rPr lang="en-US" sz="1400" dirty="0">
                <a:effectLst/>
                <a:latin typeface="Times New Roman" panose="02020603050405020304" pitchFamily="18" charset="0"/>
                <a:ea typeface="MS Mincho" panose="02020609040205080304" pitchFamily="49" charset="-128"/>
              </a:rPr>
              <a:t>”, 2016.</a:t>
            </a:r>
            <a:endParaRPr lang="en-IN" sz="1400" dirty="0">
              <a:effectLst/>
              <a:latin typeface="Times New Roman" panose="02020603050405020304" pitchFamily="18" charset="0"/>
              <a:ea typeface="MS Mincho" panose="02020609040205080304" pitchFamily="49" charset="-128"/>
            </a:endParaRPr>
          </a:p>
          <a:p>
            <a:pPr marL="342900" lvl="0" indent="-342900" algn="just">
              <a:spcAft>
                <a:spcPts val="250"/>
              </a:spcAft>
              <a:buSzPts val="800"/>
              <a:buFont typeface="Times New Roman" panose="02020603050405020304" pitchFamily="18" charset="0"/>
              <a:buAutoNum type="arabicPeriod"/>
              <a:tabLst>
                <a:tab pos="228600" algn="l"/>
              </a:tabLst>
            </a:pPr>
            <a:r>
              <a:rPr lang="en-US" sz="1400" dirty="0">
                <a:effectLst/>
                <a:latin typeface="Times New Roman" panose="02020603050405020304" pitchFamily="18" charset="0"/>
                <a:ea typeface="MS Mincho" panose="02020609040205080304" pitchFamily="49" charset="-128"/>
              </a:rPr>
              <a:t>Deepika </a:t>
            </a:r>
            <a:r>
              <a:rPr lang="en-US" sz="1400" dirty="0" err="1">
                <a:effectLst/>
                <a:latin typeface="Times New Roman" panose="02020603050405020304" pitchFamily="18" charset="0"/>
                <a:ea typeface="MS Mincho" panose="02020609040205080304" pitchFamily="49" charset="-128"/>
              </a:rPr>
              <a:t>Uppala</a:t>
            </a:r>
            <a:r>
              <a:rPr lang="en-US" sz="1400" dirty="0">
                <a:effectLst/>
                <a:latin typeface="Times New Roman" panose="02020603050405020304" pitchFamily="18" charset="0"/>
                <a:ea typeface="MS Mincho" panose="02020609040205080304" pitchFamily="49" charset="-128"/>
              </a:rPr>
              <a:t> et </a:t>
            </a:r>
            <a:r>
              <a:rPr lang="en-US" sz="1400" dirty="0" err="1">
                <a:effectLst/>
                <a:latin typeface="Times New Roman" panose="02020603050405020304" pitchFamily="18" charset="0"/>
                <a:ea typeface="MS Mincho" panose="02020609040205080304" pitchFamily="49" charset="-128"/>
              </a:rPr>
              <a:t>al.,“</a:t>
            </a:r>
            <a:r>
              <a:rPr lang="en-US" sz="1400" i="1" dirty="0" err="1">
                <a:effectLst/>
                <a:latin typeface="Times New Roman" panose="02020603050405020304" pitchFamily="18" charset="0"/>
                <a:ea typeface="MS Mincho" panose="02020609040205080304" pitchFamily="49" charset="-128"/>
              </a:rPr>
              <a:t>Rice</a:t>
            </a:r>
            <a:r>
              <a:rPr lang="en-US" sz="1400" i="1" dirty="0">
                <a:effectLst/>
                <a:latin typeface="Times New Roman" panose="02020603050405020304" pitchFamily="18" charset="0"/>
                <a:ea typeface="MS Mincho" panose="02020609040205080304" pitchFamily="49" charset="-128"/>
              </a:rPr>
              <a:t> Crop Discrimination Using Single Date RISAT1 Hybrid (RH, RV) Polarimetric Data, Photogrammetric Engineering &amp; Remote </a:t>
            </a:r>
            <a:r>
              <a:rPr lang="en-US" sz="1400" i="1" dirty="0" err="1">
                <a:effectLst/>
                <a:latin typeface="Times New Roman" panose="02020603050405020304" pitchFamily="18" charset="0"/>
                <a:ea typeface="MS Mincho" panose="02020609040205080304" pitchFamily="49" charset="-128"/>
              </a:rPr>
              <a:t>Sensing</a:t>
            </a:r>
            <a:r>
              <a:rPr lang="en-US" sz="1400" dirty="0" err="1">
                <a:effectLst/>
                <a:latin typeface="Times New Roman" panose="02020603050405020304" pitchFamily="18" charset="0"/>
                <a:ea typeface="MS Mincho" panose="02020609040205080304" pitchFamily="49" charset="-128"/>
              </a:rPr>
              <a:t>”,Volume</a:t>
            </a:r>
            <a:r>
              <a:rPr lang="en-US" sz="1400" dirty="0">
                <a:effectLst/>
                <a:latin typeface="Times New Roman" panose="02020603050405020304" pitchFamily="18" charset="0"/>
                <a:ea typeface="MS Mincho" panose="02020609040205080304" pitchFamily="49" charset="-128"/>
              </a:rPr>
              <a:t> 81, Issue 7, 2015.</a:t>
            </a:r>
            <a:endParaRPr lang="en-IN" sz="1400" dirty="0">
              <a:effectLst/>
              <a:latin typeface="Times New Roman" panose="02020603050405020304" pitchFamily="18" charset="0"/>
              <a:ea typeface="MS Mincho" panose="02020609040205080304" pitchFamily="49" charset="-128"/>
            </a:endParaRPr>
          </a:p>
          <a:p>
            <a:pPr marL="342900" lvl="0" indent="-342900" algn="just">
              <a:spcAft>
                <a:spcPts val="250"/>
              </a:spcAft>
              <a:buSzPts val="800"/>
              <a:buFont typeface="Times New Roman" panose="02020603050405020304" pitchFamily="18" charset="0"/>
              <a:buAutoNum type="arabicPeriod"/>
              <a:tabLst>
                <a:tab pos="228600" algn="l"/>
              </a:tabLst>
            </a:pPr>
            <a:r>
              <a:rPr lang="en-US" sz="1400" dirty="0">
                <a:effectLst/>
                <a:latin typeface="Times New Roman" panose="02020603050405020304" pitchFamily="18" charset="0"/>
                <a:ea typeface="MS Mincho" panose="02020609040205080304" pitchFamily="49" charset="-128"/>
              </a:rPr>
              <a:t>Shah, Mehul &amp; Bhatt, Chetan &amp; Dave, </a:t>
            </a:r>
            <a:r>
              <a:rPr lang="en-US" sz="1400" dirty="0" err="1">
                <a:effectLst/>
                <a:latin typeface="Times New Roman" panose="02020603050405020304" pitchFamily="18" charset="0"/>
                <a:ea typeface="MS Mincho" panose="02020609040205080304" pitchFamily="49" charset="-128"/>
              </a:rPr>
              <a:t>Jaimin</a:t>
            </a:r>
            <a:r>
              <a:rPr lang="en-US" sz="1400" dirty="0">
                <a:effectLst/>
                <a:latin typeface="Times New Roman" panose="02020603050405020304" pitchFamily="18" charset="0"/>
                <a:ea typeface="MS Mincho" panose="02020609040205080304" pitchFamily="49" charset="-128"/>
              </a:rPr>
              <a:t>. “</a:t>
            </a:r>
            <a:r>
              <a:rPr lang="en-US" sz="1400" i="1" dirty="0">
                <a:effectLst/>
                <a:latin typeface="Times New Roman" panose="02020603050405020304" pitchFamily="18" charset="0"/>
                <a:ea typeface="MS Mincho" panose="02020609040205080304" pitchFamily="49" charset="-128"/>
              </a:rPr>
              <a:t>Temperature Dependent NIR Spectroscopic Analysis for Food Grain Samples</a:t>
            </a:r>
            <a:r>
              <a:rPr lang="en-US" sz="1400" dirty="0">
                <a:effectLst/>
                <a:latin typeface="Times New Roman" panose="02020603050405020304" pitchFamily="18" charset="0"/>
                <a:ea typeface="MS Mincho" panose="02020609040205080304" pitchFamily="49" charset="-128"/>
              </a:rPr>
              <a:t>” in Indian Journal of Science and Technology, 2016.</a:t>
            </a:r>
            <a:endParaRPr lang="en-IN" sz="1400" dirty="0">
              <a:effectLst/>
              <a:latin typeface="Times New Roman" panose="02020603050405020304" pitchFamily="18" charset="0"/>
              <a:ea typeface="MS Mincho" panose="02020609040205080304" pitchFamily="49" charset="-128"/>
            </a:endParaRPr>
          </a:p>
          <a:p>
            <a:pPr marL="342900" lvl="0" indent="-342900" algn="just">
              <a:spcAft>
                <a:spcPts val="250"/>
              </a:spcAft>
              <a:buSzPts val="800"/>
              <a:buFont typeface="Times New Roman" panose="02020603050405020304" pitchFamily="18" charset="0"/>
              <a:buAutoNum type="arabicPeriod"/>
              <a:tabLst>
                <a:tab pos="228600" algn="l"/>
              </a:tabLst>
            </a:pPr>
            <a:r>
              <a:rPr lang="en-US" sz="1400" dirty="0">
                <a:effectLst/>
                <a:latin typeface="Times New Roman" panose="02020603050405020304" pitchFamily="18" charset="0"/>
                <a:ea typeface="MS Mincho" panose="02020609040205080304" pitchFamily="49" charset="-128"/>
              </a:rPr>
              <a:t>Mona Haji , </a:t>
            </a:r>
            <a:r>
              <a:rPr lang="en-US" sz="1400" dirty="0" err="1">
                <a:effectLst/>
                <a:latin typeface="Times New Roman" panose="02020603050405020304" pitchFamily="18" charset="0"/>
                <a:ea typeface="MS Mincho" panose="02020609040205080304" pitchFamily="49" charset="-128"/>
              </a:rPr>
              <a:t>Laoucine</a:t>
            </a:r>
            <a:r>
              <a:rPr lang="en-US" sz="1400" dirty="0">
                <a:effectLst/>
                <a:latin typeface="Times New Roman" panose="02020603050405020304" pitchFamily="18" charset="0"/>
                <a:ea typeface="MS Mincho" panose="02020609040205080304" pitchFamily="49" charset="-128"/>
              </a:rPr>
              <a:t> </a:t>
            </a:r>
            <a:r>
              <a:rPr lang="en-US" sz="1400" dirty="0" err="1">
                <a:effectLst/>
                <a:latin typeface="Times New Roman" panose="02020603050405020304" pitchFamily="18" charset="0"/>
                <a:ea typeface="MS Mincho" panose="02020609040205080304" pitchFamily="49" charset="-128"/>
              </a:rPr>
              <a:t>Kerbache</a:t>
            </a:r>
            <a:r>
              <a:rPr lang="en-US" sz="1400" dirty="0">
                <a:effectLst/>
                <a:latin typeface="Times New Roman" panose="02020603050405020304" pitchFamily="18" charset="0"/>
                <a:ea typeface="MS Mincho" panose="02020609040205080304" pitchFamily="49" charset="-128"/>
              </a:rPr>
              <a:t> , </a:t>
            </a:r>
            <a:r>
              <a:rPr lang="en-US" sz="1400" dirty="0" err="1">
                <a:effectLst/>
                <a:latin typeface="Times New Roman" panose="02020603050405020304" pitchFamily="18" charset="0"/>
                <a:ea typeface="MS Mincho" panose="02020609040205080304" pitchFamily="49" charset="-128"/>
              </a:rPr>
              <a:t>Mahaboob</a:t>
            </a:r>
            <a:r>
              <a:rPr lang="en-US" sz="1400" dirty="0">
                <a:effectLst/>
                <a:latin typeface="Times New Roman" panose="02020603050405020304" pitchFamily="18" charset="0"/>
                <a:ea typeface="MS Mincho" panose="02020609040205080304" pitchFamily="49" charset="-128"/>
              </a:rPr>
              <a:t> Muhammad and </a:t>
            </a:r>
            <a:r>
              <a:rPr lang="en-US" sz="1400" dirty="0" err="1">
                <a:effectLst/>
                <a:latin typeface="Times New Roman" panose="02020603050405020304" pitchFamily="18" charset="0"/>
                <a:ea typeface="MS Mincho" panose="02020609040205080304" pitchFamily="49" charset="-128"/>
              </a:rPr>
              <a:t>Tareq</a:t>
            </a:r>
            <a:r>
              <a:rPr lang="en-US" sz="1400" dirty="0">
                <a:effectLst/>
                <a:latin typeface="Times New Roman" panose="02020603050405020304" pitchFamily="18" charset="0"/>
                <a:ea typeface="MS Mincho" panose="02020609040205080304" pitchFamily="49" charset="-128"/>
              </a:rPr>
              <a:t> Al-Ansari, “</a:t>
            </a:r>
            <a:r>
              <a:rPr lang="en-US" sz="1400" i="1" dirty="0">
                <a:effectLst/>
                <a:latin typeface="Times New Roman" panose="02020603050405020304" pitchFamily="18" charset="0"/>
                <a:ea typeface="MS Mincho" panose="02020609040205080304" pitchFamily="49" charset="-128"/>
              </a:rPr>
              <a:t>Roles of Technology in Improving Perishable Food Supply Chains</a:t>
            </a:r>
            <a:r>
              <a:rPr lang="en-US" sz="1400" dirty="0">
                <a:effectLst/>
                <a:latin typeface="Times New Roman" panose="02020603050405020304" pitchFamily="18" charset="0"/>
                <a:ea typeface="MS Mincho" panose="02020609040205080304" pitchFamily="49" charset="-128"/>
              </a:rPr>
              <a:t>”, 2020.</a:t>
            </a:r>
            <a:endParaRPr lang="en-IN" sz="1400" dirty="0">
              <a:effectLst/>
              <a:latin typeface="Times New Roman" panose="02020603050405020304" pitchFamily="18" charset="0"/>
              <a:ea typeface="MS Mincho" panose="02020609040205080304" pitchFamily="49" charset="-128"/>
            </a:endParaRPr>
          </a:p>
          <a:p>
            <a:pPr marL="342900" lvl="0" indent="-342900" algn="just">
              <a:spcAft>
                <a:spcPts val="250"/>
              </a:spcAft>
              <a:buSzPts val="800"/>
              <a:buFont typeface="Times New Roman" panose="02020603050405020304" pitchFamily="18" charset="0"/>
              <a:buAutoNum type="arabicPeriod"/>
              <a:tabLst>
                <a:tab pos="228600" algn="l"/>
              </a:tabLst>
            </a:pPr>
            <a:r>
              <a:rPr lang="en-US" sz="1400" dirty="0">
                <a:effectLst/>
                <a:latin typeface="Times New Roman" panose="02020603050405020304" pitchFamily="18" charset="0"/>
                <a:ea typeface="MS Mincho" panose="02020609040205080304" pitchFamily="49" charset="-128"/>
              </a:rPr>
              <a:t>Gamal </a:t>
            </a:r>
            <a:r>
              <a:rPr lang="en-US" sz="1400" dirty="0" err="1">
                <a:effectLst/>
                <a:latin typeface="Times New Roman" panose="02020603050405020304" pitchFamily="18" charset="0"/>
                <a:ea typeface="MS Mincho" panose="02020609040205080304" pitchFamily="49" charset="-128"/>
              </a:rPr>
              <a:t>ElMasry</a:t>
            </a:r>
            <a:r>
              <a:rPr lang="en-US" sz="1400" dirty="0">
                <a:effectLst/>
                <a:latin typeface="Times New Roman" panose="02020603050405020304" pitchFamily="18" charset="0"/>
                <a:ea typeface="MS Mincho" panose="02020609040205080304" pitchFamily="49" charset="-128"/>
              </a:rPr>
              <a:t>, Nasser </a:t>
            </a:r>
            <a:r>
              <a:rPr lang="en-US" sz="1400" dirty="0" err="1">
                <a:effectLst/>
                <a:latin typeface="Times New Roman" panose="02020603050405020304" pitchFamily="18" charset="0"/>
                <a:ea typeface="MS Mincho" panose="02020609040205080304" pitchFamily="49" charset="-128"/>
              </a:rPr>
              <a:t>Mandour</a:t>
            </a:r>
            <a:r>
              <a:rPr lang="en-US" sz="1400" dirty="0">
                <a:effectLst/>
                <a:latin typeface="Times New Roman" panose="02020603050405020304" pitchFamily="18" charset="0"/>
                <a:ea typeface="MS Mincho" panose="02020609040205080304" pitchFamily="49" charset="-128"/>
              </a:rPr>
              <a:t>, Salim Al-</a:t>
            </a:r>
            <a:r>
              <a:rPr lang="en-US" sz="1400" dirty="0" err="1">
                <a:effectLst/>
                <a:latin typeface="Times New Roman" panose="02020603050405020304" pitchFamily="18" charset="0"/>
                <a:ea typeface="MS Mincho" panose="02020609040205080304" pitchFamily="49" charset="-128"/>
              </a:rPr>
              <a:t>Rejaie</a:t>
            </a:r>
            <a:r>
              <a:rPr lang="en-US" sz="1400" dirty="0">
                <a:effectLst/>
                <a:latin typeface="Times New Roman" panose="02020603050405020304" pitchFamily="18" charset="0"/>
                <a:ea typeface="MS Mincho" panose="02020609040205080304" pitchFamily="49" charset="-128"/>
              </a:rPr>
              <a:t>, </a:t>
            </a:r>
            <a:r>
              <a:rPr lang="en-US" sz="1400" i="1" dirty="0">
                <a:effectLst/>
                <a:latin typeface="Times New Roman" panose="02020603050405020304" pitchFamily="18" charset="0"/>
                <a:ea typeface="MS Mincho" panose="02020609040205080304" pitchFamily="49" charset="-128"/>
              </a:rPr>
              <a:t>Etienne Belin and David Rousseau , “Recent Applications of Multispectral Imaging in Seed Phenotyping and Quality Monitoring—An Overview</a:t>
            </a:r>
            <a:r>
              <a:rPr lang="en-US" sz="1400" dirty="0">
                <a:effectLst/>
                <a:latin typeface="Times New Roman" panose="02020603050405020304" pitchFamily="18" charset="0"/>
                <a:ea typeface="MS Mincho" panose="02020609040205080304" pitchFamily="49" charset="-128"/>
              </a:rPr>
              <a:t>”, 2019.</a:t>
            </a:r>
            <a:endParaRPr lang="en-IN" sz="1400" dirty="0">
              <a:effectLst/>
              <a:latin typeface="Times New Roman" panose="02020603050405020304" pitchFamily="18" charset="0"/>
              <a:ea typeface="MS Mincho" panose="02020609040205080304" pitchFamily="49" charset="-128"/>
            </a:endParaRPr>
          </a:p>
          <a:p>
            <a:pPr marL="228600" indent="-228600" algn="ctr">
              <a:lnSpc>
                <a:spcPts val="900"/>
              </a:lnSpc>
              <a:spcAft>
                <a:spcPts val="250"/>
              </a:spcAft>
              <a:tabLst>
                <a:tab pos="228600" algn="l"/>
                <a:tab pos="457200" algn="l"/>
              </a:tabLst>
            </a:pPr>
            <a:endParaRPr lang="en-IN" sz="1200" dirty="0">
              <a:effectLst/>
              <a:latin typeface="Times New Roman" panose="02020603050405020304" pitchFamily="18" charset="0"/>
              <a:ea typeface="MS Mincho" panose="02020609040205080304" pitchFamily="49" charset="-128"/>
            </a:endParaRPr>
          </a:p>
          <a:p>
            <a:endParaRPr lang="en-IN" dirty="0"/>
          </a:p>
        </p:txBody>
      </p:sp>
      <p:sp>
        <p:nvSpPr>
          <p:cNvPr id="4" name="Slide Number Placeholder 3"/>
          <p:cNvSpPr>
            <a:spLocks noGrp="1"/>
          </p:cNvSpPr>
          <p:nvPr>
            <p:ph type="sldNum" sz="quarter" idx="12"/>
          </p:nvPr>
        </p:nvSpPr>
        <p:spPr/>
        <p:txBody>
          <a:bodyPr/>
          <a:lstStyle/>
          <a:p>
            <a:fld id="{357E32E8-004D-4016-B047-ABC47FFDEA1F}" type="slidenum">
              <a:rPr lang="en-IN" smtClean="0"/>
              <a:pPr/>
              <a:t>12</a:t>
            </a:fld>
            <a:endParaRPr lang="en-IN"/>
          </a:p>
        </p:txBody>
      </p:sp>
      <p:sp>
        <p:nvSpPr>
          <p:cNvPr id="6" name="Rectangle 5"/>
          <p:cNvSpPr/>
          <p:nvPr/>
        </p:nvSpPr>
        <p:spPr>
          <a:xfrm>
            <a:off x="4572000" y="6273225"/>
            <a:ext cx="4214841" cy="584775"/>
          </a:xfrm>
          <a:prstGeom prst="rect">
            <a:avLst/>
          </a:prstGeom>
          <a:noFill/>
        </p:spPr>
        <p:txBody>
          <a:bodyPr wrap="square" lIns="91440" tIns="45720" rIns="91440" bIns="45720">
            <a:spAutoFit/>
          </a:bodyPr>
          <a:lstStyle/>
          <a:p>
            <a:pPr algn="ctr"/>
            <a:r>
              <a:rPr lang="en-IN" sz="32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ahoma" pitchFamily="34" charset="0"/>
                <a:ea typeface="Tahoma" pitchFamily="34" charset="0"/>
                <a:cs typeface="Tahoma" pitchFamily="34" charset="0"/>
              </a:rPr>
              <a:t>NCCDS-2021</a:t>
            </a:r>
            <a:endParaRPr lang="en-IN" sz="32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cxnSp>
        <p:nvCxnSpPr>
          <p:cNvPr id="7" name="Straight Connector 6"/>
          <p:cNvCxnSpPr/>
          <p:nvPr/>
        </p:nvCxnSpPr>
        <p:spPr>
          <a:xfrm rot="10800000">
            <a:off x="0" y="6525344"/>
            <a:ext cx="5072066" cy="158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62000" y="2133600"/>
            <a:ext cx="7772400" cy="838200"/>
          </a:xfrm>
          <a:prstGeom prst="rect">
            <a:avLst/>
          </a:prstGeom>
        </p:spPr>
        <p:txBody>
          <a:bodyPr/>
          <a:lstStyle/>
          <a:p>
            <a:pPr lvl="0">
              <a:spcBef>
                <a:spcPts val="0"/>
              </a:spcBef>
            </a:pPr>
            <a:r>
              <a:rPr kumimoji="0" lang="en-US" sz="3600" b="1" i="0" u="none" strike="noStrike" kern="0" cap="none" spc="0" normalizeH="0" baseline="0" noProof="0" dirty="0">
                <a:ln>
                  <a:noFill/>
                </a:ln>
                <a:solidFill>
                  <a:srgbClr val="000099"/>
                </a:solidFill>
                <a:effectLst/>
                <a:uLnTx/>
                <a:uFillTx/>
                <a:latin typeface="Arial"/>
                <a:ea typeface="+mj-ea"/>
                <a:cs typeface="+mj-cs"/>
              </a:rPr>
              <a:t>Q &amp; A</a:t>
            </a:r>
            <a:endParaRPr kumimoji="0" lang="en-US" sz="1800" b="0" i="0" u="none" strike="noStrike" kern="0" cap="none" spc="0" normalizeH="0" baseline="0" noProof="0" dirty="0">
              <a:ln>
                <a:noFill/>
              </a:ln>
              <a:solidFill>
                <a:sysClr val="windowText" lastClr="000000"/>
              </a:solidFill>
              <a:effectLst/>
              <a:uLnTx/>
              <a:uFillTx/>
            </a:endParaRPr>
          </a:p>
        </p:txBody>
      </p:sp>
      <p:sp>
        <p:nvSpPr>
          <p:cNvPr id="6" name="Rectangle 5"/>
          <p:cNvSpPr/>
          <p:nvPr/>
        </p:nvSpPr>
        <p:spPr>
          <a:xfrm>
            <a:off x="2643174" y="3714752"/>
            <a:ext cx="4499950" cy="1015663"/>
          </a:xfrm>
          <a:prstGeom prst="rect">
            <a:avLst/>
          </a:prstGeom>
        </p:spPr>
        <p:txBody>
          <a:bodyPr wrap="none">
            <a:spAutoFit/>
          </a:bodyPr>
          <a:lstStyle/>
          <a:p>
            <a:pPr marL="342900" lvl="0" indent="-342900" eaLnBrk="0" fontAlgn="base" hangingPunct="0">
              <a:spcBef>
                <a:spcPct val="20000"/>
              </a:spcBef>
              <a:spcAft>
                <a:spcPct val="0"/>
              </a:spcAft>
              <a:buClr>
                <a:srgbClr val="CC3300"/>
              </a:buClr>
              <a:buSzPct val="50000"/>
              <a:defRPr/>
            </a:pPr>
            <a:r>
              <a:rPr lang="en-US" altLang="en-US" sz="6000" b="1" dirty="0">
                <a:solidFill>
                  <a:srgbClr val="000099"/>
                </a:solidFill>
                <a:latin typeface="Arial"/>
              </a:rPr>
              <a:t>Thank you !</a:t>
            </a:r>
            <a:endParaRPr lang="en-US" altLang="en-US" sz="6000" b="1" dirty="0">
              <a:solidFill>
                <a:srgbClr val="000000"/>
              </a:solidFill>
              <a:latin typeface="Arial"/>
            </a:endParaRPr>
          </a:p>
        </p:txBody>
      </p:sp>
      <p:sp>
        <p:nvSpPr>
          <p:cNvPr id="7" name="Slide Number Placeholder 6"/>
          <p:cNvSpPr>
            <a:spLocks noGrp="1"/>
          </p:cNvSpPr>
          <p:nvPr>
            <p:ph type="sldNum" sz="quarter" idx="12"/>
          </p:nvPr>
        </p:nvSpPr>
        <p:spPr/>
        <p:txBody>
          <a:bodyPr/>
          <a:lstStyle/>
          <a:p>
            <a:fld id="{357E32E8-004D-4016-B047-ABC47FFDEA1F}" type="slidenum">
              <a:rPr lang="en-IN" smtClean="0"/>
              <a:pPr/>
              <a:t>13</a:t>
            </a:fld>
            <a:endParaRPr lang="en-IN"/>
          </a:p>
        </p:txBody>
      </p:sp>
      <p:sp>
        <p:nvSpPr>
          <p:cNvPr id="9" name="Rectangle 8"/>
          <p:cNvSpPr/>
          <p:nvPr/>
        </p:nvSpPr>
        <p:spPr>
          <a:xfrm>
            <a:off x="4572000" y="6232956"/>
            <a:ext cx="4214841" cy="584775"/>
          </a:xfrm>
          <a:prstGeom prst="rect">
            <a:avLst/>
          </a:prstGeom>
          <a:noFill/>
        </p:spPr>
        <p:txBody>
          <a:bodyPr wrap="square" lIns="91440" tIns="45720" rIns="91440" bIns="45720">
            <a:spAutoFit/>
          </a:bodyPr>
          <a:lstStyle/>
          <a:p>
            <a:pPr algn="ctr"/>
            <a:r>
              <a:rPr lang="en-IN" sz="32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ahoma" pitchFamily="34" charset="0"/>
                <a:ea typeface="Tahoma" pitchFamily="34" charset="0"/>
                <a:cs typeface="Tahoma" pitchFamily="34" charset="0"/>
              </a:rPr>
              <a:t>NCCDS-2021</a:t>
            </a:r>
            <a:endParaRPr lang="en-IN" sz="32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cxnSp>
        <p:nvCxnSpPr>
          <p:cNvPr id="8" name="Straight Connector 7">
            <a:extLst>
              <a:ext uri="{FF2B5EF4-FFF2-40B4-BE49-F238E27FC236}">
                <a16:creationId xmlns:a16="http://schemas.microsoft.com/office/drawing/2014/main" id="{CF06D586-FA37-44DA-9568-A56D38A71680}"/>
              </a:ext>
            </a:extLst>
          </p:cNvPr>
          <p:cNvCxnSpPr/>
          <p:nvPr/>
        </p:nvCxnSpPr>
        <p:spPr>
          <a:xfrm rot="10800000">
            <a:off x="0" y="6525344"/>
            <a:ext cx="5072066" cy="158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kern="0" dirty="0">
                <a:solidFill>
                  <a:srgbClr val="000099"/>
                </a:solidFill>
                <a:latin typeface="Arial"/>
              </a:rPr>
              <a:t>Contents</a:t>
            </a:r>
            <a:endParaRPr lang="en-IN" dirty="0"/>
          </a:p>
        </p:txBody>
      </p:sp>
      <p:sp>
        <p:nvSpPr>
          <p:cNvPr id="3" name="Content Placeholder 2"/>
          <p:cNvSpPr>
            <a:spLocks noGrp="1"/>
          </p:cNvSpPr>
          <p:nvPr>
            <p:ph idx="1"/>
          </p:nvPr>
        </p:nvSpPr>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The structure of the talk involves discussions on:</a:t>
            </a:r>
          </a:p>
          <a:p>
            <a:r>
              <a:rPr lang="en-IN" sz="2400" dirty="0">
                <a:latin typeface="Times New Roman" panose="02020603050405020304" pitchFamily="18" charset="0"/>
                <a:cs typeface="Times New Roman" panose="02020603050405020304" pitchFamily="18" charset="0"/>
              </a:rPr>
              <a:t>Background </a:t>
            </a:r>
          </a:p>
          <a:p>
            <a:r>
              <a:rPr lang="en-IN" sz="2400" dirty="0">
                <a:latin typeface="Times New Roman" panose="02020603050405020304" pitchFamily="18" charset="0"/>
                <a:cs typeface="Times New Roman" panose="02020603050405020304" pitchFamily="18" charset="0"/>
              </a:rPr>
              <a:t>Proposed System </a:t>
            </a:r>
          </a:p>
          <a:p>
            <a:r>
              <a:rPr lang="en-IN" sz="2400" dirty="0">
                <a:latin typeface="Times New Roman" panose="02020603050405020304" pitchFamily="18" charset="0"/>
                <a:cs typeface="Times New Roman" panose="02020603050405020304" pitchFamily="18" charset="0"/>
              </a:rPr>
              <a:t>Components calibration techniques</a:t>
            </a:r>
          </a:p>
          <a:p>
            <a:r>
              <a:rPr lang="en-IN" sz="2400" dirty="0">
                <a:latin typeface="Times New Roman" panose="02020603050405020304" pitchFamily="18" charset="0"/>
                <a:cs typeface="Times New Roman" panose="02020603050405020304" pitchFamily="18" charset="0"/>
              </a:rPr>
              <a:t>System Architecture </a:t>
            </a:r>
          </a:p>
          <a:p>
            <a:r>
              <a:rPr lang="en-IN" sz="2400" dirty="0">
                <a:latin typeface="Times New Roman" panose="02020603050405020304" pitchFamily="18" charset="0"/>
                <a:cs typeface="Times New Roman" panose="02020603050405020304" pitchFamily="18" charset="0"/>
              </a:rPr>
              <a:t>Experimental Results</a:t>
            </a:r>
          </a:p>
          <a:p>
            <a:r>
              <a:rPr lang="en-IN" sz="2400" dirty="0">
                <a:latin typeface="Times New Roman" panose="02020603050405020304" pitchFamily="18" charset="0"/>
                <a:cs typeface="Times New Roman" panose="02020603050405020304" pitchFamily="18" charset="0"/>
              </a:rPr>
              <a:t>Comparison with existing systems</a:t>
            </a:r>
          </a:p>
          <a:p>
            <a:r>
              <a:rPr lang="en-IN" sz="2400" dirty="0">
                <a:latin typeface="Times New Roman" panose="02020603050405020304" pitchFamily="18" charset="0"/>
                <a:cs typeface="Times New Roman" panose="02020603050405020304" pitchFamily="18" charset="0"/>
              </a:rPr>
              <a:t>Conclusion and Future Scope</a:t>
            </a:r>
          </a:p>
          <a:p>
            <a:pPr marL="0" indent="0">
              <a:buNone/>
            </a:pPr>
            <a:endParaRPr lang="en-IN" dirty="0"/>
          </a:p>
          <a:p>
            <a:endParaRPr lang="en-IN" dirty="0"/>
          </a:p>
        </p:txBody>
      </p:sp>
      <p:sp>
        <p:nvSpPr>
          <p:cNvPr id="4" name="Slide Number Placeholder 3"/>
          <p:cNvSpPr>
            <a:spLocks noGrp="1"/>
          </p:cNvSpPr>
          <p:nvPr>
            <p:ph type="sldNum" sz="quarter" idx="12"/>
          </p:nvPr>
        </p:nvSpPr>
        <p:spPr>
          <a:xfrm>
            <a:off x="7010400" y="6286520"/>
            <a:ext cx="2133600" cy="365125"/>
          </a:xfrm>
        </p:spPr>
        <p:txBody>
          <a:bodyPr/>
          <a:lstStyle/>
          <a:p>
            <a:fld id="{357E32E8-004D-4016-B047-ABC47FFDEA1F}" type="slidenum">
              <a:rPr lang="en-IN" smtClean="0"/>
              <a:pPr/>
              <a:t>2</a:t>
            </a:fld>
            <a:endParaRPr lang="en-IN" dirty="0"/>
          </a:p>
        </p:txBody>
      </p:sp>
      <p:cxnSp>
        <p:nvCxnSpPr>
          <p:cNvPr id="7" name="Straight Connector 6"/>
          <p:cNvCxnSpPr/>
          <p:nvPr/>
        </p:nvCxnSpPr>
        <p:spPr>
          <a:xfrm rot="10800000">
            <a:off x="0" y="6500834"/>
            <a:ext cx="5500694" cy="158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072066" y="6273225"/>
            <a:ext cx="4214841" cy="584775"/>
          </a:xfrm>
          <a:prstGeom prst="rect">
            <a:avLst/>
          </a:prstGeom>
          <a:noFill/>
        </p:spPr>
        <p:txBody>
          <a:bodyPr wrap="square" lIns="91440" tIns="45720" rIns="91440" bIns="45720">
            <a:spAutoFit/>
          </a:bodyPr>
          <a:lstStyle/>
          <a:p>
            <a:pPr algn="ctr"/>
            <a:r>
              <a:rPr lang="en-IN" sz="32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ahoma" pitchFamily="34" charset="0"/>
                <a:ea typeface="Tahoma" pitchFamily="34" charset="0"/>
                <a:cs typeface="Tahoma" pitchFamily="34" charset="0"/>
              </a:rPr>
              <a:t>NCCDS-2021</a:t>
            </a:r>
            <a:endParaRPr lang="en-IN" sz="32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C113-FA79-4654-8FB2-BD7F826BFDBD}"/>
              </a:ext>
            </a:extLst>
          </p:cNvPr>
          <p:cNvSpPr>
            <a:spLocks noGrp="1"/>
          </p:cNvSpPr>
          <p:nvPr>
            <p:ph type="title"/>
          </p:nvPr>
        </p:nvSpPr>
        <p:spPr/>
        <p:txBody>
          <a:bodyPr>
            <a:normAutofit/>
          </a:bodyPr>
          <a:lstStyle/>
          <a:p>
            <a:r>
              <a:rPr lang="en-US" sz="3600" b="1" kern="0" dirty="0">
                <a:solidFill>
                  <a:srgbClr val="000099"/>
                </a:solidFill>
                <a:latin typeface="Arial"/>
              </a:rPr>
              <a:t>Background</a:t>
            </a:r>
            <a:endParaRPr lang="en-IN" sz="3600" dirty="0"/>
          </a:p>
        </p:txBody>
      </p:sp>
      <p:sp>
        <p:nvSpPr>
          <p:cNvPr id="3" name="Content Placeholder 2">
            <a:extLst>
              <a:ext uri="{FF2B5EF4-FFF2-40B4-BE49-F238E27FC236}">
                <a16:creationId xmlns:a16="http://schemas.microsoft.com/office/drawing/2014/main" id="{34555486-88A4-4F2D-8459-4BA573F4DC5F}"/>
              </a:ext>
            </a:extLst>
          </p:cNvPr>
          <p:cNvSpPr>
            <a:spLocks noGrp="1"/>
          </p:cNvSpPr>
          <p:nvPr>
            <p:ph idx="1"/>
          </p:nvPr>
        </p:nvSpPr>
        <p:spPr/>
        <p:txBody>
          <a:bodyPr>
            <a:normAutofit/>
          </a:bodyPr>
          <a:lstStyle/>
          <a:p>
            <a:pPr algn="just"/>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The main motivation for this project was the fact that there is more wastage than usage of food grains due to the extended keep even after expiration date of the grains in many storage warehouses. 25 to 30 percent of losses occur during the period from harvesting to marketing. This trend is far worst in storage warehouses which are government-run due to poor maintenance standards. Since farmers invest more time and resources in farming and harvesting of these precious food grains, it comes as an injustice to let the food grains rot at a corner of the warehouse.</a:t>
            </a:r>
          </a:p>
          <a:p>
            <a:pPr algn="just"/>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Thus, implementing a system which communicates with the client about the changes in the parameters of the food grains kept over a long period of storage becomes essential. This retains the food grain quality by its nutritional standards and make sure that the maintenance of the warehouse becomes easier and reliable.</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IN" dirty="0"/>
          </a:p>
        </p:txBody>
      </p:sp>
      <p:sp>
        <p:nvSpPr>
          <p:cNvPr id="5" name="Slide Number Placeholder 4">
            <a:extLst>
              <a:ext uri="{FF2B5EF4-FFF2-40B4-BE49-F238E27FC236}">
                <a16:creationId xmlns:a16="http://schemas.microsoft.com/office/drawing/2014/main" id="{66BAB91C-071F-467A-AF1C-063EFBB412EA}"/>
              </a:ext>
            </a:extLst>
          </p:cNvPr>
          <p:cNvSpPr>
            <a:spLocks noGrp="1"/>
          </p:cNvSpPr>
          <p:nvPr>
            <p:ph type="sldNum" sz="quarter" idx="12"/>
          </p:nvPr>
        </p:nvSpPr>
        <p:spPr>
          <a:xfrm>
            <a:off x="6753497" y="6356350"/>
            <a:ext cx="2133600" cy="365125"/>
          </a:xfrm>
        </p:spPr>
        <p:txBody>
          <a:bodyPr/>
          <a:lstStyle/>
          <a:p>
            <a:fld id="{357E32E8-004D-4016-B047-ABC47FFDEA1F}" type="slidenum">
              <a:rPr lang="en-IN" smtClean="0"/>
              <a:pPr/>
              <a:t>3</a:t>
            </a:fld>
            <a:endParaRPr lang="en-IN"/>
          </a:p>
        </p:txBody>
      </p:sp>
      <p:cxnSp>
        <p:nvCxnSpPr>
          <p:cNvPr id="6" name="Straight Connector 5">
            <a:extLst>
              <a:ext uri="{FF2B5EF4-FFF2-40B4-BE49-F238E27FC236}">
                <a16:creationId xmlns:a16="http://schemas.microsoft.com/office/drawing/2014/main" id="{7B55D8D9-19A6-45CD-87CA-3C47C0453BEB}"/>
              </a:ext>
            </a:extLst>
          </p:cNvPr>
          <p:cNvCxnSpPr/>
          <p:nvPr/>
        </p:nvCxnSpPr>
        <p:spPr>
          <a:xfrm rot="10800000">
            <a:off x="0" y="6525344"/>
            <a:ext cx="5500694" cy="158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55068831-87A8-499D-B3FD-71532228594D}"/>
              </a:ext>
            </a:extLst>
          </p:cNvPr>
          <p:cNvSpPr/>
          <p:nvPr/>
        </p:nvSpPr>
        <p:spPr>
          <a:xfrm>
            <a:off x="4924697" y="6246524"/>
            <a:ext cx="4214841" cy="584775"/>
          </a:xfrm>
          <a:prstGeom prst="rect">
            <a:avLst/>
          </a:prstGeom>
          <a:noFill/>
        </p:spPr>
        <p:txBody>
          <a:bodyPr wrap="square" lIns="91440" tIns="45720" rIns="91440" bIns="45720">
            <a:spAutoFit/>
          </a:bodyPr>
          <a:lstStyle/>
          <a:p>
            <a:pPr algn="ctr"/>
            <a:r>
              <a:rPr lang="en-IN" sz="32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ahoma" pitchFamily="34" charset="0"/>
                <a:ea typeface="Tahoma" pitchFamily="34" charset="0"/>
                <a:cs typeface="Tahoma" pitchFamily="34" charset="0"/>
              </a:rPr>
              <a:t>NCCDS-2021</a:t>
            </a:r>
            <a:endParaRPr lang="en-IN" sz="32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3129950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0" lang="en-US" sz="3600" b="1" i="0" u="none" strike="noStrike" kern="0" cap="none" spc="0" normalizeH="0" baseline="0" noProof="0" dirty="0">
                <a:ln>
                  <a:noFill/>
                </a:ln>
                <a:solidFill>
                  <a:srgbClr val="000099"/>
                </a:solidFill>
                <a:effectLst/>
                <a:uLnTx/>
                <a:uFillTx/>
                <a:latin typeface="Arial"/>
                <a:ea typeface="+mj-ea"/>
                <a:cs typeface="+mj-cs"/>
              </a:rPr>
              <a:t>Proposed System</a:t>
            </a:r>
            <a:endParaRPr lang="en-IN" dirty="0"/>
          </a:p>
        </p:txBody>
      </p:sp>
      <p:sp>
        <p:nvSpPr>
          <p:cNvPr id="3" name="Content Placeholder 2"/>
          <p:cNvSpPr>
            <a:spLocks noGrp="1"/>
          </p:cNvSpPr>
          <p:nvPr>
            <p:ph idx="1"/>
          </p:nvPr>
        </p:nvSpPr>
        <p:spPr>
          <a:xfrm>
            <a:off x="457200" y="2039649"/>
            <a:ext cx="5338936" cy="4525963"/>
          </a:xfrm>
        </p:spPr>
        <p:txBody>
          <a:bodyPr/>
          <a:lstStyle/>
          <a:p>
            <a:pPr marL="0" indent="0" algn="just">
              <a:buNone/>
            </a:pPr>
            <a:r>
              <a:rPr lang="en-US" sz="1800" dirty="0">
                <a:effectLst/>
                <a:latin typeface="Times New Roman" panose="02020603050405020304" pitchFamily="18" charset="0"/>
                <a:ea typeface="SimSun" panose="02010600030101010101" pitchFamily="2" charset="-122"/>
              </a:rPr>
              <a:t>The proposed model is a food grain monitoring system based on IoT for implementation in storage warehouses that consists an ESP8266 </a:t>
            </a:r>
            <a:r>
              <a:rPr lang="en-US" sz="1800" dirty="0" err="1">
                <a:effectLst/>
                <a:latin typeface="Times New Roman" panose="02020603050405020304" pitchFamily="18" charset="0"/>
                <a:ea typeface="SimSun" panose="02010600030101010101" pitchFamily="2" charset="-122"/>
              </a:rPr>
              <a:t>NodeMCU</a:t>
            </a:r>
            <a:r>
              <a:rPr lang="en-US" sz="1800" dirty="0">
                <a:effectLst/>
                <a:latin typeface="Times New Roman" panose="02020603050405020304" pitchFamily="18" charset="0"/>
                <a:ea typeface="SimSun" panose="02010600030101010101" pitchFamily="2" charset="-122"/>
              </a:rPr>
              <a:t> module interfaced with a DHT11 temperature and humidity sensor and MQ-135 air quality sensor (CO</a:t>
            </a:r>
            <a:r>
              <a:rPr lang="en-US" sz="1800" baseline="-25000" dirty="0">
                <a:effectLst/>
                <a:latin typeface="Times New Roman" panose="02020603050405020304" pitchFamily="18" charset="0"/>
                <a:ea typeface="SimSun" panose="02010600030101010101" pitchFamily="2" charset="-122"/>
              </a:rPr>
              <a:t>2</a:t>
            </a:r>
            <a:r>
              <a:rPr lang="en-US" sz="1800" dirty="0">
                <a:effectLst/>
                <a:latin typeface="Times New Roman" panose="02020603050405020304" pitchFamily="18" charset="0"/>
                <a:ea typeface="SimSun" panose="02010600030101010101" pitchFamily="2" charset="-122"/>
              </a:rPr>
              <a:t>). The basic working includes the sensors collecting the data of the parameters inside the storage system which mainly contribute to the spoilage of food grains and communicating with the user if there are variations detected, so that necessary control measure gets applied</a:t>
            </a:r>
            <a:endParaRPr lang="en-IN" dirty="0"/>
          </a:p>
        </p:txBody>
      </p:sp>
      <p:sp>
        <p:nvSpPr>
          <p:cNvPr id="4" name="Slide Number Placeholder 3"/>
          <p:cNvSpPr>
            <a:spLocks noGrp="1"/>
          </p:cNvSpPr>
          <p:nvPr>
            <p:ph type="sldNum" sz="quarter" idx="12"/>
          </p:nvPr>
        </p:nvSpPr>
        <p:spPr/>
        <p:txBody>
          <a:bodyPr/>
          <a:lstStyle/>
          <a:p>
            <a:fld id="{357E32E8-004D-4016-B047-ABC47FFDEA1F}" type="slidenum">
              <a:rPr lang="en-IN" smtClean="0"/>
              <a:pPr/>
              <a:t>4</a:t>
            </a:fld>
            <a:endParaRPr lang="en-IN"/>
          </a:p>
        </p:txBody>
      </p:sp>
      <p:sp>
        <p:nvSpPr>
          <p:cNvPr id="6" name="Rectangle 5"/>
          <p:cNvSpPr/>
          <p:nvPr/>
        </p:nvSpPr>
        <p:spPr>
          <a:xfrm>
            <a:off x="4643438" y="6273225"/>
            <a:ext cx="4214841" cy="584775"/>
          </a:xfrm>
          <a:prstGeom prst="rect">
            <a:avLst/>
          </a:prstGeom>
          <a:noFill/>
        </p:spPr>
        <p:txBody>
          <a:bodyPr wrap="square" lIns="91440" tIns="45720" rIns="91440" bIns="45720">
            <a:spAutoFit/>
          </a:bodyPr>
          <a:lstStyle/>
          <a:p>
            <a:pPr algn="ctr"/>
            <a:r>
              <a:rPr lang="en-IN" sz="32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ahoma" pitchFamily="34" charset="0"/>
                <a:ea typeface="Tahoma" pitchFamily="34" charset="0"/>
                <a:cs typeface="Tahoma" pitchFamily="34" charset="0"/>
              </a:rPr>
              <a:t>NCCDS-2021</a:t>
            </a:r>
            <a:endParaRPr lang="en-IN" sz="32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cxnSp>
        <p:nvCxnSpPr>
          <p:cNvPr id="7" name="Straight Connector 6"/>
          <p:cNvCxnSpPr/>
          <p:nvPr/>
        </p:nvCxnSpPr>
        <p:spPr>
          <a:xfrm rot="10800000">
            <a:off x="0" y="6500834"/>
            <a:ext cx="5072066" cy="158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7759179D-CC63-4F66-BDE0-185C97AE143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23599" y="2039649"/>
            <a:ext cx="3034680" cy="295235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kern="0" dirty="0">
                <a:solidFill>
                  <a:srgbClr val="000099"/>
                </a:solidFill>
                <a:latin typeface="Arial"/>
              </a:rPr>
              <a:t>Component calibrations</a:t>
            </a:r>
            <a:endParaRPr lang="en-IN" dirty="0"/>
          </a:p>
        </p:txBody>
      </p:sp>
      <p:sp>
        <p:nvSpPr>
          <p:cNvPr id="3" name="Content Placeholder 2"/>
          <p:cNvSpPr>
            <a:spLocks noGrp="1"/>
          </p:cNvSpPr>
          <p:nvPr>
            <p:ph idx="1"/>
          </p:nvPr>
        </p:nvSpPr>
        <p:spPr>
          <a:xfrm>
            <a:off x="457200" y="1330828"/>
            <a:ext cx="8258203" cy="3773016"/>
          </a:xfrm>
        </p:spPr>
        <p:txBody>
          <a:bodyPr>
            <a:normAutofit/>
          </a:bodyPr>
          <a:lstStyle/>
          <a:p>
            <a:pPr marL="0" indent="0">
              <a:buNone/>
            </a:pPr>
            <a:r>
              <a:rPr lang="en-US" sz="1800" b="1" u="sng" dirty="0">
                <a:effectLst/>
                <a:latin typeface="Times New Roman" panose="02020603050405020304" pitchFamily="18" charset="0"/>
                <a:ea typeface="SimSun" panose="02010600030101010101" pitchFamily="2" charset="-122"/>
              </a:rPr>
              <a:t>For MQ 135 Gas sensor</a:t>
            </a:r>
          </a:p>
          <a:p>
            <a:pPr marL="0" indent="0">
              <a:buNone/>
            </a:pPr>
            <a:r>
              <a:rPr lang="en-US" sz="1800" dirty="0">
                <a:effectLst/>
                <a:latin typeface="Times New Roman" panose="02020603050405020304" pitchFamily="18" charset="0"/>
                <a:ea typeface="SimSun" panose="02010600030101010101" pitchFamily="2" charset="-122"/>
              </a:rPr>
              <a:t>In order to determine the concentration of CO</a:t>
            </a:r>
            <a:r>
              <a:rPr lang="en-US" sz="1800" baseline="-25000" dirty="0">
                <a:effectLst/>
                <a:latin typeface="Times New Roman" panose="02020603050405020304" pitchFamily="18" charset="0"/>
                <a:ea typeface="SimSun" panose="02010600030101010101" pitchFamily="2" charset="-122"/>
              </a:rPr>
              <a:t>2</a:t>
            </a:r>
            <a:r>
              <a:rPr lang="en-US" sz="1800" dirty="0">
                <a:effectLst/>
                <a:latin typeface="Times New Roman" panose="02020603050405020304" pitchFamily="18" charset="0"/>
                <a:ea typeface="SimSun" panose="02010600030101010101" pitchFamily="2" charset="-122"/>
              </a:rPr>
              <a:t> present in the air, there is a need to find the ratio (R</a:t>
            </a:r>
            <a:r>
              <a:rPr lang="en-US" sz="1800" baseline="-25000" dirty="0">
                <a:effectLst/>
                <a:latin typeface="Times New Roman" panose="02020603050405020304" pitchFamily="18" charset="0"/>
                <a:ea typeface="SimSun" panose="02010600030101010101" pitchFamily="2" charset="-122"/>
              </a:rPr>
              <a:t>S</a:t>
            </a:r>
            <a:r>
              <a:rPr lang="en-US" sz="1800" dirty="0">
                <a:effectLst/>
                <a:latin typeface="Times New Roman" panose="02020603050405020304" pitchFamily="18" charset="0"/>
                <a:ea typeface="SimSun" panose="02010600030101010101" pitchFamily="2" charset="-122"/>
              </a:rPr>
              <a:t>/R</a:t>
            </a:r>
            <a:r>
              <a:rPr lang="en-US" sz="1800" baseline="-25000" dirty="0">
                <a:effectLst/>
                <a:latin typeface="Times New Roman" panose="02020603050405020304" pitchFamily="18" charset="0"/>
                <a:ea typeface="SimSun" panose="02010600030101010101" pitchFamily="2" charset="-122"/>
              </a:rPr>
              <a:t>O</a:t>
            </a:r>
            <a:r>
              <a:rPr lang="en-US" sz="1800" dirty="0">
                <a:effectLst/>
                <a:latin typeface="Times New Roman" panose="02020603050405020304" pitchFamily="18" charset="0"/>
                <a:ea typeface="SimSun" panose="02010600030101010101" pitchFamily="2" charset="-122"/>
              </a:rPr>
              <a:t>). R</a:t>
            </a:r>
            <a:r>
              <a:rPr lang="en-US" sz="1800" baseline="-25000" dirty="0">
                <a:effectLst/>
                <a:latin typeface="Times New Roman" panose="02020603050405020304" pitchFamily="18" charset="0"/>
                <a:ea typeface="SimSun" panose="02010600030101010101" pitchFamily="2" charset="-122"/>
              </a:rPr>
              <a:t>O</a:t>
            </a:r>
            <a:r>
              <a:rPr lang="en-US" sz="1800" dirty="0">
                <a:effectLst/>
                <a:latin typeface="Times New Roman" panose="02020603050405020304" pitchFamily="18" charset="0"/>
                <a:ea typeface="SimSun" panose="02010600030101010101" pitchFamily="2" charset="-122"/>
              </a:rPr>
              <a:t> and R</a:t>
            </a:r>
            <a:r>
              <a:rPr lang="en-US" sz="1800" baseline="-25000" dirty="0">
                <a:effectLst/>
                <a:latin typeface="Times New Roman" panose="02020603050405020304" pitchFamily="18" charset="0"/>
                <a:ea typeface="SimSun" panose="02010600030101010101" pitchFamily="2" charset="-122"/>
              </a:rPr>
              <a:t>S</a:t>
            </a:r>
            <a:r>
              <a:rPr lang="en-US" sz="1800" dirty="0">
                <a:effectLst/>
                <a:latin typeface="Times New Roman" panose="02020603050405020304" pitchFamily="18" charset="0"/>
                <a:ea typeface="SimSun" panose="02010600030101010101" pitchFamily="2" charset="-122"/>
              </a:rPr>
              <a:t> represents the internal resistance values of the sensor. Using this, the value of R</a:t>
            </a:r>
            <a:r>
              <a:rPr lang="en-US" sz="1800" baseline="-25000" dirty="0">
                <a:effectLst/>
                <a:latin typeface="Times New Roman" panose="02020603050405020304" pitchFamily="18" charset="0"/>
                <a:ea typeface="SimSun" panose="02010600030101010101" pitchFamily="2" charset="-122"/>
              </a:rPr>
              <a:t>S</a:t>
            </a:r>
            <a:r>
              <a:rPr lang="en-US" sz="1800" dirty="0">
                <a:effectLst/>
                <a:latin typeface="Times New Roman" panose="02020603050405020304" pitchFamily="18" charset="0"/>
                <a:ea typeface="SimSun" panose="02010600030101010101" pitchFamily="2" charset="-122"/>
              </a:rPr>
              <a:t> from V</a:t>
            </a:r>
            <a:r>
              <a:rPr lang="en-US" sz="1800" baseline="-25000" dirty="0">
                <a:effectLst/>
                <a:latin typeface="Times New Roman" panose="02020603050405020304" pitchFamily="18" charset="0"/>
                <a:ea typeface="SimSun" panose="02010600030101010101" pitchFamily="2" charset="-122"/>
              </a:rPr>
              <a:t>RL</a:t>
            </a:r>
            <a:r>
              <a:rPr lang="en-US" sz="1800" dirty="0">
                <a:effectLst/>
                <a:latin typeface="Times New Roman" panose="02020603050405020304" pitchFamily="18" charset="0"/>
                <a:ea typeface="SimSun" panose="02010600030101010101" pitchFamily="2" charset="-122"/>
              </a:rPr>
              <a:t> (voltage flowing across </a:t>
            </a:r>
            <a:r>
              <a:rPr lang="en-US" sz="1800" dirty="0" err="1">
                <a:effectLst/>
                <a:latin typeface="Times New Roman" panose="02020603050405020304" pitchFamily="18" charset="0"/>
                <a:ea typeface="SimSun" panose="02010600030101010101" pitchFamily="2" charset="-122"/>
              </a:rPr>
              <a:t>R</a:t>
            </a:r>
            <a:r>
              <a:rPr lang="en-US" sz="1800" baseline="-25000" dirty="0" err="1">
                <a:effectLst/>
                <a:latin typeface="Times New Roman" panose="02020603050405020304" pitchFamily="18" charset="0"/>
                <a:ea typeface="SimSun" panose="02010600030101010101" pitchFamily="2" charset="-122"/>
              </a:rPr>
              <a:t>Load</a:t>
            </a:r>
            <a:r>
              <a:rPr lang="en-US" sz="1800" dirty="0">
                <a:effectLst/>
                <a:latin typeface="Times New Roman" panose="02020603050405020304" pitchFamily="18" charset="0"/>
                <a:ea typeface="SimSun" panose="02010600030101010101" pitchFamily="2" charset="-122"/>
              </a:rPr>
              <a:t>) needs to be found. This is done by using the ESP8266 microcontroller to find the value of voltage (V</a:t>
            </a:r>
            <a:r>
              <a:rPr lang="en-US" sz="1800" baseline="-25000" dirty="0">
                <a:effectLst/>
                <a:latin typeface="Times New Roman" panose="02020603050405020304" pitchFamily="18" charset="0"/>
                <a:ea typeface="SimSun" panose="02010600030101010101" pitchFamily="2" charset="-122"/>
              </a:rPr>
              <a:t>RL</a:t>
            </a:r>
            <a:r>
              <a:rPr lang="en-US" sz="1800" dirty="0">
                <a:effectLst/>
                <a:latin typeface="Times New Roman" panose="02020603050405020304" pitchFamily="18" charset="0"/>
                <a:ea typeface="SimSun" panose="02010600030101010101" pitchFamily="2" charset="-122"/>
              </a:rPr>
              <a:t>) across the load resistance </a:t>
            </a:r>
            <a:r>
              <a:rPr lang="en-US" sz="1800" dirty="0" err="1">
                <a:effectLst/>
                <a:latin typeface="Times New Roman" panose="02020603050405020304" pitchFamily="18" charset="0"/>
                <a:ea typeface="SimSun" panose="02010600030101010101" pitchFamily="2" charset="-122"/>
              </a:rPr>
              <a:t>R</a:t>
            </a:r>
            <a:r>
              <a:rPr lang="en-US" sz="1800" baseline="-25000" dirty="0" err="1">
                <a:effectLst/>
                <a:latin typeface="Times New Roman" panose="02020603050405020304" pitchFamily="18" charset="0"/>
                <a:ea typeface="SimSun" panose="02010600030101010101" pitchFamily="2" charset="-122"/>
              </a:rPr>
              <a:t>Load</a:t>
            </a:r>
            <a:r>
              <a:rPr lang="en-US" sz="1800" dirty="0">
                <a:effectLst/>
                <a:latin typeface="Times New Roman" panose="02020603050405020304" pitchFamily="18" charset="0"/>
                <a:ea typeface="SimSun" panose="02010600030101010101" pitchFamily="2" charset="-122"/>
              </a:rPr>
              <a:t>.  A formula is derived to find the </a:t>
            </a:r>
            <a:r>
              <a:rPr lang="en-US" sz="1800" dirty="0" err="1">
                <a:effectLst/>
                <a:latin typeface="Times New Roman" panose="02020603050405020304" pitchFamily="18" charset="0"/>
                <a:ea typeface="SimSun" panose="02010600030101010101" pitchFamily="2" charset="-122"/>
              </a:rPr>
              <a:t>R</a:t>
            </a:r>
            <a:r>
              <a:rPr lang="en-US" sz="1800" baseline="-25000" dirty="0" err="1">
                <a:effectLst/>
                <a:latin typeface="Times New Roman" panose="02020603050405020304" pitchFamily="18" charset="0"/>
                <a:ea typeface="SimSun" panose="02010600030101010101" pitchFamily="2" charset="-122"/>
              </a:rPr>
              <a:t>Load</a:t>
            </a:r>
            <a:r>
              <a:rPr lang="en-US" sz="1800" dirty="0">
                <a:effectLst/>
                <a:latin typeface="Times New Roman" panose="02020603050405020304" pitchFamily="18" charset="0"/>
                <a:ea typeface="SimSun" panose="02010600030101010101" pitchFamily="2" charset="-122"/>
              </a:rPr>
              <a:t> from V</a:t>
            </a:r>
            <a:r>
              <a:rPr lang="en-US" sz="1800" baseline="-25000" dirty="0">
                <a:effectLst/>
                <a:latin typeface="Times New Roman" panose="02020603050405020304" pitchFamily="18" charset="0"/>
                <a:ea typeface="SimSun" panose="02010600030101010101" pitchFamily="2" charset="-122"/>
              </a:rPr>
              <a:t>RL</a:t>
            </a:r>
            <a:r>
              <a:rPr lang="en-US" sz="1800" dirty="0">
                <a:effectLst/>
                <a:latin typeface="Times New Roman" panose="02020603050405020304" pitchFamily="18" charset="0"/>
                <a:ea typeface="SimSun" panose="02010600030101010101" pitchFamily="2" charset="-122"/>
              </a:rPr>
              <a:t>. </a:t>
            </a:r>
            <a:endParaRPr lang="en-IN" sz="1800" dirty="0">
              <a:effectLst/>
              <a:latin typeface="Times New Roman" panose="02020603050405020304" pitchFamily="18" charset="0"/>
              <a:ea typeface="SimSun" panose="02010600030101010101" pitchFamily="2" charset="-122"/>
            </a:endParaRPr>
          </a:p>
          <a:p>
            <a:pPr marL="0" indent="0">
              <a:buNone/>
            </a:pPr>
            <a:endParaRPr lang="en-US" sz="1800" dirty="0">
              <a:effectLst/>
              <a:latin typeface="Times New Roman" panose="02020603050405020304" pitchFamily="18" charset="0"/>
              <a:ea typeface="SimSun" panose="02010600030101010101" pitchFamily="2" charset="-122"/>
            </a:endParaRPr>
          </a:p>
          <a:p>
            <a:endParaRPr lang="en-IN" dirty="0"/>
          </a:p>
        </p:txBody>
      </p:sp>
      <p:sp>
        <p:nvSpPr>
          <p:cNvPr id="4" name="Slide Number Placeholder 3"/>
          <p:cNvSpPr>
            <a:spLocks noGrp="1"/>
          </p:cNvSpPr>
          <p:nvPr>
            <p:ph type="sldNum" sz="quarter" idx="12"/>
          </p:nvPr>
        </p:nvSpPr>
        <p:spPr/>
        <p:txBody>
          <a:bodyPr/>
          <a:lstStyle/>
          <a:p>
            <a:fld id="{357E32E8-004D-4016-B047-ABC47FFDEA1F}" type="slidenum">
              <a:rPr lang="en-IN" smtClean="0"/>
              <a:pPr/>
              <a:t>5</a:t>
            </a:fld>
            <a:endParaRPr lang="en-IN"/>
          </a:p>
        </p:txBody>
      </p:sp>
      <p:sp>
        <p:nvSpPr>
          <p:cNvPr id="6" name="Rectangle 5"/>
          <p:cNvSpPr/>
          <p:nvPr/>
        </p:nvSpPr>
        <p:spPr>
          <a:xfrm>
            <a:off x="4500562" y="6273225"/>
            <a:ext cx="4214841" cy="584775"/>
          </a:xfrm>
          <a:prstGeom prst="rect">
            <a:avLst/>
          </a:prstGeom>
          <a:noFill/>
        </p:spPr>
        <p:txBody>
          <a:bodyPr wrap="square" lIns="91440" tIns="45720" rIns="91440" bIns="45720">
            <a:spAutoFit/>
          </a:bodyPr>
          <a:lstStyle/>
          <a:p>
            <a:pPr algn="ctr"/>
            <a:r>
              <a:rPr lang="en-IN" sz="32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ahoma" pitchFamily="34" charset="0"/>
                <a:ea typeface="Tahoma" pitchFamily="34" charset="0"/>
                <a:cs typeface="Tahoma" pitchFamily="34" charset="0"/>
              </a:rPr>
              <a:t>NCCDS-2021</a:t>
            </a:r>
            <a:endParaRPr lang="en-IN" sz="32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cxnSp>
        <p:nvCxnSpPr>
          <p:cNvPr id="7" name="Straight Connector 6"/>
          <p:cNvCxnSpPr/>
          <p:nvPr/>
        </p:nvCxnSpPr>
        <p:spPr>
          <a:xfrm rot="10800000">
            <a:off x="0" y="6500834"/>
            <a:ext cx="5072066" cy="158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CF5BE281-B221-4568-A13A-CF68731497BA}"/>
              </a:ext>
            </a:extLst>
          </p:cNvPr>
          <p:cNvPicPr/>
          <p:nvPr/>
        </p:nvPicPr>
        <p:blipFill rotWithShape="1">
          <a:blip r:embed="rId2">
            <a:extLst>
              <a:ext uri="{28A0092B-C50C-407E-A947-70E740481C1C}">
                <a14:useLocalDpi xmlns:a14="http://schemas.microsoft.com/office/drawing/2010/main" val="0"/>
              </a:ext>
            </a:extLst>
          </a:blip>
          <a:srcRect r="8041"/>
          <a:stretch/>
        </p:blipFill>
        <p:spPr bwMode="auto">
          <a:xfrm>
            <a:off x="899592" y="3211860"/>
            <a:ext cx="3672408" cy="2992554"/>
          </a:xfrm>
          <a:prstGeom prst="rect">
            <a:avLst/>
          </a:prstGeom>
          <a:noFill/>
          <a:ln>
            <a:noFill/>
          </a:ln>
        </p:spPr>
      </p:pic>
      <p:pic>
        <p:nvPicPr>
          <p:cNvPr id="10" name="Picture 9">
            <a:extLst>
              <a:ext uri="{FF2B5EF4-FFF2-40B4-BE49-F238E27FC236}">
                <a16:creationId xmlns:a16="http://schemas.microsoft.com/office/drawing/2014/main" id="{4D83BE62-D124-4470-A9A1-44A01ADA0A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7093" y="3260211"/>
            <a:ext cx="4171640" cy="3096139"/>
          </a:xfrm>
          <a:prstGeom prst="rect">
            <a:avLst/>
          </a:prstGeom>
        </p:spPr>
      </p:pic>
      <p:sp>
        <p:nvSpPr>
          <p:cNvPr id="11" name="TextBox 10">
            <a:extLst>
              <a:ext uri="{FF2B5EF4-FFF2-40B4-BE49-F238E27FC236}">
                <a16:creationId xmlns:a16="http://schemas.microsoft.com/office/drawing/2014/main" id="{BA82BBBF-D534-4578-BDE3-7A08A4F67F01}"/>
              </a:ext>
            </a:extLst>
          </p:cNvPr>
          <p:cNvSpPr txBox="1"/>
          <p:nvPr/>
        </p:nvSpPr>
        <p:spPr>
          <a:xfrm>
            <a:off x="3635187" y="1299131"/>
            <a:ext cx="5472608"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Note</a:t>
            </a:r>
            <a:r>
              <a:rPr lang="en-IN" dirty="0">
                <a:latin typeface="Times New Roman" panose="02020603050405020304" pitchFamily="18" charset="0"/>
                <a:cs typeface="Times New Roman" panose="02020603050405020304" pitchFamily="18" charset="0"/>
              </a:rPr>
              <a:t>: DHT11 sensors are pre-calibrated at laboratories.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3600" b="1" i="0" u="none" strike="noStrike" kern="0" cap="none" spc="0" normalizeH="0" baseline="0" noProof="0" dirty="0">
                <a:ln>
                  <a:noFill/>
                </a:ln>
                <a:solidFill>
                  <a:srgbClr val="000099"/>
                </a:solidFill>
                <a:effectLst/>
                <a:uLnTx/>
                <a:uFillTx/>
                <a:latin typeface="Arial"/>
                <a:ea typeface="+mj-ea"/>
                <a:cs typeface="+mj-cs"/>
              </a:rPr>
              <a:t>Architecture</a:t>
            </a:r>
            <a:endParaRPr lang="en-IN" dirty="0"/>
          </a:p>
        </p:txBody>
      </p:sp>
      <p:sp>
        <p:nvSpPr>
          <p:cNvPr id="4" name="Slide Number Placeholder 3"/>
          <p:cNvSpPr>
            <a:spLocks noGrp="1"/>
          </p:cNvSpPr>
          <p:nvPr>
            <p:ph type="sldNum" sz="quarter" idx="12"/>
          </p:nvPr>
        </p:nvSpPr>
        <p:spPr/>
        <p:txBody>
          <a:bodyPr/>
          <a:lstStyle/>
          <a:p>
            <a:fld id="{357E32E8-004D-4016-B047-ABC47FFDEA1F}" type="slidenum">
              <a:rPr lang="en-IN" smtClean="0"/>
              <a:pPr/>
              <a:t>6</a:t>
            </a:fld>
            <a:endParaRPr lang="en-IN"/>
          </a:p>
        </p:txBody>
      </p:sp>
      <p:sp>
        <p:nvSpPr>
          <p:cNvPr id="6" name="Rectangle 5"/>
          <p:cNvSpPr/>
          <p:nvPr/>
        </p:nvSpPr>
        <p:spPr>
          <a:xfrm>
            <a:off x="4714876" y="6273225"/>
            <a:ext cx="4214841" cy="584775"/>
          </a:xfrm>
          <a:prstGeom prst="rect">
            <a:avLst/>
          </a:prstGeom>
          <a:noFill/>
        </p:spPr>
        <p:txBody>
          <a:bodyPr wrap="square" lIns="91440" tIns="45720" rIns="91440" bIns="45720">
            <a:spAutoFit/>
          </a:bodyPr>
          <a:lstStyle/>
          <a:p>
            <a:pPr algn="ctr"/>
            <a:r>
              <a:rPr lang="en-IN" sz="32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ahoma" pitchFamily="34" charset="0"/>
                <a:ea typeface="Tahoma" pitchFamily="34" charset="0"/>
                <a:cs typeface="Tahoma" pitchFamily="34" charset="0"/>
              </a:rPr>
              <a:t>NCCDS-2021</a:t>
            </a:r>
            <a:endParaRPr lang="en-IN" sz="32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cxnSp>
        <p:nvCxnSpPr>
          <p:cNvPr id="7" name="Straight Connector 6"/>
          <p:cNvCxnSpPr/>
          <p:nvPr/>
        </p:nvCxnSpPr>
        <p:spPr>
          <a:xfrm rot="10800000">
            <a:off x="0" y="6500834"/>
            <a:ext cx="5072066" cy="158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pic>
        <p:nvPicPr>
          <p:cNvPr id="8" name="Content Placeholder 7">
            <a:extLst>
              <a:ext uri="{FF2B5EF4-FFF2-40B4-BE49-F238E27FC236}">
                <a16:creationId xmlns:a16="http://schemas.microsoft.com/office/drawing/2014/main" id="{8E1D55BC-4FD0-45ED-B97E-AA9A4B5FE12B}"/>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881330" y="1624143"/>
            <a:ext cx="3952969" cy="2729013"/>
          </a:xfrm>
          <a:prstGeom prst="rect">
            <a:avLst/>
          </a:prstGeom>
          <a:noFill/>
          <a:ln>
            <a:noFill/>
          </a:ln>
        </p:spPr>
      </p:pic>
      <p:sp>
        <p:nvSpPr>
          <p:cNvPr id="5" name="TextBox 4">
            <a:extLst>
              <a:ext uri="{FF2B5EF4-FFF2-40B4-BE49-F238E27FC236}">
                <a16:creationId xmlns:a16="http://schemas.microsoft.com/office/drawing/2014/main" id="{B9BD8233-2D2E-437C-A27C-60708BF7A1F8}"/>
              </a:ext>
            </a:extLst>
          </p:cNvPr>
          <p:cNvSpPr txBox="1"/>
          <p:nvPr/>
        </p:nvSpPr>
        <p:spPr>
          <a:xfrm>
            <a:off x="261744" y="1610503"/>
            <a:ext cx="4596056" cy="3323987"/>
          </a:xfrm>
          <a:prstGeom prst="rect">
            <a:avLst/>
          </a:prstGeom>
          <a:noFill/>
        </p:spPr>
        <p:txBody>
          <a:bodyPr wrap="square" rtlCol="0">
            <a:spAutoFit/>
          </a:bodyPr>
          <a:lstStyle/>
          <a:p>
            <a:pPr algn="just"/>
            <a:r>
              <a:rPr lang="en-US" sz="1400" b="1" i="1" u="sng" dirty="0">
                <a:effectLst/>
                <a:latin typeface="Times New Roman" panose="02020603050405020304" pitchFamily="18" charset="0"/>
                <a:ea typeface="SimSun" panose="02010600030101010101" pitchFamily="2" charset="-122"/>
              </a:rPr>
              <a:t>Step 1</a:t>
            </a:r>
            <a:r>
              <a:rPr lang="en-US" sz="1400" i="1" dirty="0">
                <a:effectLst/>
                <a:latin typeface="Times New Roman" panose="02020603050405020304" pitchFamily="18" charset="0"/>
                <a:ea typeface="SimSun" panose="02010600030101010101" pitchFamily="2" charset="-122"/>
              </a:rPr>
              <a:t>:</a:t>
            </a:r>
            <a:r>
              <a:rPr lang="en-US" sz="1400" dirty="0">
                <a:effectLst/>
                <a:latin typeface="Times New Roman" panose="02020603050405020304" pitchFamily="18" charset="0"/>
                <a:ea typeface="SimSun" panose="02010600030101010101" pitchFamily="2" charset="-122"/>
              </a:rPr>
              <a:t> The food grains are stored inside the storage space with the sensors in direct contact to the environment inside acting as an input to the module.</a:t>
            </a:r>
            <a:endParaRPr lang="en-IN" sz="1400" dirty="0">
              <a:effectLst/>
              <a:latin typeface="Times New Roman" panose="02020603050405020304" pitchFamily="18" charset="0"/>
              <a:ea typeface="SimSun" panose="02010600030101010101" pitchFamily="2" charset="-122"/>
            </a:endParaRPr>
          </a:p>
          <a:p>
            <a:pPr algn="just"/>
            <a:r>
              <a:rPr lang="en-US" sz="1400" b="1" i="1" u="sng" dirty="0">
                <a:effectLst/>
                <a:latin typeface="Times New Roman" panose="02020603050405020304" pitchFamily="18" charset="0"/>
                <a:ea typeface="SimSun" panose="02010600030101010101" pitchFamily="2" charset="-122"/>
              </a:rPr>
              <a:t>Step 2</a:t>
            </a:r>
            <a:r>
              <a:rPr lang="en-US" sz="1400" i="1" dirty="0">
                <a:effectLst/>
                <a:latin typeface="Times New Roman" panose="02020603050405020304" pitchFamily="18" charset="0"/>
                <a:ea typeface="SimSun" panose="02010600030101010101" pitchFamily="2" charset="-122"/>
              </a:rPr>
              <a:t>:</a:t>
            </a:r>
            <a:r>
              <a:rPr lang="en-US" sz="1400" dirty="0">
                <a:effectLst/>
                <a:latin typeface="Times New Roman" panose="02020603050405020304" pitchFamily="18" charset="0"/>
                <a:ea typeface="SimSun" panose="02010600030101010101" pitchFamily="2" charset="-122"/>
              </a:rPr>
              <a:t> If there is a change in the temperature or humidity, this is sensed by the DHT11 sensor module and the signal is sent the ESP8266 module which is in turn connected to the Wi-Fi. The received data is stored on ThingSpeak database.</a:t>
            </a:r>
            <a:endParaRPr lang="en-IN" sz="1400" dirty="0">
              <a:effectLst/>
              <a:latin typeface="Times New Roman" panose="02020603050405020304" pitchFamily="18" charset="0"/>
              <a:ea typeface="SimSun" panose="02010600030101010101" pitchFamily="2" charset="-122"/>
            </a:endParaRPr>
          </a:p>
          <a:p>
            <a:pPr algn="just"/>
            <a:r>
              <a:rPr lang="en-US" sz="1400" b="1" i="1" u="sng" dirty="0">
                <a:effectLst/>
                <a:latin typeface="Times New Roman" panose="02020603050405020304" pitchFamily="18" charset="0"/>
                <a:ea typeface="SimSun" panose="02010600030101010101" pitchFamily="2" charset="-122"/>
              </a:rPr>
              <a:t>Step 3</a:t>
            </a:r>
            <a:r>
              <a:rPr lang="en-US" sz="1400" i="1" dirty="0">
                <a:effectLst/>
                <a:latin typeface="Times New Roman" panose="02020603050405020304" pitchFamily="18" charset="0"/>
                <a:ea typeface="SimSun" panose="02010600030101010101" pitchFamily="2" charset="-122"/>
              </a:rPr>
              <a:t>:</a:t>
            </a:r>
            <a:r>
              <a:rPr lang="en-US" sz="1400" dirty="0">
                <a:effectLst/>
                <a:latin typeface="Times New Roman" panose="02020603050405020304" pitchFamily="18" charset="0"/>
                <a:ea typeface="SimSun" panose="02010600030101010101" pitchFamily="2" charset="-122"/>
              </a:rPr>
              <a:t> If there is a change in the concentration of CO</a:t>
            </a:r>
            <a:r>
              <a:rPr lang="en-US" sz="1400" baseline="-25000" dirty="0">
                <a:effectLst/>
                <a:latin typeface="Times New Roman" panose="02020603050405020304" pitchFamily="18" charset="0"/>
                <a:ea typeface="SimSun" panose="02010600030101010101" pitchFamily="2" charset="-122"/>
              </a:rPr>
              <a:t>2</a:t>
            </a:r>
            <a:r>
              <a:rPr lang="en-US" sz="1400" dirty="0">
                <a:effectLst/>
                <a:latin typeface="Times New Roman" panose="02020603050405020304" pitchFamily="18" charset="0"/>
                <a:ea typeface="SimSun" panose="02010600030101010101" pitchFamily="2" charset="-122"/>
              </a:rPr>
              <a:t> gas, the MQ135 sensor is activated and triggers the microcontroller in sending a response over the Wi-Fi and the received data is stored on ThingSpeak database.</a:t>
            </a:r>
            <a:endParaRPr lang="en-IN" sz="1400" dirty="0">
              <a:effectLst/>
              <a:latin typeface="Times New Roman" panose="02020603050405020304" pitchFamily="18" charset="0"/>
              <a:ea typeface="SimSun" panose="02010600030101010101" pitchFamily="2" charset="-122"/>
            </a:endParaRPr>
          </a:p>
          <a:p>
            <a:pPr algn="just"/>
            <a:r>
              <a:rPr lang="en-US" sz="1400" b="1" i="1" u="sng" dirty="0">
                <a:effectLst/>
                <a:latin typeface="Times New Roman" panose="02020603050405020304" pitchFamily="18" charset="0"/>
                <a:ea typeface="SimSun" panose="02010600030101010101" pitchFamily="2" charset="-122"/>
              </a:rPr>
              <a:t>Step 4</a:t>
            </a:r>
            <a:r>
              <a:rPr lang="en-US" sz="1400" i="1" dirty="0">
                <a:effectLst/>
                <a:latin typeface="Times New Roman" panose="02020603050405020304" pitchFamily="18" charset="0"/>
                <a:ea typeface="SimSun" panose="02010600030101010101" pitchFamily="2" charset="-122"/>
              </a:rPr>
              <a:t>:</a:t>
            </a:r>
            <a:r>
              <a:rPr lang="en-US" sz="1400" dirty="0">
                <a:effectLst/>
                <a:latin typeface="Times New Roman" panose="02020603050405020304" pitchFamily="18" charset="0"/>
                <a:ea typeface="SimSun" panose="02010600030101010101" pitchFamily="2" charset="-122"/>
              </a:rPr>
              <a:t> The stored data are in graphical representation which records the changes in the parameters like temperature, humidity, and CO</a:t>
            </a:r>
            <a:r>
              <a:rPr lang="en-US" sz="1400" baseline="-25000" dirty="0">
                <a:effectLst/>
                <a:latin typeface="Times New Roman" panose="02020603050405020304" pitchFamily="18" charset="0"/>
                <a:ea typeface="SimSun" panose="02010600030101010101" pitchFamily="2" charset="-122"/>
              </a:rPr>
              <a:t>2 </a:t>
            </a:r>
            <a:r>
              <a:rPr lang="en-US" sz="1400" dirty="0">
                <a:effectLst/>
                <a:latin typeface="Times New Roman" panose="02020603050405020304" pitchFamily="18" charset="0"/>
                <a:ea typeface="SimSun" panose="02010600030101010101" pitchFamily="2" charset="-122"/>
              </a:rPr>
              <a:t>gas concentration (in ppm) with respect to the time.</a:t>
            </a:r>
            <a:endParaRPr lang="en-IN" sz="1400" dirty="0">
              <a:effectLst/>
              <a:latin typeface="Times New Roman" panose="02020603050405020304" pitchFamily="18" charset="0"/>
              <a:ea typeface="SimSun" panose="02010600030101010101" pitchFamily="2" charset="-122"/>
            </a:endParaRPr>
          </a:p>
        </p:txBody>
      </p:sp>
      <p:sp>
        <p:nvSpPr>
          <p:cNvPr id="9" name="TextBox 8">
            <a:extLst>
              <a:ext uri="{FF2B5EF4-FFF2-40B4-BE49-F238E27FC236}">
                <a16:creationId xmlns:a16="http://schemas.microsoft.com/office/drawing/2014/main" id="{B476BA49-674A-4548-A804-A428427B711A}"/>
              </a:ext>
            </a:extLst>
          </p:cNvPr>
          <p:cNvSpPr txBox="1"/>
          <p:nvPr/>
        </p:nvSpPr>
        <p:spPr>
          <a:xfrm>
            <a:off x="261744" y="4883549"/>
            <a:ext cx="8229600" cy="1446550"/>
          </a:xfrm>
          <a:prstGeom prst="rect">
            <a:avLst/>
          </a:prstGeom>
          <a:noFill/>
        </p:spPr>
        <p:txBody>
          <a:bodyPr wrap="square" rtlCol="0">
            <a:spAutoFit/>
          </a:bodyPr>
          <a:lstStyle/>
          <a:p>
            <a:pPr algn="just"/>
            <a:r>
              <a:rPr lang="en-US" sz="1400" b="1" i="1" u="sng" dirty="0">
                <a:effectLst/>
                <a:latin typeface="Times New Roman" panose="02020603050405020304" pitchFamily="18" charset="0"/>
                <a:ea typeface="SimSun" panose="02010600030101010101" pitchFamily="2" charset="-122"/>
              </a:rPr>
              <a:t>Step 5</a:t>
            </a:r>
            <a:r>
              <a:rPr lang="en-US" sz="1400" i="1" dirty="0">
                <a:effectLst/>
                <a:latin typeface="Times New Roman" panose="02020603050405020304" pitchFamily="18" charset="0"/>
                <a:ea typeface="SimSun" panose="02010600030101010101" pitchFamily="2" charset="-122"/>
              </a:rPr>
              <a:t>:</a:t>
            </a:r>
            <a:r>
              <a:rPr lang="en-US" sz="1400" dirty="0">
                <a:effectLst/>
                <a:latin typeface="Times New Roman" panose="02020603050405020304" pitchFamily="18" charset="0"/>
                <a:ea typeface="SimSun" panose="02010600030101010101" pitchFamily="2" charset="-122"/>
              </a:rPr>
              <a:t> In case there is an abnormal change in the mentioned parameters, the data is sent to the ThingSpeak cloud and there is a spike in values represented on the either graph on the ThingSpeak website. </a:t>
            </a:r>
            <a:endParaRPr lang="en-US" sz="1400" i="1" dirty="0">
              <a:latin typeface="Times New Roman" panose="02020603050405020304" pitchFamily="18" charset="0"/>
              <a:ea typeface="SimSun" panose="02010600030101010101" pitchFamily="2" charset="-122"/>
            </a:endParaRPr>
          </a:p>
          <a:p>
            <a:pPr algn="just"/>
            <a:r>
              <a:rPr lang="en-US" sz="1400" b="1" i="1" u="sng" dirty="0">
                <a:effectLst/>
                <a:latin typeface="Times New Roman" panose="02020603050405020304" pitchFamily="18" charset="0"/>
                <a:ea typeface="SimSun" panose="02010600030101010101" pitchFamily="2" charset="-122"/>
              </a:rPr>
              <a:t>Step 6</a:t>
            </a:r>
            <a:r>
              <a:rPr lang="en-US" sz="1400" i="1" dirty="0">
                <a:effectLst/>
                <a:latin typeface="Times New Roman" panose="02020603050405020304" pitchFamily="18" charset="0"/>
                <a:ea typeface="SimSun" panose="02010600030101010101" pitchFamily="2" charset="-122"/>
              </a:rPr>
              <a:t>:</a:t>
            </a:r>
            <a:r>
              <a:rPr lang="en-US" sz="1400" dirty="0">
                <a:effectLst/>
                <a:latin typeface="Times New Roman" panose="02020603050405020304" pitchFamily="18" charset="0"/>
                <a:ea typeface="SimSun" panose="02010600030101010101" pitchFamily="2" charset="-122"/>
              </a:rPr>
              <a:t> Also, this triggers an email notification by the IFTTT webhooks service which sends a predetermined service message of the current status to the registered user email.</a:t>
            </a:r>
            <a:endParaRPr lang="en-IN" sz="1400" dirty="0">
              <a:effectLst/>
              <a:latin typeface="Times New Roman" panose="02020603050405020304" pitchFamily="18" charset="0"/>
              <a:ea typeface="SimSun" panose="02010600030101010101" pitchFamily="2" charset="-122"/>
            </a:endParaRPr>
          </a:p>
          <a:p>
            <a:pPr algn="just"/>
            <a:r>
              <a:rPr lang="en-US" sz="1400" dirty="0">
                <a:effectLst/>
                <a:latin typeface="Times New Roman" panose="02020603050405020304" pitchFamily="18" charset="0"/>
                <a:ea typeface="SimSun" panose="02010600030101010101" pitchFamily="2" charset="-122"/>
              </a:rPr>
              <a:t>ThingSpeak can also be accessed through the android app making it accessible through the smartphone. </a:t>
            </a:r>
            <a:endParaRPr lang="en-IN" sz="1400" dirty="0">
              <a:effectLst/>
              <a:latin typeface="Times New Roman" panose="02020603050405020304" pitchFamily="18" charset="0"/>
              <a:ea typeface="SimSun" panose="02010600030101010101" pitchFamily="2" charset="-122"/>
            </a:endParaRPr>
          </a:p>
          <a:p>
            <a:endParaRPr lang="en-IN" dirty="0"/>
          </a:p>
        </p:txBody>
      </p:sp>
      <p:sp>
        <p:nvSpPr>
          <p:cNvPr id="11" name="TextBox 10">
            <a:extLst>
              <a:ext uri="{FF2B5EF4-FFF2-40B4-BE49-F238E27FC236}">
                <a16:creationId xmlns:a16="http://schemas.microsoft.com/office/drawing/2014/main" id="{351F8F33-E0C8-45DE-8070-3205F1A59467}"/>
              </a:ext>
            </a:extLst>
          </p:cNvPr>
          <p:cNvSpPr txBox="1"/>
          <p:nvPr/>
        </p:nvSpPr>
        <p:spPr>
          <a:xfrm>
            <a:off x="6156176" y="4347266"/>
            <a:ext cx="3816424"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Fig 2. Block Diagram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3600" b="1" i="0" u="none" strike="noStrike" kern="0" cap="none" spc="0" normalizeH="0" baseline="0" noProof="0" dirty="0">
                <a:ln>
                  <a:noFill/>
                </a:ln>
                <a:solidFill>
                  <a:srgbClr val="000099"/>
                </a:solidFill>
                <a:effectLst/>
                <a:uLnTx/>
                <a:uFillTx/>
                <a:latin typeface="Arial"/>
                <a:ea typeface="+mj-ea"/>
                <a:cs typeface="+mj-cs"/>
              </a:rPr>
              <a:t>Experimental Results</a:t>
            </a:r>
            <a:endParaRPr lang="en-IN" dirty="0"/>
          </a:p>
        </p:txBody>
      </p:sp>
      <p:sp>
        <p:nvSpPr>
          <p:cNvPr id="3" name="Content Placeholder 2"/>
          <p:cNvSpPr>
            <a:spLocks noGrp="1"/>
          </p:cNvSpPr>
          <p:nvPr>
            <p:ph idx="1"/>
          </p:nvPr>
        </p:nvSpPr>
        <p:spPr>
          <a:xfrm>
            <a:off x="442913" y="1255002"/>
            <a:ext cx="8415365" cy="2506980"/>
          </a:xfrm>
        </p:spPr>
        <p:txBody>
          <a:bodyPr>
            <a:normAutofit fontScale="92500"/>
          </a:bodyPr>
          <a:lstStyle/>
          <a:p>
            <a:pPr marL="0" indent="0" algn="just">
              <a:buNone/>
            </a:pPr>
            <a:r>
              <a:rPr lang="en-IN" sz="1800" dirty="0">
                <a:latin typeface="Times New Roman" panose="02020603050405020304" pitchFamily="18" charset="0"/>
                <a:ea typeface="SimSun" panose="02010600030101010101" pitchFamily="2" charset="-122"/>
              </a:rPr>
              <a:t>A. </a:t>
            </a:r>
            <a:r>
              <a:rPr lang="en-IN" sz="1800" b="1" u="sng" dirty="0">
                <a:latin typeface="Times New Roman" panose="02020603050405020304" pitchFamily="18" charset="0"/>
                <a:ea typeface="SimSun" panose="02010600030101010101" pitchFamily="2" charset="-122"/>
              </a:rPr>
              <a:t>Under normal storage conditions</a:t>
            </a:r>
            <a:endParaRPr lang="en-IN" sz="1800" b="1" u="sng" dirty="0">
              <a:effectLst/>
              <a:latin typeface="Times New Roman" panose="02020603050405020304" pitchFamily="18" charset="0"/>
              <a:ea typeface="SimSun" panose="02010600030101010101" pitchFamily="2" charset="-122"/>
            </a:endParaRPr>
          </a:p>
          <a:p>
            <a:pPr marL="0" indent="0" algn="just">
              <a:buNone/>
            </a:pPr>
            <a:r>
              <a:rPr lang="en-IN" sz="1800" dirty="0">
                <a:effectLst/>
                <a:latin typeface="Times New Roman" panose="02020603050405020304" pitchFamily="18" charset="0"/>
                <a:ea typeface="SimSun" panose="02010600030101010101" pitchFamily="2" charset="-122"/>
              </a:rPr>
              <a:t>The </a:t>
            </a:r>
            <a:r>
              <a:rPr lang="en-US" sz="1800" dirty="0">
                <a:effectLst/>
                <a:latin typeface="Times New Roman" panose="02020603050405020304" pitchFamily="18" charset="0"/>
                <a:ea typeface="SimSun" panose="02010600030101010101" pitchFamily="2" charset="-122"/>
              </a:rPr>
              <a:t>food grain storage monitoring device is </a:t>
            </a:r>
            <a:r>
              <a:rPr lang="en-IN" sz="1800" dirty="0">
                <a:effectLst/>
                <a:latin typeface="Times New Roman" panose="02020603050405020304" pitchFamily="18" charset="0"/>
                <a:ea typeface="SimSun" panose="02010600030101010101" pitchFamily="2" charset="-122"/>
              </a:rPr>
              <a:t>used to r</a:t>
            </a:r>
            <a:r>
              <a:rPr lang="en-US" sz="1800" dirty="0">
                <a:effectLst/>
                <a:latin typeface="Times New Roman" panose="02020603050405020304" pitchFamily="18" charset="0"/>
                <a:ea typeface="SimSun" panose="02010600030101010101" pitchFamily="2" charset="-122"/>
              </a:rPr>
              <a:t>ead the temperature</a:t>
            </a:r>
            <a:r>
              <a:rPr lang="en-IN" sz="1800" dirty="0">
                <a:effectLst/>
                <a:latin typeface="Times New Roman" panose="02020603050405020304" pitchFamily="18" charset="0"/>
                <a:ea typeface="SimSun" panose="02010600030101010101" pitchFamily="2" charset="-122"/>
              </a:rPr>
              <a:t>, </a:t>
            </a:r>
            <a:r>
              <a:rPr lang="en-US" sz="1800" dirty="0">
                <a:effectLst/>
                <a:latin typeface="Times New Roman" panose="02020603050405020304" pitchFamily="18" charset="0"/>
                <a:ea typeface="SimSun" panose="02010600030101010101" pitchFamily="2" charset="-122"/>
              </a:rPr>
              <a:t>humidity</a:t>
            </a:r>
            <a:r>
              <a:rPr lang="en-IN" sz="1800" dirty="0">
                <a:effectLst/>
                <a:latin typeface="Times New Roman" panose="02020603050405020304" pitchFamily="18" charset="0"/>
                <a:ea typeface="SimSun" panose="02010600030101010101" pitchFamily="2" charset="-122"/>
              </a:rPr>
              <a:t> and CO</a:t>
            </a:r>
            <a:r>
              <a:rPr lang="en-IN" sz="1800" baseline="-25000" dirty="0">
                <a:effectLst/>
                <a:latin typeface="Times New Roman" panose="02020603050405020304" pitchFamily="18" charset="0"/>
                <a:ea typeface="SimSun" panose="02010600030101010101" pitchFamily="2" charset="-122"/>
              </a:rPr>
              <a:t>2  </a:t>
            </a:r>
            <a:r>
              <a:rPr lang="en-IN" sz="1800" dirty="0">
                <a:effectLst/>
                <a:latin typeface="Times New Roman" panose="02020603050405020304" pitchFamily="18" charset="0"/>
                <a:ea typeface="SimSun" panose="02010600030101010101" pitchFamily="2" charset="-122"/>
              </a:rPr>
              <a:t>percentage</a:t>
            </a:r>
            <a:r>
              <a:rPr lang="en-US" sz="1800" dirty="0">
                <a:effectLst/>
                <a:latin typeface="Times New Roman" panose="02020603050405020304" pitchFamily="18" charset="0"/>
                <a:ea typeface="SimSun" panose="02010600030101010101" pitchFamily="2" charset="-122"/>
              </a:rPr>
              <a:t> value</a:t>
            </a:r>
            <a:r>
              <a:rPr lang="en-IN" sz="1800" dirty="0">
                <a:effectLst/>
                <a:latin typeface="Times New Roman" panose="02020603050405020304" pitchFamily="18" charset="0"/>
                <a:ea typeface="SimSun" panose="02010600030101010101" pitchFamily="2" charset="-122"/>
              </a:rPr>
              <a:t>s</a:t>
            </a:r>
            <a:r>
              <a:rPr lang="en-US" sz="1800" dirty="0">
                <a:effectLst/>
                <a:latin typeface="Times New Roman" panose="02020603050405020304" pitchFamily="18" charset="0"/>
                <a:ea typeface="SimSun" panose="02010600030101010101" pitchFamily="2" charset="-122"/>
              </a:rPr>
              <a:t> at</a:t>
            </a:r>
            <a:r>
              <a:rPr lang="en-IN" sz="1800" dirty="0">
                <a:effectLst/>
                <a:latin typeface="Times New Roman" panose="02020603050405020304" pitchFamily="18" charset="0"/>
                <a:ea typeface="SimSun" panose="02010600030101010101" pitchFamily="2" charset="-122"/>
              </a:rPr>
              <a:t> the storage </a:t>
            </a:r>
            <a:r>
              <a:rPr lang="en-US" sz="1800" dirty="0">
                <a:effectLst/>
                <a:latin typeface="Times New Roman" panose="02020603050405020304" pitchFamily="18" charset="0"/>
                <a:ea typeface="SimSun" panose="02010600030101010101" pitchFamily="2" charset="-122"/>
              </a:rPr>
              <a:t>warehouse from which the data can be represented in three forms. The figures  show the variations in the temperature, humidity and CO</a:t>
            </a:r>
            <a:r>
              <a:rPr lang="en-US" sz="1800" baseline="-25000" dirty="0">
                <a:effectLst/>
                <a:latin typeface="Times New Roman" panose="02020603050405020304" pitchFamily="18" charset="0"/>
                <a:ea typeface="SimSun" panose="02010600030101010101" pitchFamily="2" charset="-122"/>
              </a:rPr>
              <a:t>2 </a:t>
            </a:r>
            <a:r>
              <a:rPr lang="en-US" sz="1800" dirty="0">
                <a:effectLst/>
                <a:latin typeface="Times New Roman" panose="02020603050405020304" pitchFamily="18" charset="0"/>
                <a:ea typeface="SimSun" panose="02010600030101010101" pitchFamily="2" charset="-122"/>
              </a:rPr>
              <a:t>concentration in ppm on </a:t>
            </a:r>
          </a:p>
          <a:p>
            <a:pPr marL="0" indent="0" algn="just">
              <a:buNone/>
            </a:pPr>
            <a:r>
              <a:rPr lang="en-US" sz="1800" dirty="0">
                <a:latin typeface="Times New Roman" panose="02020603050405020304" pitchFamily="18" charset="0"/>
                <a:ea typeface="SimSun" panose="02010600030101010101" pitchFamily="2" charset="-122"/>
              </a:rPr>
              <a:t>1. </a:t>
            </a:r>
            <a:r>
              <a:rPr lang="en-US" sz="1800" dirty="0">
                <a:effectLst/>
                <a:latin typeface="Times New Roman" panose="02020603050405020304" pitchFamily="18" charset="0"/>
                <a:ea typeface="SimSun" panose="02010600030101010101" pitchFamily="2" charset="-122"/>
              </a:rPr>
              <a:t>serial monitor display of the Arduino IDE. </a:t>
            </a:r>
          </a:p>
          <a:p>
            <a:pPr marL="0" indent="0" algn="just">
              <a:buNone/>
            </a:pPr>
            <a:r>
              <a:rPr lang="en-US" sz="1800" dirty="0">
                <a:latin typeface="Times New Roman" panose="02020603050405020304" pitchFamily="18" charset="0"/>
                <a:ea typeface="SimSun" panose="02010600030101010101" pitchFamily="2" charset="-122"/>
              </a:rPr>
              <a:t>2. </a:t>
            </a:r>
            <a:r>
              <a:rPr lang="en-US" sz="1800" dirty="0">
                <a:effectLst/>
                <a:latin typeface="Times New Roman" panose="02020603050405020304" pitchFamily="18" charset="0"/>
                <a:ea typeface="SimSun" panose="02010600030101010101" pitchFamily="2" charset="-122"/>
              </a:rPr>
              <a:t>the data in the form of graphs on the website which is loaded from the ThingSpeak database </a:t>
            </a:r>
          </a:p>
          <a:p>
            <a:pPr marL="0" indent="0" algn="just">
              <a:buNone/>
            </a:pPr>
            <a:r>
              <a:rPr lang="en-US" sz="1800" dirty="0">
                <a:effectLst/>
                <a:latin typeface="Times New Roman" panose="02020603050405020304" pitchFamily="18" charset="0"/>
                <a:ea typeface="SimSun" panose="02010600030101010101" pitchFamily="2" charset="-122"/>
              </a:rPr>
              <a:t>3. the ThingSpeak user interface accessed through an android application.</a:t>
            </a:r>
            <a:endParaRPr lang="en-IN" dirty="0"/>
          </a:p>
        </p:txBody>
      </p:sp>
      <p:sp>
        <p:nvSpPr>
          <p:cNvPr id="4" name="Slide Number Placeholder 3"/>
          <p:cNvSpPr>
            <a:spLocks noGrp="1"/>
          </p:cNvSpPr>
          <p:nvPr>
            <p:ph type="sldNum" sz="quarter" idx="12"/>
          </p:nvPr>
        </p:nvSpPr>
        <p:spPr/>
        <p:txBody>
          <a:bodyPr/>
          <a:lstStyle/>
          <a:p>
            <a:fld id="{357E32E8-004D-4016-B047-ABC47FFDEA1F}" type="slidenum">
              <a:rPr lang="en-IN" smtClean="0"/>
              <a:pPr/>
              <a:t>7</a:t>
            </a:fld>
            <a:endParaRPr lang="en-IN"/>
          </a:p>
        </p:txBody>
      </p:sp>
      <p:sp>
        <p:nvSpPr>
          <p:cNvPr id="6" name="Rectangle 5"/>
          <p:cNvSpPr/>
          <p:nvPr/>
        </p:nvSpPr>
        <p:spPr>
          <a:xfrm>
            <a:off x="4643438" y="6273225"/>
            <a:ext cx="4214841" cy="584775"/>
          </a:xfrm>
          <a:prstGeom prst="rect">
            <a:avLst/>
          </a:prstGeom>
          <a:noFill/>
        </p:spPr>
        <p:txBody>
          <a:bodyPr wrap="square" lIns="91440" tIns="45720" rIns="91440" bIns="45720">
            <a:spAutoFit/>
          </a:bodyPr>
          <a:lstStyle/>
          <a:p>
            <a:pPr algn="ctr"/>
            <a:r>
              <a:rPr lang="en-IN" sz="32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ahoma" pitchFamily="34" charset="0"/>
                <a:ea typeface="Tahoma" pitchFamily="34" charset="0"/>
                <a:cs typeface="Tahoma" pitchFamily="34" charset="0"/>
              </a:rPr>
              <a:t>NCCDS-2021</a:t>
            </a:r>
            <a:endParaRPr lang="en-IN" sz="32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cxnSp>
        <p:nvCxnSpPr>
          <p:cNvPr id="7" name="Straight Connector 6"/>
          <p:cNvCxnSpPr/>
          <p:nvPr/>
        </p:nvCxnSpPr>
        <p:spPr>
          <a:xfrm rot="10800000">
            <a:off x="0" y="6500834"/>
            <a:ext cx="5072066" cy="158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37A6757-E249-4C87-87F9-05C3C1EF0B1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38031" y="3910335"/>
            <a:ext cx="3154680" cy="2121705"/>
          </a:xfrm>
          <a:prstGeom prst="rect">
            <a:avLst/>
          </a:prstGeom>
        </p:spPr>
      </p:pic>
      <p:pic>
        <p:nvPicPr>
          <p:cNvPr id="11" name="Picture 10">
            <a:extLst>
              <a:ext uri="{FF2B5EF4-FFF2-40B4-BE49-F238E27FC236}">
                <a16:creationId xmlns:a16="http://schemas.microsoft.com/office/drawing/2014/main" id="{33C02905-F5DA-4CC4-9682-FD839122BFDE}"/>
              </a:ext>
            </a:extLst>
          </p:cNvPr>
          <p:cNvPicPr/>
          <p:nvPr/>
        </p:nvPicPr>
        <p:blipFill rotWithShape="1">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l="11278" r="11885"/>
          <a:stretch/>
        </p:blipFill>
        <p:spPr bwMode="auto">
          <a:xfrm>
            <a:off x="3554098" y="3936166"/>
            <a:ext cx="3035935" cy="1981481"/>
          </a:xfrm>
          <a:prstGeom prst="rect">
            <a:avLst/>
          </a:prstGeom>
          <a:noFill/>
          <a:ln>
            <a:noFill/>
          </a:ln>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E96BA120-0AFD-4221-9205-4EBB39F6233A}"/>
              </a:ext>
            </a:extLst>
          </p:cNvPr>
          <p:cNvPicPr/>
          <p:nvPr/>
        </p:nvPicPr>
        <p:blipFill>
          <a:blip r:embed="rId5" cstate="print">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6948264" y="3724683"/>
            <a:ext cx="1957705" cy="250698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3600" b="1" i="0" u="none" strike="noStrike" kern="0" cap="none" spc="0" normalizeH="0" baseline="0" noProof="0" dirty="0">
                <a:ln>
                  <a:noFill/>
                </a:ln>
                <a:solidFill>
                  <a:srgbClr val="000099"/>
                </a:solidFill>
                <a:effectLst/>
                <a:uLnTx/>
                <a:uFillTx/>
                <a:latin typeface="Arial"/>
                <a:ea typeface="+mj-ea"/>
                <a:cs typeface="+mj-cs"/>
              </a:rPr>
              <a:t>Experimental Results contd..</a:t>
            </a:r>
            <a:endParaRPr lang="en-IN" dirty="0"/>
          </a:p>
        </p:txBody>
      </p:sp>
      <p:sp>
        <p:nvSpPr>
          <p:cNvPr id="3" name="Content Placeholder 2"/>
          <p:cNvSpPr>
            <a:spLocks noGrp="1"/>
          </p:cNvSpPr>
          <p:nvPr>
            <p:ph idx="1"/>
          </p:nvPr>
        </p:nvSpPr>
        <p:spPr>
          <a:xfrm>
            <a:off x="483551" y="1340769"/>
            <a:ext cx="4088449" cy="2774645"/>
          </a:xfrm>
        </p:spPr>
        <p:txBody>
          <a:bodyPr>
            <a:normAutofit fontScale="85000" lnSpcReduction="10000"/>
          </a:bodyPr>
          <a:lstStyle/>
          <a:p>
            <a:pPr marL="0" indent="0">
              <a:buNone/>
            </a:pPr>
            <a:r>
              <a:rPr lang="en-US" sz="1800" dirty="0">
                <a:latin typeface="Times New Roman" panose="02020603050405020304" pitchFamily="18" charset="0"/>
                <a:ea typeface="SimSun" panose="02010600030101010101" pitchFamily="2" charset="-122"/>
              </a:rPr>
              <a:t>B.  </a:t>
            </a:r>
            <a:r>
              <a:rPr lang="en-US" sz="1800" b="1" u="sng" dirty="0">
                <a:latin typeface="Times New Roman" panose="02020603050405020304" pitchFamily="18" charset="0"/>
                <a:ea typeface="SimSun" panose="02010600030101010101" pitchFamily="2" charset="-122"/>
              </a:rPr>
              <a:t>Under food grain degradation</a:t>
            </a:r>
            <a:endParaRPr lang="en-US" sz="1800" b="1" u="sng" dirty="0">
              <a:effectLst/>
              <a:latin typeface="Times New Roman" panose="02020603050405020304" pitchFamily="18" charset="0"/>
              <a:ea typeface="SimSun" panose="02010600030101010101" pitchFamily="2" charset="-122"/>
            </a:endParaRPr>
          </a:p>
          <a:p>
            <a:pPr marL="0" indent="0">
              <a:buNone/>
            </a:pPr>
            <a:r>
              <a:rPr lang="en-US" sz="1800" dirty="0">
                <a:effectLst/>
                <a:latin typeface="Times New Roman" panose="02020603050405020304" pitchFamily="18" charset="0"/>
                <a:ea typeface="SimSun" panose="02010600030101010101" pitchFamily="2" charset="-122"/>
              </a:rPr>
              <a:t>When the food grains inside the warehouse starts to degrade due to the breakdown of glucose, this results in the spike of the parameters which is observed as follows. </a:t>
            </a:r>
            <a:endParaRPr lang="en-US" sz="1800" dirty="0">
              <a:latin typeface="Times New Roman" panose="02020603050405020304" pitchFamily="18" charset="0"/>
              <a:ea typeface="SimSun" panose="02010600030101010101" pitchFamily="2" charset="-122"/>
            </a:endParaRPr>
          </a:p>
          <a:p>
            <a:pPr marL="0" indent="0">
              <a:buNone/>
            </a:pPr>
            <a:r>
              <a:rPr lang="en-US" sz="1800" dirty="0">
                <a:effectLst/>
                <a:latin typeface="Times New Roman" panose="02020603050405020304" pitchFamily="18" charset="0"/>
                <a:ea typeface="SimSun" panose="02010600030101010101" pitchFamily="2" charset="-122"/>
              </a:rPr>
              <a:t>1. the values of parameters on a serial monitor of Arduino IDE.</a:t>
            </a:r>
          </a:p>
          <a:p>
            <a:pPr marL="0" indent="0">
              <a:buNone/>
            </a:pPr>
            <a:r>
              <a:rPr lang="en-US" sz="1800" dirty="0">
                <a:latin typeface="Times New Roman" panose="02020603050405020304" pitchFamily="18" charset="0"/>
                <a:ea typeface="SimSun" panose="02010600030101010101" pitchFamily="2" charset="-122"/>
              </a:rPr>
              <a:t>2. </a:t>
            </a:r>
            <a:r>
              <a:rPr lang="en-US" sz="1800" dirty="0">
                <a:effectLst/>
                <a:latin typeface="Times New Roman" panose="02020603050405020304" pitchFamily="18" charset="0"/>
                <a:ea typeface="SimSun" panose="02010600030101010101" pitchFamily="2" charset="-122"/>
              </a:rPr>
              <a:t>the data in the form of graphs on the website which is loaded from the ThingSpeak database. </a:t>
            </a:r>
          </a:p>
          <a:p>
            <a:pPr marL="0" indent="0">
              <a:buNone/>
            </a:pPr>
            <a:r>
              <a:rPr lang="en-US" sz="1800" dirty="0">
                <a:latin typeface="Times New Roman" panose="02020603050405020304" pitchFamily="18" charset="0"/>
                <a:ea typeface="SimSun" panose="02010600030101010101" pitchFamily="2" charset="-122"/>
              </a:rPr>
              <a:t>3. </a:t>
            </a:r>
            <a:r>
              <a:rPr lang="en-US" sz="1800" dirty="0">
                <a:effectLst/>
                <a:latin typeface="Times New Roman" panose="02020603050405020304" pitchFamily="18" charset="0"/>
                <a:ea typeface="SimSun" panose="02010600030101010101" pitchFamily="2" charset="-122"/>
              </a:rPr>
              <a:t>the ThingSpeak user interface accessed through an android application and email notification sent for the same.</a:t>
            </a:r>
            <a:endParaRPr lang="en-IN" dirty="0"/>
          </a:p>
        </p:txBody>
      </p:sp>
      <p:sp>
        <p:nvSpPr>
          <p:cNvPr id="4" name="Slide Number Placeholder 3"/>
          <p:cNvSpPr>
            <a:spLocks noGrp="1"/>
          </p:cNvSpPr>
          <p:nvPr>
            <p:ph type="sldNum" sz="quarter" idx="12"/>
          </p:nvPr>
        </p:nvSpPr>
        <p:spPr/>
        <p:txBody>
          <a:bodyPr/>
          <a:lstStyle/>
          <a:p>
            <a:fld id="{357E32E8-004D-4016-B047-ABC47FFDEA1F}" type="slidenum">
              <a:rPr lang="en-IN" smtClean="0"/>
              <a:pPr/>
              <a:t>8</a:t>
            </a:fld>
            <a:endParaRPr lang="en-IN"/>
          </a:p>
        </p:txBody>
      </p:sp>
      <p:sp>
        <p:nvSpPr>
          <p:cNvPr id="6" name="Rectangle 5"/>
          <p:cNvSpPr/>
          <p:nvPr/>
        </p:nvSpPr>
        <p:spPr>
          <a:xfrm>
            <a:off x="4572000" y="6273225"/>
            <a:ext cx="4214841" cy="584775"/>
          </a:xfrm>
          <a:prstGeom prst="rect">
            <a:avLst/>
          </a:prstGeom>
          <a:noFill/>
        </p:spPr>
        <p:txBody>
          <a:bodyPr wrap="square" lIns="91440" tIns="45720" rIns="91440" bIns="45720">
            <a:spAutoFit/>
          </a:bodyPr>
          <a:lstStyle/>
          <a:p>
            <a:pPr algn="ctr"/>
            <a:r>
              <a:rPr lang="en-IN" sz="32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ahoma" pitchFamily="34" charset="0"/>
                <a:ea typeface="Tahoma" pitchFamily="34" charset="0"/>
                <a:cs typeface="Tahoma" pitchFamily="34" charset="0"/>
              </a:rPr>
              <a:t>NCCDS-2021</a:t>
            </a:r>
            <a:endParaRPr lang="en-IN" sz="32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cxnSp>
        <p:nvCxnSpPr>
          <p:cNvPr id="7" name="Straight Connector 6"/>
          <p:cNvCxnSpPr/>
          <p:nvPr/>
        </p:nvCxnSpPr>
        <p:spPr>
          <a:xfrm rot="10800000">
            <a:off x="0" y="6500834"/>
            <a:ext cx="5072066" cy="158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E0E66F9D-A626-4D36-B6CC-9068DAAF643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7239" y="4276626"/>
            <a:ext cx="3205047" cy="1870618"/>
          </a:xfrm>
          <a:prstGeom prst="rect">
            <a:avLst/>
          </a:prstGeom>
          <a:noFill/>
          <a:ln>
            <a:noFill/>
          </a:ln>
        </p:spPr>
      </p:pic>
      <p:pic>
        <p:nvPicPr>
          <p:cNvPr id="11" name="Picture 10">
            <a:extLst>
              <a:ext uri="{FF2B5EF4-FFF2-40B4-BE49-F238E27FC236}">
                <a16:creationId xmlns:a16="http://schemas.microsoft.com/office/drawing/2014/main" id="{92221941-1472-4804-BDBA-C6C764F6F328}"/>
              </a:ext>
            </a:extLst>
          </p:cNvPr>
          <p:cNvPicPr/>
          <p:nvPr/>
        </p:nvPicPr>
        <p:blipFill rotWithShape="1">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l="11657" r="11701"/>
          <a:stretch/>
        </p:blipFill>
        <p:spPr bwMode="auto">
          <a:xfrm>
            <a:off x="5184186" y="1246238"/>
            <a:ext cx="2990468" cy="1754505"/>
          </a:xfrm>
          <a:prstGeom prst="rect">
            <a:avLst/>
          </a:prstGeom>
          <a:ln>
            <a:noFill/>
          </a:ln>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F654DB9E-084D-4006-A2F5-5FCCA11F1D8B}"/>
              </a:ext>
            </a:extLst>
          </p:cNvPr>
          <p:cNvPicPr/>
          <p:nvPr/>
        </p:nvPicPr>
        <p:blipFill>
          <a:blip r:embed="rId5" cstate="print">
            <a:extLst>
              <a:ext uri="{BEBA8EAE-BF5A-486C-A8C5-ECC9F3942E4B}">
                <a14:imgProps xmlns:a14="http://schemas.microsoft.com/office/drawing/2010/main">
                  <a14:imgLayer r:embed="rId6">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4725394" y="3118395"/>
            <a:ext cx="1927860" cy="3131709"/>
          </a:xfrm>
          <a:prstGeom prst="rect">
            <a:avLst/>
          </a:prstGeom>
          <a:noFill/>
          <a:ln>
            <a:noFill/>
          </a:ln>
        </p:spPr>
      </p:pic>
      <p:pic>
        <p:nvPicPr>
          <p:cNvPr id="13" name="Picture 12">
            <a:extLst>
              <a:ext uri="{FF2B5EF4-FFF2-40B4-BE49-F238E27FC236}">
                <a16:creationId xmlns:a16="http://schemas.microsoft.com/office/drawing/2014/main" id="{F8088DD3-D647-4B51-BC97-F675039B7D02}"/>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06648" y="3118395"/>
            <a:ext cx="2123440" cy="31659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98F6F-BC22-416E-A61B-440B1F529B3A}"/>
              </a:ext>
            </a:extLst>
          </p:cNvPr>
          <p:cNvSpPr>
            <a:spLocks noGrp="1"/>
          </p:cNvSpPr>
          <p:nvPr>
            <p:ph type="title"/>
          </p:nvPr>
        </p:nvSpPr>
        <p:spPr/>
        <p:txBody>
          <a:bodyPr>
            <a:normAutofit/>
          </a:bodyPr>
          <a:lstStyle/>
          <a:p>
            <a:r>
              <a:rPr lang="en-US" sz="3400" b="1" kern="0" dirty="0">
                <a:solidFill>
                  <a:srgbClr val="000099"/>
                </a:solidFill>
                <a:latin typeface="Arial"/>
              </a:rPr>
              <a:t>Comparison with existing works</a:t>
            </a:r>
            <a:endParaRPr lang="en-IN" sz="3400" dirty="0"/>
          </a:p>
        </p:txBody>
      </p:sp>
      <p:sp>
        <p:nvSpPr>
          <p:cNvPr id="5" name="Slide Number Placeholder 4">
            <a:extLst>
              <a:ext uri="{FF2B5EF4-FFF2-40B4-BE49-F238E27FC236}">
                <a16:creationId xmlns:a16="http://schemas.microsoft.com/office/drawing/2014/main" id="{56C23EA7-FC28-433A-903A-3539610BA24A}"/>
              </a:ext>
            </a:extLst>
          </p:cNvPr>
          <p:cNvSpPr>
            <a:spLocks noGrp="1"/>
          </p:cNvSpPr>
          <p:nvPr>
            <p:ph type="sldNum" sz="quarter" idx="12"/>
          </p:nvPr>
        </p:nvSpPr>
        <p:spPr/>
        <p:txBody>
          <a:bodyPr/>
          <a:lstStyle/>
          <a:p>
            <a:fld id="{357E32E8-004D-4016-B047-ABC47FFDEA1F}" type="slidenum">
              <a:rPr lang="en-IN" smtClean="0"/>
              <a:pPr/>
              <a:t>9</a:t>
            </a:fld>
            <a:endParaRPr lang="en-IN"/>
          </a:p>
        </p:txBody>
      </p:sp>
      <p:cxnSp>
        <p:nvCxnSpPr>
          <p:cNvPr id="6" name="Straight Connector 5">
            <a:extLst>
              <a:ext uri="{FF2B5EF4-FFF2-40B4-BE49-F238E27FC236}">
                <a16:creationId xmlns:a16="http://schemas.microsoft.com/office/drawing/2014/main" id="{49171597-4F02-421C-BAD0-25B9C9BE4794}"/>
              </a:ext>
            </a:extLst>
          </p:cNvPr>
          <p:cNvCxnSpPr/>
          <p:nvPr/>
        </p:nvCxnSpPr>
        <p:spPr>
          <a:xfrm rot="10800000">
            <a:off x="0" y="6500834"/>
            <a:ext cx="5072066" cy="158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6A66B7AD-0999-4EC9-99D0-333E7B1FF247}"/>
              </a:ext>
            </a:extLst>
          </p:cNvPr>
          <p:cNvSpPr/>
          <p:nvPr/>
        </p:nvSpPr>
        <p:spPr>
          <a:xfrm>
            <a:off x="4572000" y="6273225"/>
            <a:ext cx="4214841" cy="584775"/>
          </a:xfrm>
          <a:prstGeom prst="rect">
            <a:avLst/>
          </a:prstGeom>
          <a:noFill/>
        </p:spPr>
        <p:txBody>
          <a:bodyPr wrap="square" lIns="91440" tIns="45720" rIns="91440" bIns="45720">
            <a:spAutoFit/>
          </a:bodyPr>
          <a:lstStyle/>
          <a:p>
            <a:pPr algn="ctr"/>
            <a:r>
              <a:rPr lang="en-IN" sz="32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ahoma" pitchFamily="34" charset="0"/>
                <a:ea typeface="Tahoma" pitchFamily="34" charset="0"/>
                <a:cs typeface="Tahoma" pitchFamily="34" charset="0"/>
              </a:rPr>
              <a:t>NCCDS-2021</a:t>
            </a:r>
            <a:endParaRPr lang="en-IN" sz="32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pic>
        <p:nvPicPr>
          <p:cNvPr id="8" name="Content Placeholder 7">
            <a:extLst>
              <a:ext uri="{FF2B5EF4-FFF2-40B4-BE49-F238E27FC236}">
                <a16:creationId xmlns:a16="http://schemas.microsoft.com/office/drawing/2014/main" id="{1306AD19-E6BA-46E7-BB3B-A93641E412F5}"/>
              </a:ext>
            </a:extLst>
          </p:cNvPr>
          <p:cNvPicPr>
            <a:picLocks noGrp="1"/>
          </p:cNvPicPr>
          <p:nvPr>
            <p:ph idx="1"/>
          </p:nvPr>
        </p:nvPicPr>
        <p:blipFill rotWithShape="1">
          <a:blip r:embed="rId2">
            <a:extLst>
              <a:ext uri="{28A0092B-C50C-407E-A947-70E740481C1C}">
                <a14:useLocalDpi xmlns:a14="http://schemas.microsoft.com/office/drawing/2010/main" val="0"/>
              </a:ext>
            </a:extLst>
          </a:blip>
          <a:srcRect b="21755"/>
          <a:stretch/>
        </p:blipFill>
        <p:spPr bwMode="auto">
          <a:xfrm>
            <a:off x="648681" y="1771226"/>
            <a:ext cx="8138160" cy="3091575"/>
          </a:xfrm>
          <a:prstGeom prst="rect">
            <a:avLst/>
          </a:prstGeom>
          <a:noFill/>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67759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487</TotalTime>
  <Words>1582</Words>
  <Application>Microsoft Office PowerPoint</Application>
  <PresentationFormat>On-screen Show (4:3)</PresentationFormat>
  <Paragraphs>98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Black</vt:lpstr>
      <vt:lpstr>Arial Narrow</vt:lpstr>
      <vt:lpstr>Calibri</vt:lpstr>
      <vt:lpstr>Monotype Sorts</vt:lpstr>
      <vt:lpstr>Tahoma</vt:lpstr>
      <vt:lpstr>Times New Roman</vt:lpstr>
      <vt:lpstr>Office Theme</vt:lpstr>
      <vt:lpstr>PowerPoint Presentation</vt:lpstr>
      <vt:lpstr>Contents</vt:lpstr>
      <vt:lpstr>Background</vt:lpstr>
      <vt:lpstr>Proposed System</vt:lpstr>
      <vt:lpstr>Component calibrations</vt:lpstr>
      <vt:lpstr>Architecture</vt:lpstr>
      <vt:lpstr>Experimental Results</vt:lpstr>
      <vt:lpstr>Experimental Results contd..</vt:lpstr>
      <vt:lpstr>Comparison with existing works</vt:lpstr>
      <vt:lpstr>Conclusion</vt:lpstr>
      <vt:lpstr>Future Scope</vt:lpstr>
      <vt:lpstr>References</vt:lpstr>
      <vt:lpstr>Q &amp; A</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Arjun V Srivatsa</dc:creator>
  <cp:lastModifiedBy>Arjun Venkatesh Srivatsa</cp:lastModifiedBy>
  <cp:revision>34</cp:revision>
  <dcterms:created xsi:type="dcterms:W3CDTF">2019-03-30T10:50:57Z</dcterms:created>
  <dcterms:modified xsi:type="dcterms:W3CDTF">2021-07-10T05:25:03Z</dcterms:modified>
</cp:coreProperties>
</file>