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257" r:id="rId2"/>
    <p:sldId id="258" r:id="rId3"/>
    <p:sldId id="259" r:id="rId4"/>
    <p:sldId id="263" r:id="rId5"/>
    <p:sldId id="264" r:id="rId6"/>
    <p:sldId id="266" r:id="rId7"/>
    <p:sldId id="265" r:id="rId8"/>
    <p:sldId id="267" r:id="rId9"/>
    <p:sldId id="268" r:id="rId10"/>
    <p:sldId id="269" r:id="rId11"/>
    <p:sldId id="287" r:id="rId12"/>
    <p:sldId id="270" r:id="rId13"/>
    <p:sldId id="271" r:id="rId14"/>
    <p:sldId id="272" r:id="rId15"/>
    <p:sldId id="273" r:id="rId16"/>
    <p:sldId id="274" r:id="rId17"/>
    <p:sldId id="275" r:id="rId18"/>
    <p:sldId id="277" r:id="rId19"/>
    <p:sldId id="276" r:id="rId20"/>
    <p:sldId id="278" r:id="rId21"/>
    <p:sldId id="279" r:id="rId22"/>
    <p:sldId id="280" r:id="rId23"/>
    <p:sldId id="281" r:id="rId24"/>
    <p:sldId id="284" r:id="rId25"/>
    <p:sldId id="282" r:id="rId26"/>
    <p:sldId id="283" r:id="rId27"/>
    <p:sldId id="285" r:id="rId28"/>
    <p:sldId id="286" r:id="rId29"/>
    <p:sldId id="288" r:id="rId30"/>
    <p:sldId id="289" r:id="rId31"/>
    <p:sldId id="290" r:id="rId32"/>
    <p:sldId id="291" r:id="rId33"/>
    <p:sldId id="292" r:id="rId34"/>
    <p:sldId id="293" r:id="rId35"/>
    <p:sldId id="294" r:id="rId36"/>
    <p:sldId id="295" r:id="rId37"/>
    <p:sldId id="296" r:id="rId38"/>
    <p:sldId id="297" r:id="rId39"/>
    <p:sldId id="299" r:id="rId40"/>
    <p:sldId id="300" r:id="rId41"/>
    <p:sldId id="298"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2" r:id="rId112"/>
    <p:sldId id="370" r:id="rId113"/>
    <p:sldId id="371"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1pPr>
    <a:lvl2pPr marL="0" marR="0" indent="2667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2pPr>
    <a:lvl3pPr marL="0" marR="0" indent="5334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3pPr>
    <a:lvl4pPr marL="0" marR="0" indent="8001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4pPr>
    <a:lvl5pPr marL="0" marR="0" indent="10668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5pPr>
    <a:lvl6pPr marL="0" marR="0" indent="13335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6pPr>
    <a:lvl7pPr marL="0" marR="0" indent="16129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7pPr>
    <a:lvl8pPr marL="0" marR="0" indent="18796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8pPr>
    <a:lvl9pPr marL="0" marR="0" indent="21463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9pPr>
  </p:defaultTextStyle>
  <p:extLst>
    <p:ext uri="{521415D9-36F7-43E2-AB2F-B90AF26B5E84}">
      <p14:sectionLst xmlns:p14="http://schemas.microsoft.com/office/powerpoint/2010/main">
        <p14:section name="Title" id="{82E37601-F17C-5242-842B-08D16610B844}">
          <p14:sldIdLst>
            <p14:sldId id="257"/>
          </p14:sldIdLst>
        </p14:section>
        <p14:section name="Overview" id="{EFE8734F-E196-BB46-8B26-7F8E2BE1CC9B}">
          <p14:sldIdLst>
            <p14:sldId id="258"/>
            <p14:sldId id="259"/>
            <p14:sldId id="263"/>
            <p14:sldId id="264"/>
            <p14:sldId id="266"/>
            <p14:sldId id="265"/>
            <p14:sldId id="267"/>
            <p14:sldId id="268"/>
            <p14:sldId id="269"/>
          </p14:sldIdLst>
        </p14:section>
        <p14:section name="SimModel" id="{8B0176E3-30B3-174F-BBE3-79B2F0D04F93}">
          <p14:sldIdLst>
            <p14:sldId id="287"/>
            <p14:sldId id="270"/>
            <p14:sldId id="271"/>
            <p14:sldId id="272"/>
            <p14:sldId id="273"/>
            <p14:sldId id="274"/>
            <p14:sldId id="275"/>
            <p14:sldId id="277"/>
            <p14:sldId id="276"/>
            <p14:sldId id="278"/>
            <p14:sldId id="279"/>
            <p14:sldId id="280"/>
            <p14:sldId id="281"/>
            <p14:sldId id="284"/>
            <p14:sldId id="282"/>
            <p14:sldId id="283"/>
            <p14:sldId id="285"/>
            <p14:sldId id="286"/>
          </p14:sldIdLst>
        </p14:section>
        <p14:section name="SysProcess" id="{250A481C-D502-5745-B418-97C48046AFBE}">
          <p14:sldIdLst>
            <p14:sldId id="288"/>
            <p14:sldId id="289"/>
            <p14:sldId id="290"/>
            <p14:sldId id="291"/>
            <p14:sldId id="292"/>
            <p14:sldId id="293"/>
            <p14:sldId id="294"/>
            <p14:sldId id="295"/>
            <p14:sldId id="296"/>
            <p14:sldId id="297"/>
            <p14:sldId id="299"/>
            <p14:sldId id="300"/>
            <p14:sldId id="298"/>
            <p14:sldId id="301"/>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 name="SysModelTask" id="{E5DCBA78-808A-6B47-AB2E-C201F859578C}">
          <p14:sldIdLst>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SysModel" id="{3D8F3F90-A517-F646-96F7-8D31F540FF73}">
          <p14:sldIdLst>
            <p14:sldId id="340"/>
            <p14:sldId id="341"/>
            <p14:sldId id="342"/>
            <p14:sldId id="343"/>
            <p14:sldId id="344"/>
            <p14:sldId id="345"/>
            <p14:sldId id="346"/>
            <p14:sldId id="347"/>
            <p14:sldId id="348"/>
            <p14:sldId id="349"/>
            <p14:sldId id="350"/>
            <p14:sldId id="351"/>
            <p14:sldId id="352"/>
          </p14:sldIdLst>
        </p14:section>
        <p14:section name="SysMessaging" id="{C9817B2B-5DAB-7447-BA39-7AD94785498B}">
          <p14:sldIdLst>
            <p14:sldId id="353"/>
            <p14:sldId id="354"/>
            <p14:sldId id="355"/>
            <p14:sldId id="356"/>
            <p14:sldId id="357"/>
            <p14:sldId id="358"/>
            <p14:sldId id="359"/>
            <p14:sldId id="360"/>
            <p14:sldId id="361"/>
            <p14:sldId id="362"/>
            <p14:sldId id="363"/>
            <p14:sldId id="364"/>
            <p14:sldId id="365"/>
            <p14:sldId id="366"/>
            <p14:sldId id="367"/>
            <p14:sldId id="368"/>
            <p14:sldId id="369"/>
            <p14:sldId id="372"/>
            <p14:sldId id="370"/>
            <p14:sldId id="371"/>
            <p14:sldId id="373"/>
            <p14:sldId id="374"/>
            <p14:sldId id="375"/>
            <p14:sldId id="376"/>
            <p14:sldId id="377"/>
            <p14:sldId id="378"/>
            <p14:sldId id="379"/>
            <p14:sldId id="380"/>
            <p14:sldId id="381"/>
            <p14:sldId id="382"/>
            <p14:sldId id="383"/>
            <p14:sldId id="384"/>
            <p14:sldId id="385"/>
            <p14:sldId id="386"/>
            <p14:sldId id="387"/>
            <p14:sldId id="388"/>
            <p14:sldId id="389"/>
          </p14:sldIdLst>
        </p14:section>
        <p14:section name="SysInterface" id="{B318D746-EA59-9242-9C37-3DC9AEC5444D}">
          <p14:sldIdLst>
            <p14:sldId id="390"/>
            <p14:sldId id="391"/>
            <p14:sldId id="392"/>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Lst>
        </p14:section>
        <p14:section name="Conclusion" id="{CFBC0A63-9421-F248-9D9B-058834A53E65}">
          <p14:sldIdLst>
            <p14:sldId id="418"/>
            <p14:sldId id="419"/>
            <p14:sldId id="420"/>
            <p14:sldId id="421"/>
            <p14:sldId id="422"/>
            <p14:sldId id="423"/>
            <p14:sldId id="424"/>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BEC0"/>
    <a:srgbClr val="BFBFBF"/>
    <a:srgbClr val="99F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Col>
    <a:la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lastRow>
    <a:fir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3"/>
    <p:restoredTop sz="94716"/>
  </p:normalViewPr>
  <p:slideViewPr>
    <p:cSldViewPr snapToGrid="0" snapToObjects="1">
      <p:cViewPr>
        <p:scale>
          <a:sx n="96" d="100"/>
          <a:sy n="96" d="100"/>
        </p:scale>
        <p:origin x="-31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600">
        <a:latin typeface="Lucida Grande"/>
        <a:ea typeface="Lucida Grande"/>
        <a:cs typeface="Lucida Grande"/>
        <a:sym typeface="Lucida Grande"/>
      </a:defRPr>
    </a:lvl1pPr>
    <a:lvl2pPr indent="228600" defTabSz="457200" latinLnBrk="0">
      <a:defRPr sz="1600">
        <a:latin typeface="Lucida Grande"/>
        <a:ea typeface="Lucida Grande"/>
        <a:cs typeface="Lucida Grande"/>
        <a:sym typeface="Lucida Grande"/>
      </a:defRPr>
    </a:lvl2pPr>
    <a:lvl3pPr indent="457200" defTabSz="457200" latinLnBrk="0">
      <a:defRPr sz="1600">
        <a:latin typeface="Lucida Grande"/>
        <a:ea typeface="Lucida Grande"/>
        <a:cs typeface="Lucida Grande"/>
        <a:sym typeface="Lucida Grande"/>
      </a:defRPr>
    </a:lvl3pPr>
    <a:lvl4pPr indent="685800" defTabSz="457200" latinLnBrk="0">
      <a:defRPr sz="1600">
        <a:latin typeface="Lucida Grande"/>
        <a:ea typeface="Lucida Grande"/>
        <a:cs typeface="Lucida Grande"/>
        <a:sym typeface="Lucida Grande"/>
      </a:defRPr>
    </a:lvl4pPr>
    <a:lvl5pPr indent="914400" defTabSz="457200" latinLnBrk="0">
      <a:defRPr sz="1600">
        <a:latin typeface="Lucida Grande"/>
        <a:ea typeface="Lucida Grande"/>
        <a:cs typeface="Lucida Grande"/>
        <a:sym typeface="Lucida Grande"/>
      </a:defRPr>
    </a:lvl5pPr>
    <a:lvl6pPr indent="1143000" defTabSz="457200" latinLnBrk="0">
      <a:defRPr sz="1600">
        <a:latin typeface="Lucida Grande"/>
        <a:ea typeface="Lucida Grande"/>
        <a:cs typeface="Lucida Grande"/>
        <a:sym typeface="Lucida Grande"/>
      </a:defRPr>
    </a:lvl6pPr>
    <a:lvl7pPr indent="1371600" defTabSz="457200" latinLnBrk="0">
      <a:defRPr sz="1600">
        <a:latin typeface="Lucida Grande"/>
        <a:ea typeface="Lucida Grande"/>
        <a:cs typeface="Lucida Grande"/>
        <a:sym typeface="Lucida Grande"/>
      </a:defRPr>
    </a:lvl7pPr>
    <a:lvl8pPr indent="1600200" defTabSz="457200" latinLnBrk="0">
      <a:defRPr sz="1600">
        <a:latin typeface="Lucida Grande"/>
        <a:ea typeface="Lucida Grande"/>
        <a:cs typeface="Lucida Grande"/>
        <a:sym typeface="Lucida Grande"/>
      </a:defRPr>
    </a:lvl8pPr>
    <a:lvl9pPr indent="1828800" defTabSz="457200" latinLnBrk="0">
      <a:defRPr sz="16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copy">
    <p:spTree>
      <p:nvGrpSpPr>
        <p:cNvPr id="1" name=""/>
        <p:cNvGrpSpPr/>
        <p:nvPr/>
      </p:nvGrpSpPr>
      <p:grpSpPr>
        <a:xfrm>
          <a:off x="0" y="0"/>
          <a:ext cx="0" cy="0"/>
          <a:chOff x="0" y="0"/>
          <a:chExt cx="0" cy="0"/>
        </a:xfrm>
      </p:grpSpPr>
      <p:pic>
        <p:nvPicPr>
          <p:cNvPr id="26" name="AuroraBorealis.jpg" descr="AuroraBorealis.jpg"/>
          <p:cNvPicPr>
            <a:picLocks noChangeAspect="1"/>
          </p:cNvPicPr>
          <p:nvPr/>
        </p:nvPicPr>
        <p:blipFill>
          <a:blip r:embed="rId2">
            <a:extLst/>
          </a:blip>
          <a:stretch>
            <a:fillRect/>
          </a:stretch>
        </p:blipFill>
        <p:spPr>
          <a:xfrm>
            <a:off x="7923" y="-2280058"/>
            <a:ext cx="24368154" cy="18276116"/>
          </a:xfrm>
          <a:prstGeom prst="rect">
            <a:avLst/>
          </a:prstGeom>
          <a:ln w="12700">
            <a:miter lim="400000"/>
          </a:ln>
        </p:spPr>
      </p:pic>
      <p:sp>
        <p:nvSpPr>
          <p:cNvPr id="27" name="Line"/>
          <p:cNvSpPr/>
          <p:nvPr/>
        </p:nvSpPr>
        <p:spPr>
          <a:xfrm>
            <a:off x="3962400" y="6675119"/>
            <a:ext cx="16459200" cy="128"/>
          </a:xfrm>
          <a:prstGeom prst="line">
            <a:avLst/>
          </a:prstGeom>
          <a:ln w="12700">
            <a:solidFill>
              <a:srgbClr val="9A9A9A"/>
            </a:solidFill>
            <a:miter lim="400000"/>
          </a:ln>
        </p:spPr>
        <p:txBody>
          <a:bodyPr tIns="91439" bIns="91439" anchor="ctr"/>
          <a:lstStyle/>
          <a:p>
            <a:pPr>
              <a:defRPr sz="2000">
                <a:solidFill>
                  <a:srgbClr val="000000"/>
                </a:solidFill>
                <a:latin typeface="Helvetica"/>
                <a:ea typeface="Helvetica"/>
                <a:cs typeface="Helvetica"/>
                <a:sym typeface="Helvetica"/>
              </a:defRPr>
            </a:pPr>
            <a:endParaRPr/>
          </a:p>
        </p:txBody>
      </p:sp>
      <p:sp>
        <p:nvSpPr>
          <p:cNvPr id="28" name="Title Text"/>
          <p:cNvSpPr txBox="1">
            <a:spLocks noGrp="1"/>
          </p:cNvSpPr>
          <p:nvPr>
            <p:ph type="title"/>
          </p:nvPr>
        </p:nvSpPr>
        <p:spPr>
          <a:xfrm>
            <a:off x="1755457" y="1851660"/>
            <a:ext cx="20873086" cy="4457701"/>
          </a:xfrm>
          <a:prstGeom prst="rect">
            <a:avLst/>
          </a:prstGeom>
          <a:effectLst/>
        </p:spPr>
        <p:txBody>
          <a:bodyPr anchor="b"/>
          <a:lstStyle>
            <a:lvl1pPr algn="ctr">
              <a:defRPr sz="8600">
                <a:solidFill>
                  <a:srgbClr val="C9B37C"/>
                </a:solidFill>
                <a:uFill>
                  <a:solidFill>
                    <a:srgbClr val="A5311D"/>
                  </a:solidFill>
                </a:uFill>
              </a:defRPr>
            </a:lvl1pPr>
          </a:lstStyle>
          <a:p>
            <a:pPr>
              <a:defRPr>
                <a:effectLst/>
              </a:defRPr>
            </a:pPr>
            <a:r>
              <a:rPr lang="en-US"/>
              <a:t>Click to edit Master title style</a:t>
            </a:r>
            <a:endParaRPr/>
          </a:p>
        </p:txBody>
      </p:sp>
      <p:sp>
        <p:nvSpPr>
          <p:cNvPr id="29" name="Body Level One…"/>
          <p:cNvSpPr txBox="1">
            <a:spLocks noGrp="1"/>
          </p:cNvSpPr>
          <p:nvPr>
            <p:ph type="body" sz="half" idx="1"/>
          </p:nvPr>
        </p:nvSpPr>
        <p:spPr>
          <a:xfrm>
            <a:off x="1791739" y="7063740"/>
            <a:ext cx="20800522" cy="4457701"/>
          </a:xfrm>
          <a:prstGeom prst="rect">
            <a:avLst/>
          </a:prstGeom>
          <a:effectLst>
            <a:outerShdw blurRad="38100" dist="38100" dir="2700000" rotWithShape="0">
              <a:srgbClr val="2F2F2F">
                <a:alpha val="75000"/>
              </a:srgbClr>
            </a:outerShdw>
          </a:effectLst>
        </p:spPr>
        <p:txBody>
          <a:bodyPr/>
          <a:lstStyle>
            <a:lvl1pPr marL="0" indent="0">
              <a:spcBef>
                <a:spcPts val="0"/>
              </a:spcBef>
              <a:buSzTx/>
              <a:buNone/>
              <a:defRPr>
                <a:solidFill>
                  <a:srgbClr val="FFFFFF"/>
                </a:solidFill>
              </a:defRPr>
            </a:lvl1pPr>
            <a:lvl2pPr marL="0" indent="0">
              <a:spcBef>
                <a:spcPts val="0"/>
              </a:spcBef>
              <a:buSzTx/>
              <a:buNone/>
              <a:defRPr sz="3800">
                <a:solidFill>
                  <a:srgbClr val="FFFFFF"/>
                </a:solidFill>
              </a:defRPr>
            </a:lvl2pPr>
            <a:lvl3pPr marL="0" indent="0">
              <a:spcBef>
                <a:spcPts val="0"/>
              </a:spcBef>
              <a:buSzTx/>
              <a:buNone/>
              <a:defRPr sz="3800">
                <a:solidFill>
                  <a:srgbClr val="FFFFFF"/>
                </a:solidFill>
              </a:defRPr>
            </a:lvl3pPr>
            <a:lvl4pPr marL="0" indent="0">
              <a:spcBef>
                <a:spcPts val="0"/>
              </a:spcBef>
              <a:buSzTx/>
              <a:buNone/>
              <a:defRPr sz="3800">
                <a:solidFill>
                  <a:srgbClr val="FFFFFF"/>
                </a:solidFill>
              </a:defRPr>
            </a:lvl4pPr>
            <a:lvl5pPr marL="0" indent="0">
              <a:spcBef>
                <a:spcPts val="0"/>
              </a:spcBef>
              <a:buSzTx/>
              <a:buNone/>
              <a:defRPr sz="3800">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0" name="Slide Number"/>
          <p:cNvSpPr txBox="1">
            <a:spLocks noGrp="1"/>
          </p:cNvSpPr>
          <p:nvPr>
            <p:ph type="sldNum" sz="quarter" idx="2"/>
          </p:nvPr>
        </p:nvSpPr>
        <p:spPr>
          <a:xfrm>
            <a:off x="23401481" y="12961619"/>
            <a:ext cx="404064" cy="410160"/>
          </a:xfrm>
          <a:prstGeom prst="rect">
            <a:avLst/>
          </a:prstGeom>
        </p:spPr>
        <p:txBody>
          <a:bodyPr/>
          <a:lstStyle/>
          <a:p>
            <a:fld id="{86CB4B4D-7CA3-9044-876B-883B54F8677D}" type="slidenum">
              <a:t>‹#›</a:t>
            </a:fld>
            <a:endParaRPr/>
          </a:p>
        </p:txBody>
      </p:sp>
      <p:pic>
        <p:nvPicPr>
          <p:cNvPr id="31" name="Image" descr="Image"/>
          <p:cNvPicPr>
            <a:picLocks noChangeAspect="1"/>
          </p:cNvPicPr>
          <p:nvPr/>
        </p:nvPicPr>
        <p:blipFill>
          <a:blip r:embed="rId3">
            <a:extLst/>
          </a:blip>
          <a:stretch>
            <a:fillRect/>
          </a:stretch>
        </p:blipFill>
        <p:spPr>
          <a:xfrm>
            <a:off x="18812098" y="141169"/>
            <a:ext cx="3816445" cy="2396292"/>
          </a:xfrm>
          <a:prstGeom prst="rect">
            <a:avLst/>
          </a:prstGeom>
          <a:ln w="12700">
            <a:miter lim="400000"/>
          </a:ln>
        </p:spPr>
      </p:pic>
      <p:pic>
        <p:nvPicPr>
          <p:cNvPr id="32" name="ccar_logo_darkBG_color.png" descr="ccar_logo_darkBG_color.png"/>
          <p:cNvPicPr>
            <a:picLocks noChangeAspect="1"/>
          </p:cNvPicPr>
          <p:nvPr/>
        </p:nvPicPr>
        <p:blipFill>
          <a:blip r:embed="rId4">
            <a:extLst/>
          </a:blip>
          <a:stretch>
            <a:fillRect/>
          </a:stretch>
        </p:blipFill>
        <p:spPr>
          <a:xfrm>
            <a:off x="1520026" y="141169"/>
            <a:ext cx="4884748" cy="2396292"/>
          </a:xfrm>
          <a:prstGeom prst="rect">
            <a:avLst/>
          </a:prstGeom>
          <a:ln w="12700">
            <a:miter lim="400000"/>
          </a:ln>
        </p:spPr>
      </p:pic>
      <p:pic>
        <p:nvPicPr>
          <p:cNvPr id="33" name="Image" descr="Image"/>
          <p:cNvPicPr>
            <a:picLocks noChangeAspect="1"/>
          </p:cNvPicPr>
          <p:nvPr/>
        </p:nvPicPr>
        <p:blipFill>
          <a:blip r:embed="rId5">
            <a:extLst/>
          </a:blip>
          <a:stretch>
            <a:fillRect/>
          </a:stretch>
        </p:blipFill>
        <p:spPr>
          <a:xfrm>
            <a:off x="2412413" y="11677856"/>
            <a:ext cx="7614585" cy="1367409"/>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rPr lang="en-US"/>
              <a:t>Click to edit Master title style</a:t>
            </a:r>
            <a:endParaRPr/>
          </a:p>
        </p:txBody>
      </p:sp>
      <p:sp>
        <p:nvSpPr>
          <p:cNvPr id="41" name="Body Level One…"/>
          <p:cNvSpPr txBox="1">
            <a:spLocks noGrp="1"/>
          </p:cNvSpPr>
          <p:nvPr>
            <p:ph type="body" idx="1"/>
          </p:nvPr>
        </p:nvSpPr>
        <p:spPr>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pic>
        <p:nvPicPr>
          <p:cNvPr id="49"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50" name="22nd AAS/AIAA Space Flight Mechanics Meeting, Charleston, SC, January 29 - February 2, 2012"/>
          <p:cNvSpPr txBox="1"/>
          <p:nvPr/>
        </p:nvSpPr>
        <p:spPr>
          <a:xfrm>
            <a:off x="3833345" y="12915900"/>
            <a:ext cx="16687801" cy="446276"/>
          </a:xfrm>
          <a:prstGeom prst="rect">
            <a:avLst/>
          </a:prstGeom>
          <a:ln w="12700">
            <a:miter lim="400000"/>
          </a:ln>
          <a:extLst>
            <a:ext uri="{C572A759-6A51-4108-AA02-DFA0A04FC94B}">
              <ma14:wrappingTextBoxFlag xmlns="" xmlns:ma14="http://schemas.microsoft.com/office/mac/drawingml/2011/main" val="1"/>
            </a:ext>
          </a:extLst>
        </p:spPr>
        <p:txBody>
          <a:bodyPr lIns="68580" tIns="68580" rIns="68580" bIns="68580">
            <a:spAutoFit/>
          </a:bodyPr>
          <a:lstStyle/>
          <a:p>
            <a:pPr algn="ctr">
              <a:defRPr sz="2000">
                <a:solidFill>
                  <a:srgbClr val="919191"/>
                </a:solidFill>
              </a:defRPr>
            </a:pPr>
            <a:r>
              <a:rPr lang="en-US" dirty="0" err="1"/>
              <a:t>basilisk-info@colorado.edu</a:t>
            </a:r>
            <a:endParaRPr lang="en-US" dirty="0"/>
          </a:p>
        </p:txBody>
      </p:sp>
      <p:sp>
        <p:nvSpPr>
          <p:cNvPr id="51" name="Title Text"/>
          <p:cNvSpPr txBox="1">
            <a:spLocks noGrp="1"/>
          </p:cNvSpPr>
          <p:nvPr>
            <p:ph type="title"/>
          </p:nvPr>
        </p:nvSpPr>
        <p:spPr>
          <a:xfrm>
            <a:off x="1130270" y="0"/>
            <a:ext cx="19390875" cy="1865403"/>
          </a:xfrm>
          <a:prstGeom prst="rect">
            <a:avLst/>
          </a:prstGeom>
        </p:spPr>
        <p:txBody>
          <a:bodyPr/>
          <a:lstStyle/>
          <a:p>
            <a:r>
              <a:rPr lang="en-US"/>
              <a:t>Click to edit Master title style</a:t>
            </a:r>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3" name="Image" descr="Image"/>
          <p:cNvPicPr>
            <a:picLocks noChangeAspect="1"/>
          </p:cNvPicPr>
          <p:nvPr/>
        </p:nvPicPr>
        <p:blipFill>
          <a:blip r:embed="rId3">
            <a:extLst/>
          </a:blip>
          <a:stretch>
            <a:fillRect/>
          </a:stretch>
        </p:blipFill>
        <p:spPr>
          <a:xfrm>
            <a:off x="21256304" y="141169"/>
            <a:ext cx="2521263" cy="1583065"/>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AuroraBorealis.jpg" descr="AuroraBorealis.jp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3" name="22nd AAS/AIAA Space Flight Mechanics Meeting, Charleston, SC, January 29 - February 2, 2012"/>
          <p:cNvSpPr txBox="1"/>
          <p:nvPr/>
        </p:nvSpPr>
        <p:spPr>
          <a:xfrm>
            <a:off x="3833345" y="12915900"/>
            <a:ext cx="16687801" cy="446276"/>
          </a:xfrm>
          <a:prstGeom prst="rect">
            <a:avLst/>
          </a:prstGeom>
          <a:ln w="12700">
            <a:miter lim="400000"/>
          </a:ln>
          <a:extLst>
            <a:ext uri="{C572A759-6A51-4108-AA02-DFA0A04FC94B}">
              <ma14:wrappingTextBoxFlag xmlns="" xmlns:ma14="http://schemas.microsoft.com/office/mac/drawingml/2011/main" val="1"/>
            </a:ext>
          </a:extLst>
        </p:spPr>
        <p:txBody>
          <a:bodyPr lIns="68580" tIns="68580" rIns="68580" bIns="68580">
            <a:spAutoFit/>
          </a:bodyPr>
          <a:lstStyle/>
          <a:p>
            <a:pPr algn="ctr">
              <a:defRPr sz="2000">
                <a:solidFill>
                  <a:srgbClr val="919191"/>
                </a:solidFill>
              </a:defRPr>
            </a:pPr>
            <a:r>
              <a:rPr lang="en-US" dirty="0" err="1"/>
              <a:t>basilisk-info@colorado.edu</a:t>
            </a:r>
            <a:endParaRPr dirty="0"/>
          </a:p>
        </p:txBody>
      </p:sp>
      <p:sp>
        <p:nvSpPr>
          <p:cNvPr id="4" name="Title Text"/>
          <p:cNvSpPr txBox="1">
            <a:spLocks noGrp="1"/>
          </p:cNvSpPr>
          <p:nvPr>
            <p:ph type="title"/>
          </p:nvPr>
        </p:nvSpPr>
        <p:spPr>
          <a:xfrm>
            <a:off x="1124815" y="-12700"/>
            <a:ext cx="19396330" cy="1887969"/>
          </a:xfrm>
          <a:prstGeom prst="rect">
            <a:avLst/>
          </a:prstGeom>
          <a:ln w="12700">
            <a:miter lim="400000"/>
          </a:ln>
          <a:effectLst>
            <a:outerShdw blurRad="177800" dist="88900" dir="2700000" rotWithShape="0">
              <a:srgbClr val="CBCBCB">
                <a:alpha val="75000"/>
              </a:srgbClr>
            </a:outerShdw>
          </a:effectLst>
          <a:extLst>
            <a:ext uri="{C572A759-6A51-4108-AA02-DFA0A04FC94B}">
              <ma14:wrappingTextBoxFlag xmlns="" xmlns:ma14="http://schemas.microsoft.com/office/mac/drawingml/2011/main" val="1"/>
            </a:ext>
          </a:extLst>
        </p:spPr>
        <p:txBody>
          <a:bodyPr lIns="68580" tIns="68580" rIns="68580" bIns="68580" anchor="ctr">
            <a:normAutofit/>
          </a:bodyPr>
          <a:lstStyle/>
          <a:p>
            <a:r>
              <a:t>Title Text</a:t>
            </a:r>
          </a:p>
        </p:txBody>
      </p:sp>
      <p:sp>
        <p:nvSpPr>
          <p:cNvPr id="5" name="Body Level One…"/>
          <p:cNvSpPr txBox="1">
            <a:spLocks noGrp="1"/>
          </p:cNvSpPr>
          <p:nvPr>
            <p:ph type="body" idx="1"/>
          </p:nvPr>
        </p:nvSpPr>
        <p:spPr>
          <a:xfrm>
            <a:off x="913014" y="2265640"/>
            <a:ext cx="22557972" cy="10238781"/>
          </a:xfrm>
          <a:prstGeom prst="rect">
            <a:avLst/>
          </a:prstGeom>
          <a:ln w="12700">
            <a:miter lim="400000"/>
          </a:ln>
          <a:extLst>
            <a:ext uri="{C572A759-6A51-4108-AA02-DFA0A04FC94B}">
              <ma14:wrappingTextBoxFlag xmlns="" xmlns:ma14="http://schemas.microsoft.com/office/mac/drawingml/2011/main" val="1"/>
            </a:ext>
          </a:extLst>
        </p:spPr>
        <p:txBody>
          <a:bodyPr lIns="68580" tIns="68580" rIns="68580" bIns="68580">
            <a:normAutofit/>
          </a:bodyPr>
          <a:lstStyle>
            <a:lvl2pPr marL="704144" indent="-361244">
              <a:spcBef>
                <a:spcPts val="1900"/>
              </a:spcBef>
              <a:defRPr sz="3200"/>
            </a:lvl2pPr>
            <a:lvl3pPr marL="1059744" indent="-361244">
              <a:spcBef>
                <a:spcPts val="1900"/>
              </a:spcBef>
              <a:defRPr sz="3200"/>
            </a:lvl3pPr>
            <a:lvl4pPr marL="1402644" indent="-361244">
              <a:spcBef>
                <a:spcPts val="1900"/>
              </a:spcBef>
              <a:defRPr sz="3200"/>
            </a:lvl4pPr>
            <a:lvl5pPr marL="1745544" indent="-361244">
              <a:spcBef>
                <a:spcPts val="1900"/>
              </a:spcBef>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lide Number"/>
          <p:cNvSpPr txBox="1">
            <a:spLocks noGrp="1"/>
          </p:cNvSpPr>
          <p:nvPr>
            <p:ph type="sldNum" sz="quarter" idx="2"/>
          </p:nvPr>
        </p:nvSpPr>
        <p:spPr>
          <a:xfrm>
            <a:off x="23334125" y="12961619"/>
            <a:ext cx="404064" cy="410160"/>
          </a:xfrm>
          <a:prstGeom prst="rect">
            <a:avLst/>
          </a:prstGeom>
          <a:ln w="12700">
            <a:miter lim="400000"/>
          </a:ln>
        </p:spPr>
        <p:txBody>
          <a:bodyPr wrap="none" lIns="68580" tIns="68580" rIns="68580" bIns="68580">
            <a:normAutofit/>
          </a:bodyPr>
          <a:lstStyle>
            <a:lvl1pPr algn="ctr">
              <a:defRPr sz="1800">
                <a:solidFill>
                  <a:srgbClr val="000000"/>
                </a:solidFill>
                <a:latin typeface="+mn-lt"/>
                <a:ea typeface="+mn-ea"/>
                <a:cs typeface="+mn-cs"/>
                <a:sym typeface="Helvetica Neue"/>
              </a:defRPr>
            </a:lvl1pPr>
          </a:lstStyle>
          <a:p>
            <a:fld id="{86CB4B4D-7CA3-9044-876B-883B54F8677D}" type="slidenum">
              <a:t>‹#›</a:t>
            </a:fld>
            <a:endParaRPr/>
          </a:p>
        </p:txBody>
      </p:sp>
      <p:pic>
        <p:nvPicPr>
          <p:cNvPr id="7" name="Image" descr="Image"/>
          <p:cNvPicPr>
            <a:picLocks noChangeAspect="1"/>
          </p:cNvPicPr>
          <p:nvPr/>
        </p:nvPicPr>
        <p:blipFill>
          <a:blip r:embed="rId6">
            <a:extLst/>
          </a:blip>
          <a:stretch>
            <a:fillRect/>
          </a:stretch>
        </p:blipFill>
        <p:spPr>
          <a:xfrm>
            <a:off x="21256304" y="141169"/>
            <a:ext cx="2521263" cy="1583065"/>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1pPr>
      <a:lvl2pPr marL="0" marR="0" indent="2286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2pPr>
      <a:lvl3pPr marL="0" marR="0" indent="4572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3pPr>
      <a:lvl4pPr marL="0" marR="0" indent="6858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4pPr>
      <a:lvl5pPr marL="0" marR="0" indent="9144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5pPr>
      <a:lvl6pPr marL="0" marR="0" indent="11430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6pPr>
      <a:lvl7pPr marL="0" marR="0" indent="13716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7pPr>
      <a:lvl8pPr marL="0" marR="0" indent="16002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8pPr>
      <a:lvl9pPr marL="0" marR="0" indent="18288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9pPr>
    </p:titleStyle>
    <p:body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p:bodyStyle>
    <p:otherStyle>
      <a:lvl1pPr marL="0" marR="0" indent="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Enter Complete Paper Title In This Section"/>
          <p:cNvSpPr txBox="1">
            <a:spLocks noGrp="1"/>
          </p:cNvSpPr>
          <p:nvPr>
            <p:ph type="title"/>
          </p:nvPr>
        </p:nvSpPr>
        <p:spPr>
          <a:prstGeom prst="rect">
            <a:avLst/>
          </a:prstGeom>
        </p:spPr>
        <p:txBody>
          <a:bodyPr/>
          <a:lstStyle/>
          <a:p>
            <a:pPr>
              <a:defRPr>
                <a:effectLst/>
              </a:defRPr>
            </a:pPr>
            <a:r>
              <a:rPr lang="en-US" dirty="0"/>
              <a:t>Basilisk Details</a:t>
            </a:r>
            <a:endParaRPr dirty="0"/>
          </a:p>
        </p:txBody>
      </p:sp>
      <p:sp>
        <p:nvSpPr>
          <p:cNvPr id="93" name="Jane Doe…"/>
          <p:cNvSpPr txBox="1">
            <a:spLocks noGrp="1"/>
          </p:cNvSpPr>
          <p:nvPr>
            <p:ph type="body" sz="half" idx="1"/>
          </p:nvPr>
        </p:nvSpPr>
        <p:spPr>
          <a:prstGeom prst="rect">
            <a:avLst/>
          </a:prstGeom>
        </p:spPr>
        <p:txBody>
          <a:bodyPr/>
          <a:lstStyle/>
          <a:p>
            <a:pPr>
              <a:defRPr b="1"/>
            </a:pPr>
            <a:r>
              <a:rPr lang="en-US" dirty="0"/>
              <a:t>Scott Carnahan</a:t>
            </a:r>
            <a:endParaRPr dirty="0"/>
          </a:p>
          <a:p>
            <a:pPr>
              <a:defRPr b="1"/>
            </a:pPr>
            <a:r>
              <a:rPr dirty="0"/>
              <a:t>Graduate Research Assistant</a:t>
            </a:r>
            <a:endParaRPr lang="en-US" dirty="0"/>
          </a:p>
          <a:p>
            <a:pPr>
              <a:defRPr b="1"/>
            </a:pPr>
            <a:r>
              <a:rPr lang="en-US" dirty="0"/>
              <a:t>Draper Fellow</a:t>
            </a:r>
            <a:endParaRPr dirty="0"/>
          </a:p>
        </p:txBody>
      </p:sp>
      <p:sp>
        <p:nvSpPr>
          <p:cNvPr id="94" name="Slide Number"/>
          <p:cNvSpPr txBox="1">
            <a:spLocks noGrp="1"/>
          </p:cNvSpPr>
          <p:nvPr>
            <p:ph type="sldNum" sz="quarter" idx="2"/>
          </p:nvPr>
        </p:nvSpPr>
        <p:spPr>
          <a:xfrm>
            <a:off x="23465031" y="12961619"/>
            <a:ext cx="276963" cy="410160"/>
          </a:xfrm>
          <a:prstGeom prst="rect">
            <a:avLst/>
          </a:prstGeom>
          <a:extLst>
            <a:ext uri="{C572A759-6A51-4108-AA02-DFA0A04FC94B}">
              <ma14:wrappingTextBoxFlag xmlns="" xmlns:ma14="http://schemas.microsoft.com/office/mac/drawingml/2011/main" val="1"/>
            </a:ext>
          </a:extLst>
        </p:spPr>
        <p:txBody>
          <a:bodyPr>
            <a:normAutofit lnSpcReduction="10000"/>
          </a:bodyPr>
          <a:lstStyle/>
          <a:p>
            <a:fld id="{86CB4B4D-7CA3-9044-876B-883B54F8677D}" type="slidenum">
              <a:t>1</a:t>
            </a:fld>
            <a:endParaRPr/>
          </a:p>
        </p:txBody>
      </p:sp>
      <p:sp>
        <p:nvSpPr>
          <p:cNvPr id="95" name="Hanspeter Schaub…"/>
          <p:cNvSpPr txBox="1"/>
          <p:nvPr/>
        </p:nvSpPr>
        <p:spPr>
          <a:xfrm>
            <a:off x="12192000" y="7063740"/>
            <a:ext cx="10585046" cy="2217421"/>
          </a:xfrm>
          <a:prstGeom prst="rect">
            <a:avLst/>
          </a:prstGeom>
          <a:ln w="12700">
            <a:miter lim="400000"/>
          </a:ln>
          <a:effectLst>
            <a:outerShdw blurRad="38100" dist="38100" dir="2700000" rotWithShape="0">
              <a:srgbClr val="000000">
                <a:alpha val="75000"/>
              </a:srgbClr>
            </a:outerShdw>
          </a:effectLst>
          <a:extLst>
            <a:ext uri="{C572A759-6A51-4108-AA02-DFA0A04FC94B}">
              <ma14:wrappingTextBoxFlag xmlns="" xmlns:ma14="http://schemas.microsoft.com/office/mac/drawingml/2011/main" val="1"/>
            </a:ext>
          </a:extLst>
        </p:spPr>
        <p:txBody>
          <a:bodyPr tIns="91439" bIns="91439"/>
          <a:lstStyle/>
          <a:p>
            <a:pPr>
              <a:defRPr sz="3800" b="1">
                <a:solidFill>
                  <a:srgbClr val="FFFFFF"/>
                </a:solidFill>
                <a:latin typeface="+mn-lt"/>
                <a:ea typeface="+mn-ea"/>
                <a:cs typeface="+mn-cs"/>
                <a:sym typeface="Helvetica Neue"/>
              </a:defRPr>
            </a:pPr>
            <a:endParaRPr dirty="0"/>
          </a:p>
        </p:txBody>
      </p:sp>
      <p:sp>
        <p:nvSpPr>
          <p:cNvPr id="96" name="22nd AAS/AIAA Space Flight Mechanics Meeting…"/>
          <p:cNvSpPr txBox="1"/>
          <p:nvPr/>
        </p:nvSpPr>
        <p:spPr>
          <a:xfrm>
            <a:off x="3848100" y="10039887"/>
            <a:ext cx="16687801" cy="677106"/>
          </a:xfrm>
          <a:prstGeom prst="rect">
            <a:avLst/>
          </a:prstGeom>
          <a:ln w="12700">
            <a:miter lim="400000"/>
          </a:ln>
          <a:extLst>
            <a:ext uri="{C572A759-6A51-4108-AA02-DFA0A04FC94B}">
              <ma14:wrappingTextBoxFlag xmlns="" xmlns:ma14="http://schemas.microsoft.com/office/mac/drawingml/2011/main" val="1"/>
            </a:ext>
          </a:extLst>
        </p:spPr>
        <p:txBody>
          <a:bodyPr tIns="91439" bIns="91439" anchor="ctr">
            <a:spAutoFit/>
          </a:bodyPr>
          <a:lstStyle/>
          <a:p>
            <a:pPr algn="ctr">
              <a:defRPr i="1">
                <a:solidFill>
                  <a:srgbClr val="2B2B2B"/>
                </a:solidFill>
                <a:latin typeface="+mn-lt"/>
                <a:ea typeface="+mn-ea"/>
                <a:cs typeface="+mn-cs"/>
                <a:sym typeface="Helvetica Neue"/>
              </a:defRPr>
            </a:pPr>
            <a:endParaRPr dirty="0"/>
          </a:p>
        </p:txBody>
      </p:sp>
      <p:sp>
        <p:nvSpPr>
          <p:cNvPr id="97" name="Paper No. AAS 12-XXX"/>
          <p:cNvSpPr txBox="1"/>
          <p:nvPr/>
        </p:nvSpPr>
        <p:spPr>
          <a:xfrm>
            <a:off x="10026998" y="1000762"/>
            <a:ext cx="184731" cy="677106"/>
          </a:xfrm>
          <a:prstGeom prst="rect">
            <a:avLst/>
          </a:prstGeom>
          <a:ln w="12700">
            <a:miter lim="400000"/>
          </a:ln>
          <a:extLst>
            <a:ext uri="{C572A759-6A51-4108-AA02-DFA0A04FC94B}">
              <ma14:wrappingTextBoxFlag xmlns="" xmlns:ma14="http://schemas.microsoft.com/office/mac/drawingml/2011/main" val="1"/>
            </a:ext>
          </a:extLst>
        </p:spPr>
        <p:txBody>
          <a:bodyPr wrap="none" tIns="91439" bIns="91439" anchor="ctr">
            <a:spAutoFit/>
          </a:bodyPr>
          <a:lstStyle>
            <a:lvl1pPr>
              <a:defRPr>
                <a:solidFill>
                  <a:srgbClr val="FFFFFF"/>
                </a:solidFill>
              </a:defRPr>
            </a:lvl1pPr>
          </a:lstStyle>
          <a:p>
            <a:endParaRPr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E55-48C6-BE47-A1E2-5E8EC5E5AF15}"/>
              </a:ext>
            </a:extLst>
          </p:cNvPr>
          <p:cNvSpPr>
            <a:spLocks noGrp="1"/>
          </p:cNvSpPr>
          <p:nvPr>
            <p:ph type="title"/>
          </p:nvPr>
        </p:nvSpPr>
        <p:spPr/>
        <p:txBody>
          <a:bodyPr/>
          <a:lstStyle/>
          <a:p>
            <a:r>
              <a:rPr lang="en-US" dirty="0"/>
              <a:t>What is a </a:t>
            </a:r>
            <a:r>
              <a:rPr lang="en-US" dirty="0" err="1"/>
              <a:t>SimModel</a:t>
            </a:r>
            <a:r>
              <a:rPr lang="en-US" dirty="0"/>
              <a:t>()?</a:t>
            </a:r>
          </a:p>
        </p:txBody>
      </p:sp>
      <p:sp>
        <p:nvSpPr>
          <p:cNvPr id="3" name="text bullet">
            <a:extLst>
              <a:ext uri="{FF2B5EF4-FFF2-40B4-BE49-F238E27FC236}">
                <a16:creationId xmlns:a16="http://schemas.microsoft.com/office/drawing/2014/main" id="{4DD55A58-E132-A64C-B6B2-49E6D6C05ACF}"/>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Procedurally, we showed that </a:t>
            </a:r>
            <a:r>
              <a:rPr lang="en-US" dirty="0" err="1"/>
              <a:t>sim_model</a:t>
            </a:r>
            <a:r>
              <a:rPr lang="en-US" dirty="0"/>
              <a:t> is a set of organized, nested for-loops. Structurally, what is it?</a:t>
            </a:r>
          </a:p>
          <a:p>
            <a:r>
              <a:rPr lang="en-US" dirty="0"/>
              <a:t>These diagrams give a good idea of what a </a:t>
            </a:r>
            <a:r>
              <a:rPr lang="en-US" dirty="0" err="1"/>
              <a:t>sim_model</a:t>
            </a:r>
            <a:r>
              <a:rPr lang="en-US" dirty="0"/>
              <a:t> is, but let’s dig deeper</a:t>
            </a:r>
          </a:p>
        </p:txBody>
      </p:sp>
      <p:pic>
        <p:nvPicPr>
          <p:cNvPr id="4" name="Picture 3">
            <a:extLst>
              <a:ext uri="{FF2B5EF4-FFF2-40B4-BE49-F238E27FC236}">
                <a16:creationId xmlns:a16="http://schemas.microsoft.com/office/drawing/2014/main" id="{389AB60D-CCA0-0E47-8CA5-54AEA5B24DB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5098026"/>
            <a:ext cx="8949353" cy="7167715"/>
          </a:xfrm>
          <a:prstGeom prst="rect">
            <a:avLst/>
          </a:prstGeom>
        </p:spPr>
      </p:pic>
      <p:pic>
        <p:nvPicPr>
          <p:cNvPr id="5" name="Picture 4">
            <a:extLst>
              <a:ext uri="{FF2B5EF4-FFF2-40B4-BE49-F238E27FC236}">
                <a16:creationId xmlns:a16="http://schemas.microsoft.com/office/drawing/2014/main" id="{40F0784C-23C9-9A44-A4A7-28CE2AE2702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5183033"/>
            <a:ext cx="8636000" cy="6997700"/>
          </a:xfrm>
          <a:prstGeom prst="rect">
            <a:avLst/>
          </a:prstGeom>
        </p:spPr>
      </p:pic>
    </p:spTree>
    <p:extLst>
      <p:ext uri="{BB962C8B-B14F-4D97-AF65-F5344CB8AC3E}">
        <p14:creationId xmlns:p14="http://schemas.microsoft.com/office/powerpoint/2010/main" val="316917711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172303" y="8803577"/>
            <a:ext cx="184115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285306" y="772636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err="1">
                <a:solidFill>
                  <a:schemeClr val="tx1"/>
                </a:solidFill>
              </a:rPr>
              <a:t>SysModel</a:t>
            </a:r>
            <a:r>
              <a:rPr lang="en-US" dirty="0">
                <a:solidFill>
                  <a:schemeClr val="tx1"/>
                </a:solidFill>
              </a:rPr>
              <a:t>() constructors request an ID and this keeps track of what the next one is to give out so everyone has a unique ID.</a:t>
            </a:r>
            <a:endParaRPr lang="en-US" dirty="0">
              <a:solidFill>
                <a:srgbClr val="FF0000"/>
              </a:solidFill>
            </a:endParaRPr>
          </a:p>
        </p:txBody>
      </p:sp>
      <p:sp>
        <p:nvSpPr>
          <p:cNvPr id="8" name="Rectangle 7">
            <a:extLst>
              <a:ext uri="{FF2B5EF4-FFF2-40B4-BE49-F238E27FC236}">
                <a16:creationId xmlns:a16="http://schemas.microsoft.com/office/drawing/2014/main" id="{DD7148AD-B307-A143-B1AC-8460BE8E5129}"/>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15091454"/>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sp>
        <p:nvSpPr>
          <p:cNvPr id="3" name="Rectangle 2">
            <a:extLst>
              <a:ext uri="{FF2B5EF4-FFF2-40B4-BE49-F238E27FC236}">
                <a16:creationId xmlns:a16="http://schemas.microsoft.com/office/drawing/2014/main" id="{2C99DE90-B184-0D49-8F9C-A210328F14F0}"/>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1467071" y="2439847"/>
            <a:ext cx="2446637" cy="137839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991895"/>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To use the messaging system a module has to get an instance using this method</a:t>
            </a:r>
            <a:endParaRPr lang="en-US" dirty="0">
              <a:solidFill>
                <a:srgbClr val="FF0000"/>
              </a:solidFill>
            </a:endParaRPr>
          </a:p>
        </p:txBody>
      </p:sp>
    </p:spTree>
    <p:extLst>
      <p:ext uri="{BB962C8B-B14F-4D97-AF65-F5344CB8AC3E}">
        <p14:creationId xmlns:p14="http://schemas.microsoft.com/office/powerpoint/2010/main" val="4231156558"/>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1813059" y="2706130"/>
            <a:ext cx="2100650" cy="111210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086701" y="2986852"/>
            <a:ext cx="7524750"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Makes a new </a:t>
            </a:r>
            <a:r>
              <a:rPr lang="en-US" dirty="0" err="1">
                <a:solidFill>
                  <a:schemeClr val="tx1"/>
                </a:solidFill>
              </a:rPr>
              <a:t>MessageStorageContainer</a:t>
            </a:r>
            <a:r>
              <a:rPr lang="en-US" dirty="0">
                <a:solidFill>
                  <a:schemeClr val="tx1"/>
                </a:solidFill>
              </a:rPr>
              <a:t> that goes by the name of </a:t>
            </a:r>
            <a:r>
              <a:rPr lang="en-US" dirty="0" err="1">
                <a:solidFill>
                  <a:schemeClr val="tx1"/>
                </a:solidFill>
              </a:rPr>
              <a:t>bufferName</a:t>
            </a:r>
            <a:r>
              <a:rPr lang="en-US" dirty="0">
                <a:solidFill>
                  <a:schemeClr val="tx1"/>
                </a:solidFill>
              </a:rPr>
              <a:t> and tacks it onto the </a:t>
            </a:r>
            <a:r>
              <a:rPr lang="en-US" dirty="0" err="1">
                <a:solidFill>
                  <a:schemeClr val="tx1"/>
                </a:solidFill>
              </a:rPr>
              <a:t>dataBuffers</a:t>
            </a:r>
            <a:r>
              <a:rPr lang="en-US" dirty="0">
                <a:solidFill>
                  <a:schemeClr val="tx1"/>
                </a:solidFill>
              </a:rPr>
              <a:t> list.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created storage size is 20000 bytes. There is an extra 8 bytes before that to store the size of the storage.</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method returns the buffer number to the process.</a:t>
            </a:r>
            <a:endParaRPr lang="en-US" dirty="0">
              <a:solidFill>
                <a:srgbClr val="FF0000"/>
              </a:solidFill>
            </a:endParaRPr>
          </a:p>
        </p:txBody>
      </p:sp>
      <p:sp>
        <p:nvSpPr>
          <p:cNvPr id="7" name="Rectangle 6">
            <a:extLst>
              <a:ext uri="{FF2B5EF4-FFF2-40B4-BE49-F238E27FC236}">
                <a16:creationId xmlns:a16="http://schemas.microsoft.com/office/drawing/2014/main" id="{5B33911C-34DE-3544-B2F7-D49B9C12713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2163805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0540314" y="2986852"/>
            <a:ext cx="3373395" cy="83138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319052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Sets the first 8 bytes of the currently selected buffer to the number of messages in that buffer.</a:t>
            </a:r>
            <a:endParaRPr lang="en-US" dirty="0">
              <a:solidFill>
                <a:srgbClr val="FF0000"/>
              </a:solidFill>
            </a:endParaRPr>
          </a:p>
        </p:txBody>
      </p:sp>
      <p:sp>
        <p:nvSpPr>
          <p:cNvPr id="7" name="Rectangle 6">
            <a:extLst>
              <a:ext uri="{FF2B5EF4-FFF2-40B4-BE49-F238E27FC236}">
                <a16:creationId xmlns:a16="http://schemas.microsoft.com/office/drawing/2014/main" id="{C6CA5182-FF5C-CE41-8F70-0716A2C31C2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43847623"/>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924270" y="3286897"/>
            <a:ext cx="2001795" cy="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698078"/>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Reads the first 8 bytes of the currently selected message buffer storage to get number of messages. If </a:t>
            </a:r>
            <a:r>
              <a:rPr lang="en-US" dirty="0" err="1">
                <a:solidFill>
                  <a:schemeClr val="tx1"/>
                </a:solidFill>
              </a:rPr>
              <a:t>bufferSelect</a:t>
            </a:r>
            <a:r>
              <a:rPr lang="en-US" dirty="0">
                <a:solidFill>
                  <a:schemeClr val="tx1"/>
                </a:solidFill>
              </a:rPr>
              <a:t> is provided, it does that buffer instead of the currently selected one.</a:t>
            </a:r>
            <a:endParaRPr lang="en-US" dirty="0">
              <a:solidFill>
                <a:srgbClr val="FF0000"/>
              </a:solidFill>
            </a:endParaRPr>
          </a:p>
        </p:txBody>
      </p:sp>
      <p:sp>
        <p:nvSpPr>
          <p:cNvPr id="8" name="Rectangle 7">
            <a:extLst>
              <a:ext uri="{FF2B5EF4-FFF2-40B4-BE49-F238E27FC236}">
                <a16:creationId xmlns:a16="http://schemas.microsoft.com/office/drawing/2014/main" id="{80CFAF37-08A1-1D45-9177-FBC87C54229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509405968"/>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92779" y="3546390"/>
            <a:ext cx="696921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343674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Sets all bytes of the currently selected </a:t>
            </a:r>
            <a:r>
              <a:rPr lang="en-US" dirty="0" err="1">
                <a:solidFill>
                  <a:schemeClr val="tx1"/>
                </a:solidFill>
              </a:rPr>
              <a:t>StorageBuffer</a:t>
            </a:r>
            <a:r>
              <a:rPr lang="en-US" dirty="0">
                <a:solidFill>
                  <a:schemeClr val="tx1"/>
                </a:solidFill>
              </a:rPr>
              <a:t> to 0s.</a:t>
            </a:r>
            <a:endParaRPr lang="en-US" dirty="0">
              <a:solidFill>
                <a:srgbClr val="FF0000"/>
              </a:solidFill>
            </a:endParaRPr>
          </a:p>
        </p:txBody>
      </p:sp>
      <p:sp>
        <p:nvSpPr>
          <p:cNvPr id="8" name="Rectangle 7">
            <a:extLst>
              <a:ext uri="{FF2B5EF4-FFF2-40B4-BE49-F238E27FC236}">
                <a16:creationId xmlns:a16="http://schemas.microsoft.com/office/drawing/2014/main" id="{69D7416D-B58E-854B-BD98-95D51C399E7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4907150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105136" y="3818238"/>
            <a:ext cx="696921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451858"/>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Goes through all messages in the currently selected buffer and sums their sizes. So, it returns the sum size of the currently written messages and their headers, not the total size of the </a:t>
            </a:r>
            <a:r>
              <a:rPr lang="en-US" dirty="0" err="1">
                <a:solidFill>
                  <a:schemeClr val="tx1"/>
                </a:solidFill>
              </a:rPr>
              <a:t>StorageBuffer</a:t>
            </a:r>
            <a:r>
              <a:rPr lang="en-US" dirty="0">
                <a:solidFill>
                  <a:schemeClr val="tx1"/>
                </a:solidFill>
              </a:rPr>
              <a:t>.</a:t>
            </a:r>
            <a:endParaRPr lang="en-US" dirty="0">
              <a:solidFill>
                <a:srgbClr val="FF0000"/>
              </a:solidFill>
            </a:endParaRPr>
          </a:p>
        </p:txBody>
      </p:sp>
      <p:sp>
        <p:nvSpPr>
          <p:cNvPr id="8" name="Rectangle 7">
            <a:extLst>
              <a:ext uri="{FF2B5EF4-FFF2-40B4-BE49-F238E27FC236}">
                <a16:creationId xmlns:a16="http://schemas.microsoft.com/office/drawing/2014/main" id="{49C51D27-F29D-BB4B-A4F4-ADCAEBE686F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57867121"/>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181967" y="4361936"/>
            <a:ext cx="3954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1658667"/>
            <a:ext cx="7524750" cy="10187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Does the message already exist? Just make the requester a publisher of that message.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name empty or </a:t>
            </a:r>
            <a:r>
              <a:rPr lang="en-US" sz="2500" dirty="0" err="1">
                <a:solidFill>
                  <a:schemeClr val="tx1"/>
                </a:solidFill>
              </a:rPr>
              <a:t>NumMessageBuffers</a:t>
            </a:r>
            <a:r>
              <a:rPr lang="en-US" sz="2500" dirty="0">
                <a:solidFill>
                  <a:schemeClr val="tx1"/>
                </a:solidFill>
              </a:rPr>
              <a:t>==0? Increment </a:t>
            </a:r>
            <a:r>
              <a:rPr lang="en-US" sz="2500" dirty="0" err="1">
                <a:solidFill>
                  <a:schemeClr val="tx1"/>
                </a:solidFill>
              </a:rPr>
              <a:t>CreateFails</a:t>
            </a:r>
            <a:r>
              <a:rPr lang="en-US" sz="2500" dirty="0">
                <a:solidFill>
                  <a:schemeClr val="tx1"/>
                </a:solidFill>
              </a:rPr>
              <a:t> and return failure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a:t>
            </a:r>
            <a:r>
              <a:rPr lang="en-US" sz="2500" dirty="0" err="1">
                <a:solidFill>
                  <a:schemeClr val="tx1"/>
                </a:solidFill>
              </a:rPr>
              <a:t>NumMessageBuffers</a:t>
            </a:r>
            <a:r>
              <a:rPr lang="en-US" sz="2500" dirty="0">
                <a:solidFill>
                  <a:schemeClr val="tx1"/>
                </a:solidFill>
              </a:rPr>
              <a:t> ==1? Warn.</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increase </a:t>
            </a:r>
            <a:r>
              <a:rPr lang="en-US" sz="2500" dirty="0" err="1">
                <a:solidFill>
                  <a:schemeClr val="tx1"/>
                </a:solidFill>
              </a:rPr>
              <a:t>StorageBuffer</a:t>
            </a:r>
            <a:r>
              <a:rPr lang="en-US" sz="2500" dirty="0">
                <a:solidFill>
                  <a:schemeClr val="tx1"/>
                </a:solidFill>
              </a:rPr>
              <a:t> size to accommodate new message and get pointer to the end of message headers (</a:t>
            </a:r>
            <a:r>
              <a:rPr lang="en-US" sz="2500" dirty="0" err="1">
                <a:solidFill>
                  <a:schemeClr val="tx1"/>
                </a:solidFill>
              </a:rPr>
              <a:t>TBDiscussed</a:t>
            </a:r>
            <a:r>
              <a:rPr lang="en-US" sz="2500" dirty="0">
                <a:solidFill>
                  <a:schemeClr val="tx1"/>
                </a:solidFill>
              </a:rPr>
              <a:t>). </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Shift messages over and add new header to end of headers. Update all other headers to know where they start now.</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Truncate </a:t>
            </a:r>
            <a:r>
              <a:rPr lang="en-US" sz="2500" dirty="0" err="1">
                <a:solidFill>
                  <a:schemeClr val="tx1"/>
                </a:solidFill>
              </a:rPr>
              <a:t>MessageName</a:t>
            </a:r>
            <a:r>
              <a:rPr lang="en-US" sz="2500" dirty="0">
                <a:solidFill>
                  <a:schemeClr val="tx1"/>
                </a:solidFill>
              </a:rPr>
              <a:t> if it’s too long.</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Truncate </a:t>
            </a:r>
            <a:r>
              <a:rPr lang="en-US" sz="2500" dirty="0" err="1">
                <a:solidFill>
                  <a:schemeClr val="tx1"/>
                </a:solidFill>
              </a:rPr>
              <a:t>StructName</a:t>
            </a:r>
            <a:r>
              <a:rPr lang="en-US" sz="2500" dirty="0">
                <a:solidFill>
                  <a:schemeClr val="tx1"/>
                </a:solidFill>
              </a:rPr>
              <a:t> if it’s too long. </a:t>
            </a:r>
            <a:r>
              <a:rPr lang="en-US" sz="2500" dirty="0">
                <a:solidFill>
                  <a:srgbClr val="FF0000"/>
                </a:solidFill>
              </a:rPr>
              <a:t>Why are we dealing with </a:t>
            </a:r>
            <a:r>
              <a:rPr lang="en-US" sz="2500" dirty="0" err="1">
                <a:solidFill>
                  <a:srgbClr val="FF0000"/>
                </a:solidFill>
              </a:rPr>
              <a:t>StructNames</a:t>
            </a:r>
            <a:r>
              <a:rPr lang="en-US" sz="2500" dirty="0">
                <a:solidFill>
                  <a:srgbClr val="FF0000"/>
                </a:solidFill>
              </a:rPr>
              <a:t>?</a:t>
            </a:r>
          </a:p>
          <a:p>
            <a:pPr marR="0" algn="l" defTabSz="822960" rtl="0" fontAlgn="auto" latinLnBrk="0" hangingPunct="0">
              <a:lnSpc>
                <a:spcPct val="100000"/>
              </a:lnSpc>
              <a:spcBef>
                <a:spcPts val="0"/>
              </a:spcBef>
              <a:spcAft>
                <a:spcPts val="0"/>
              </a:spcAft>
              <a:buClrTx/>
              <a:buSzTx/>
              <a:tabLst/>
            </a:pPr>
            <a:endParaRPr lang="en-US" sz="2500" dirty="0">
              <a:solidFill>
                <a:srgbClr val="FF0000"/>
              </a:solidFill>
            </a:endParaRPr>
          </a:p>
          <a:p>
            <a:r>
              <a:rPr lang="en-US" sz="2500" dirty="0">
                <a:solidFill>
                  <a:schemeClr val="tx1"/>
                </a:solidFill>
              </a:rPr>
              <a:t>Initialize and write the message header. Write the message (blank) to the end of the message data in </a:t>
            </a:r>
            <a:r>
              <a:rPr lang="en-US" sz="2500" dirty="0" err="1">
                <a:solidFill>
                  <a:schemeClr val="tx1"/>
                </a:solidFill>
              </a:rPr>
              <a:t>StorageBuffer</a:t>
            </a:r>
            <a:r>
              <a:rPr lang="en-US" sz="2500" dirty="0">
                <a:solidFill>
                  <a:schemeClr val="tx1"/>
                </a:solidFill>
              </a:rPr>
              <a:t> with enough space for the number of buffers. A ”buffer” here is a copy of the message with a </a:t>
            </a:r>
            <a:r>
              <a:rPr lang="en-US" sz="2500" dirty="0" err="1">
                <a:solidFill>
                  <a:schemeClr val="tx1"/>
                </a:solidFill>
              </a:rPr>
              <a:t>SingleMessageHeader</a:t>
            </a:r>
            <a:r>
              <a:rPr lang="en-US" sz="2500" dirty="0">
                <a:solidFill>
                  <a:schemeClr val="tx1"/>
                </a:solidFill>
              </a:rPr>
              <a:t>.</a:t>
            </a:r>
          </a:p>
          <a:p>
            <a:pPr marR="0" algn="l" defTabSz="822960" rtl="0" fontAlgn="auto" latinLnBrk="0" hangingPunct="0">
              <a:lnSpc>
                <a:spcPct val="100000"/>
              </a:lnSpc>
              <a:spcBef>
                <a:spcPts val="0"/>
              </a:spcBef>
              <a:spcAft>
                <a:spcPts val="0"/>
              </a:spcAft>
              <a:buClrTx/>
              <a:buSzTx/>
              <a:tabLst/>
            </a:pPr>
            <a:endParaRPr lang="en-US" sz="2500" dirty="0">
              <a:solidFill>
                <a:srgbClr val="FF0000"/>
              </a:solidFill>
            </a:endParaRPr>
          </a:p>
        </p:txBody>
      </p:sp>
      <p:sp>
        <p:nvSpPr>
          <p:cNvPr id="8" name="Rectangle 7">
            <a:extLst>
              <a:ext uri="{FF2B5EF4-FFF2-40B4-BE49-F238E27FC236}">
                <a16:creationId xmlns:a16="http://schemas.microsoft.com/office/drawing/2014/main" id="{E7807AC2-368E-A344-9338-DBE0CE0A127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5620184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897762" y="4658498"/>
            <a:ext cx="3954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3966993"/>
            <a:ext cx="7524750" cy="5570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message ID valid (&lt; </a:t>
            </a:r>
            <a:r>
              <a:rPr lang="en-US" sz="2500" dirty="0" err="1">
                <a:solidFill>
                  <a:schemeClr val="tx1"/>
                </a:solidFill>
              </a:rPr>
              <a:t>num</a:t>
            </a:r>
            <a:r>
              <a:rPr lang="en-US" sz="2500" dirty="0">
                <a:solidFill>
                  <a:schemeClr val="tx1"/>
                </a:solidFill>
              </a:rPr>
              <a:t> messages created so far in this process)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requesting module a valid publisher for this message. If so, update with it as the </a:t>
            </a:r>
            <a:r>
              <a:rPr lang="en-US" sz="2500" dirty="0" err="1">
                <a:solidFill>
                  <a:schemeClr val="tx1"/>
                </a:solidFill>
              </a:rPr>
              <a:t>prev</a:t>
            </a:r>
            <a:r>
              <a:rPr lang="en-US" sz="2500" dirty="0">
                <a:solidFill>
                  <a:schemeClr val="tx1"/>
                </a:solidFill>
              </a:rPr>
              <a:t> publisher (knowing that </a:t>
            </a:r>
            <a:r>
              <a:rPr lang="en-US" sz="2500" dirty="0" err="1">
                <a:solidFill>
                  <a:schemeClr val="tx1"/>
                </a:solidFill>
              </a:rPr>
              <a:t>youre</a:t>
            </a:r>
            <a:r>
              <a:rPr lang="en-US" sz="2500" dirty="0">
                <a:solidFill>
                  <a:schemeClr val="tx1"/>
                </a:solidFill>
              </a:rPr>
              <a:t> going to write). </a:t>
            </a:r>
            <a:r>
              <a:rPr lang="en-US" sz="2500" dirty="0">
                <a:solidFill>
                  <a:srgbClr val="FF0000"/>
                </a:solidFill>
              </a:rPr>
              <a:t>However, the write can still technically fail by the message being too long. Can we just switch that order?</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If you made it this far, copy the message into the </a:t>
            </a:r>
            <a:r>
              <a:rPr lang="en-US" sz="2500" dirty="0" err="1">
                <a:solidFill>
                  <a:schemeClr val="tx1"/>
                </a:solidFill>
              </a:rPr>
              <a:t>StorageBuffer</a:t>
            </a:r>
            <a:r>
              <a:rPr lang="en-US" sz="2500" dirty="0">
                <a:solidFill>
                  <a:schemeClr val="tx1"/>
                </a:solidFill>
              </a:rPr>
              <a:t> and update the header information. Let’s have a look on the next page at what this looks like.</a:t>
            </a:r>
            <a:endParaRPr lang="en-US" sz="2500" dirty="0">
              <a:solidFill>
                <a:srgbClr val="FF0000"/>
              </a:solidFill>
            </a:endParaRPr>
          </a:p>
        </p:txBody>
      </p:sp>
      <p:sp>
        <p:nvSpPr>
          <p:cNvPr id="8" name="Rectangle 7">
            <a:extLst>
              <a:ext uri="{FF2B5EF4-FFF2-40B4-BE49-F238E27FC236}">
                <a16:creationId xmlns:a16="http://schemas.microsoft.com/office/drawing/2014/main" id="{CBB45452-BEFB-1549-B826-D98B5ACA43B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8967234"/>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Visualization of </a:t>
            </a:r>
            <a:r>
              <a:rPr lang="en-US" dirty="0" err="1"/>
              <a:t>BlankStorage</a:t>
            </a:r>
            <a:endParaRPr lang="en-US" dirty="0"/>
          </a:p>
        </p:txBody>
      </p:sp>
      <p:sp>
        <p:nvSpPr>
          <p:cNvPr id="9" name="TextBox 8">
            <a:extLst>
              <a:ext uri="{FF2B5EF4-FFF2-40B4-BE49-F238E27FC236}">
                <a16:creationId xmlns:a16="http://schemas.microsoft.com/office/drawing/2014/main" id="{5AA55DEF-22F3-3F49-8A7B-06EB8FEE1D19}"/>
              </a:ext>
            </a:extLst>
          </p:cNvPr>
          <p:cNvSpPr txBox="1"/>
          <p:nvPr/>
        </p:nvSpPr>
        <p:spPr>
          <a:xfrm>
            <a:off x="4714333" y="2091092"/>
            <a:ext cx="15339014"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 we have seen that messages are stored in </a:t>
            </a:r>
            <a:r>
              <a:rPr lang="en-US" dirty="0" err="1">
                <a:solidFill>
                  <a:schemeClr val="tx1"/>
                </a:solidFill>
              </a:rPr>
              <a:t>MessageStorageContainer</a:t>
            </a:r>
            <a:r>
              <a:rPr lang="en-US" dirty="0">
                <a:solidFill>
                  <a:schemeClr val="tx1"/>
                </a:solidFill>
              </a:rPr>
              <a:t>()s, but let’s have a closer look at the message structure within the </a:t>
            </a:r>
            <a:r>
              <a:rPr lang="en-US" dirty="0" err="1">
                <a:solidFill>
                  <a:schemeClr val="tx1"/>
                </a:solidFill>
              </a:rPr>
              <a:t>BlankStorage</a:t>
            </a:r>
            <a:r>
              <a:rPr lang="en-US" dirty="0">
                <a:solidFill>
                  <a:schemeClr val="tx1"/>
                </a:solidFill>
              </a:rPr>
              <a:t>()</a:t>
            </a:r>
          </a:p>
        </p:txBody>
      </p:sp>
      <p:sp>
        <p:nvSpPr>
          <p:cNvPr id="51" name="TextBox 50">
            <a:extLst>
              <a:ext uri="{FF2B5EF4-FFF2-40B4-BE49-F238E27FC236}">
                <a16:creationId xmlns:a16="http://schemas.microsoft.com/office/drawing/2014/main" id="{7DCA9E9D-A320-EB4B-87D4-1F185762E6CA}"/>
              </a:ext>
            </a:extLst>
          </p:cNvPr>
          <p:cNvSpPr txBox="1"/>
          <p:nvPr/>
        </p:nvSpPr>
        <p:spPr>
          <a:xfrm>
            <a:off x="2465028" y="10997750"/>
            <a:ext cx="1865286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first entry, </a:t>
            </a:r>
            <a:r>
              <a:rPr kumimoji="0" lang="en-US" sz="28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bufferStorage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size is the number of bytes in this </a:t>
            </a:r>
            <a:r>
              <a:rPr kumimoji="0" lang="en-US" sz="28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BlankStorage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28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including space for </a:t>
            </a:r>
            <a:r>
              <a:rPr kumimoji="0" lang="en-US" sz="28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bufferStorageSize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800" dirty="0"/>
              <a:t>All in </a:t>
            </a:r>
            <a:r>
              <a:rPr lang="en-US" sz="2800" dirty="0" err="1"/>
              <a:t>std</a:t>
            </a:r>
            <a:r>
              <a:rPr lang="en-US" sz="2800" dirty="0"/>
              <a:t>::vector&lt;</a:t>
            </a:r>
            <a:r>
              <a:rPr lang="en-US" sz="2800" dirty="0" err="1"/>
              <a:t>MessageStorageContainer</a:t>
            </a:r>
            <a:r>
              <a:rPr lang="en-US" sz="2800" dirty="0"/>
              <a:t>&gt; </a:t>
            </a:r>
            <a:r>
              <a:rPr lang="en-US" sz="2800" dirty="0" err="1"/>
              <a:t>dataBuffers</a:t>
            </a:r>
            <a:r>
              <a:rPr lang="en-US" sz="2800" dirty="0"/>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“message payload”</a:t>
            </a:r>
            <a:r>
              <a:rPr lang="en-US" sz="2800" dirty="0"/>
              <a:t> is a c-struct which is specific to each message type, so the size is variable per message.</a:t>
            </a:r>
            <a:endPar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2" name="TextBox 51">
            <a:extLst>
              <a:ext uri="{FF2B5EF4-FFF2-40B4-BE49-F238E27FC236}">
                <a16:creationId xmlns:a16="http://schemas.microsoft.com/office/drawing/2014/main" id="{DCC9A3E2-94A8-1F4F-9A9C-7D6829AF89F3}"/>
              </a:ext>
            </a:extLst>
          </p:cNvPr>
          <p:cNvSpPr txBox="1"/>
          <p:nvPr/>
        </p:nvSpPr>
        <p:spPr>
          <a:xfrm>
            <a:off x="450924" y="3105319"/>
            <a:ext cx="5020924"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Message storage </a:t>
            </a:r>
            <a:r>
              <a:rPr lang="en-US" dirty="0"/>
              <a:t>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tructure:</a:t>
            </a:r>
          </a:p>
        </p:txBody>
      </p:sp>
      <p:sp>
        <p:nvSpPr>
          <p:cNvPr id="53" name="Rectangle 52">
            <a:extLst>
              <a:ext uri="{FF2B5EF4-FFF2-40B4-BE49-F238E27FC236}">
                <a16:creationId xmlns:a16="http://schemas.microsoft.com/office/drawing/2014/main" id="{059AEDCA-A568-DB46-BABC-B18C4C68E1B8}"/>
              </a:ext>
            </a:extLst>
          </p:cNvPr>
          <p:cNvSpPr/>
          <p:nvPr/>
        </p:nvSpPr>
        <p:spPr>
          <a:xfrm>
            <a:off x="571458" y="4917264"/>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4" name="TextBox 53">
            <a:extLst>
              <a:ext uri="{FF2B5EF4-FFF2-40B4-BE49-F238E27FC236}">
                <a16:creationId xmlns:a16="http://schemas.microsoft.com/office/drawing/2014/main" id="{2E6CE94C-CD98-4443-828E-9494B3536AC2}"/>
              </a:ext>
            </a:extLst>
          </p:cNvPr>
          <p:cNvSpPr txBox="1"/>
          <p:nvPr/>
        </p:nvSpPr>
        <p:spPr>
          <a:xfrm rot="16200000">
            <a:off x="-1643078" y="7431376"/>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5" name="Rectangle 54">
            <a:extLst>
              <a:ext uri="{FF2B5EF4-FFF2-40B4-BE49-F238E27FC236}">
                <a16:creationId xmlns:a16="http://schemas.microsoft.com/office/drawing/2014/main" id="{46BC5188-A245-D945-ABF3-47E666E6498F}"/>
              </a:ext>
            </a:extLst>
          </p:cNvPr>
          <p:cNvSpPr/>
          <p:nvPr/>
        </p:nvSpPr>
        <p:spPr>
          <a:xfrm>
            <a:off x="871413" y="5275351"/>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56" name="Rectangle 55">
            <a:extLst>
              <a:ext uri="{FF2B5EF4-FFF2-40B4-BE49-F238E27FC236}">
                <a16:creationId xmlns:a16="http://schemas.microsoft.com/office/drawing/2014/main" id="{36543220-0E8C-D145-A8C1-4EBBB54D308B}"/>
              </a:ext>
            </a:extLst>
          </p:cNvPr>
          <p:cNvSpPr/>
          <p:nvPr/>
        </p:nvSpPr>
        <p:spPr>
          <a:xfrm>
            <a:off x="2170568" y="5413850"/>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57" name="Rectangle 56">
            <a:extLst>
              <a:ext uri="{FF2B5EF4-FFF2-40B4-BE49-F238E27FC236}">
                <a16:creationId xmlns:a16="http://schemas.microsoft.com/office/drawing/2014/main" id="{D184446E-EAC2-4E48-9AA9-8689CAA20A0A}"/>
              </a:ext>
            </a:extLst>
          </p:cNvPr>
          <p:cNvSpPr/>
          <p:nvPr/>
        </p:nvSpPr>
        <p:spPr>
          <a:xfrm>
            <a:off x="1432251" y="6337517"/>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8" name="TextBox 57">
            <a:extLst>
              <a:ext uri="{FF2B5EF4-FFF2-40B4-BE49-F238E27FC236}">
                <a16:creationId xmlns:a16="http://schemas.microsoft.com/office/drawing/2014/main" id="{BDB63621-A368-5744-AEC8-475EAD11AE50}"/>
              </a:ext>
            </a:extLst>
          </p:cNvPr>
          <p:cNvSpPr txBox="1"/>
          <p:nvPr/>
        </p:nvSpPr>
        <p:spPr>
          <a:xfrm rot="16200000">
            <a:off x="347626" y="8014316"/>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60" name="Rectangle 59">
            <a:extLst>
              <a:ext uri="{FF2B5EF4-FFF2-40B4-BE49-F238E27FC236}">
                <a16:creationId xmlns:a16="http://schemas.microsoft.com/office/drawing/2014/main" id="{6FBEE393-1C9E-E348-90F4-A08687387240}"/>
              </a:ext>
            </a:extLst>
          </p:cNvPr>
          <p:cNvSpPr/>
          <p:nvPr/>
        </p:nvSpPr>
        <p:spPr>
          <a:xfrm>
            <a:off x="1534194" y="7240318"/>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5" name="Straight Connector 4">
            <a:extLst>
              <a:ext uri="{FF2B5EF4-FFF2-40B4-BE49-F238E27FC236}">
                <a16:creationId xmlns:a16="http://schemas.microsoft.com/office/drawing/2014/main" id="{E0E244AE-26C0-FF41-BC70-4A8BFD8CE21A}"/>
              </a:ext>
            </a:extLst>
          </p:cNvPr>
          <p:cNvCxnSpPr>
            <a:cxnSpLocks/>
          </p:cNvCxnSpPr>
          <p:nvPr/>
        </p:nvCxnSpPr>
        <p:spPr>
          <a:xfrm flipV="1">
            <a:off x="2108783" y="4395480"/>
            <a:ext cx="1660894" cy="19420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1" name="Straight Connector 60">
            <a:extLst>
              <a:ext uri="{FF2B5EF4-FFF2-40B4-BE49-F238E27FC236}">
                <a16:creationId xmlns:a16="http://schemas.microsoft.com/office/drawing/2014/main" id="{5295362A-1FE4-8B49-90D3-7408F99252B4}"/>
              </a:ext>
            </a:extLst>
          </p:cNvPr>
          <p:cNvCxnSpPr>
            <a:cxnSpLocks/>
            <a:stCxn id="57" idx="2"/>
          </p:cNvCxnSpPr>
          <p:nvPr/>
        </p:nvCxnSpPr>
        <p:spPr>
          <a:xfrm>
            <a:off x="2170568" y="10183558"/>
            <a:ext cx="1599109" cy="71063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3" name="Rectangle 62">
            <a:extLst>
              <a:ext uri="{FF2B5EF4-FFF2-40B4-BE49-F238E27FC236}">
                <a16:creationId xmlns:a16="http://schemas.microsoft.com/office/drawing/2014/main" id="{F7C6B01E-91D9-9949-8498-BA739465EBD3}"/>
              </a:ext>
            </a:extLst>
          </p:cNvPr>
          <p:cNvSpPr/>
          <p:nvPr/>
        </p:nvSpPr>
        <p:spPr>
          <a:xfrm>
            <a:off x="3769677" y="4395480"/>
            <a:ext cx="11377172" cy="650063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9" name="Rectangle 58">
            <a:extLst>
              <a:ext uri="{FF2B5EF4-FFF2-40B4-BE49-F238E27FC236}">
                <a16:creationId xmlns:a16="http://schemas.microsoft.com/office/drawing/2014/main" id="{00776223-A0D0-244E-9A4B-647C63A8846B}"/>
              </a:ext>
            </a:extLst>
          </p:cNvPr>
          <p:cNvSpPr/>
          <p:nvPr/>
        </p:nvSpPr>
        <p:spPr>
          <a:xfrm>
            <a:off x="1874005" y="6660252"/>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65" name="Rectangle 64">
            <a:extLst>
              <a:ext uri="{FF2B5EF4-FFF2-40B4-BE49-F238E27FC236}">
                <a16:creationId xmlns:a16="http://schemas.microsoft.com/office/drawing/2014/main" id="{B232B216-76B3-594C-B5CF-BA2DF2694557}"/>
              </a:ext>
            </a:extLst>
          </p:cNvPr>
          <p:cNvSpPr/>
          <p:nvPr/>
        </p:nvSpPr>
        <p:spPr>
          <a:xfrm rot="16200000">
            <a:off x="1474410" y="7384187"/>
            <a:ext cx="606716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u</a:t>
            </a: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int64_t </a:t>
            </a:r>
            <a:r>
              <a:rPr kumimoji="0" lang="en-US" sz="2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bufferStorageSize</a:t>
            </a: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a:t>
            </a:r>
          </a:p>
        </p:txBody>
      </p:sp>
      <p:sp>
        <p:nvSpPr>
          <p:cNvPr id="18" name="Rectangle 17">
            <a:extLst>
              <a:ext uri="{FF2B5EF4-FFF2-40B4-BE49-F238E27FC236}">
                <a16:creationId xmlns:a16="http://schemas.microsoft.com/office/drawing/2014/main" id="{5DAB8A29-9E09-3F44-BD7E-59216E3203FF}"/>
              </a:ext>
            </a:extLst>
          </p:cNvPr>
          <p:cNvSpPr/>
          <p:nvPr/>
        </p:nvSpPr>
        <p:spPr>
          <a:xfrm rot="16200000">
            <a:off x="3257188" y="7226218"/>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MessageHeaderData</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9" name="Rectangle 18">
            <a:extLst>
              <a:ext uri="{FF2B5EF4-FFF2-40B4-BE49-F238E27FC236}">
                <a16:creationId xmlns:a16="http://schemas.microsoft.com/office/drawing/2014/main" id="{7F04DB81-05C4-CC49-99EE-D4D1ED4D9400}"/>
              </a:ext>
            </a:extLst>
          </p:cNvPr>
          <p:cNvSpPr/>
          <p:nvPr/>
        </p:nvSpPr>
        <p:spPr>
          <a:xfrm rot="16200000">
            <a:off x="4272721" y="7418578"/>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0" name="Rectangle 19">
            <a:extLst>
              <a:ext uri="{FF2B5EF4-FFF2-40B4-BE49-F238E27FC236}">
                <a16:creationId xmlns:a16="http://schemas.microsoft.com/office/drawing/2014/main" id="{37909E9B-58D2-9744-9A93-9B810F8F5113}"/>
              </a:ext>
            </a:extLst>
          </p:cNvPr>
          <p:cNvSpPr/>
          <p:nvPr/>
        </p:nvSpPr>
        <p:spPr>
          <a:xfrm rot="16200000">
            <a:off x="5288254"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MessageHeaderData</a:t>
            </a:r>
            <a:r>
              <a:rPr lang="en-US" sz="2500" dirty="0">
                <a:solidFill>
                  <a:srgbClr val="000000"/>
                </a:solidFill>
              </a:rPr>
              <a:t> for last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1" name="Rectangle 20">
            <a:extLst>
              <a:ext uri="{FF2B5EF4-FFF2-40B4-BE49-F238E27FC236}">
                <a16:creationId xmlns:a16="http://schemas.microsoft.com/office/drawing/2014/main" id="{D2BC2963-D4CA-9D47-A74A-5CA4289B04BA}"/>
              </a:ext>
            </a:extLst>
          </p:cNvPr>
          <p:cNvSpPr/>
          <p:nvPr/>
        </p:nvSpPr>
        <p:spPr>
          <a:xfrm rot="16200000">
            <a:off x="6627886"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2" name="Rectangle 21">
            <a:extLst>
              <a:ext uri="{FF2B5EF4-FFF2-40B4-BE49-F238E27FC236}">
                <a16:creationId xmlns:a16="http://schemas.microsoft.com/office/drawing/2014/main" id="{1C817426-2322-0844-A3FD-529A4AE807FA}"/>
              </a:ext>
            </a:extLst>
          </p:cNvPr>
          <p:cNvSpPr/>
          <p:nvPr/>
        </p:nvSpPr>
        <p:spPr>
          <a:xfrm rot="16200000">
            <a:off x="7343467"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First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3" name="Rectangle 22">
            <a:extLst>
              <a:ext uri="{FF2B5EF4-FFF2-40B4-BE49-F238E27FC236}">
                <a16:creationId xmlns:a16="http://schemas.microsoft.com/office/drawing/2014/main" id="{C8B80FCE-6970-BC4D-8E9B-54B1D43DA308}"/>
              </a:ext>
            </a:extLst>
          </p:cNvPr>
          <p:cNvSpPr/>
          <p:nvPr/>
        </p:nvSpPr>
        <p:spPr>
          <a:xfrm rot="16200000">
            <a:off x="10056415"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4" name="Rectangle 23">
            <a:extLst>
              <a:ext uri="{FF2B5EF4-FFF2-40B4-BE49-F238E27FC236}">
                <a16:creationId xmlns:a16="http://schemas.microsoft.com/office/drawing/2014/main" id="{2D7BA64E-4501-FB4B-8292-0481185E8583}"/>
              </a:ext>
            </a:extLst>
          </p:cNvPr>
          <p:cNvSpPr/>
          <p:nvPr/>
        </p:nvSpPr>
        <p:spPr>
          <a:xfrm rot="16200000">
            <a:off x="10582622"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5" name="Rectangle 24">
            <a:extLst>
              <a:ext uri="{FF2B5EF4-FFF2-40B4-BE49-F238E27FC236}">
                <a16:creationId xmlns:a16="http://schemas.microsoft.com/office/drawing/2014/main" id="{49F01A25-8CEB-BD4D-9015-DD8EB45744DF}"/>
              </a:ext>
            </a:extLst>
          </p:cNvPr>
          <p:cNvSpPr/>
          <p:nvPr/>
        </p:nvSpPr>
        <p:spPr>
          <a:xfrm rot="16200000">
            <a:off x="11683950"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last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6" name="Rectangle 25">
            <a:extLst>
              <a:ext uri="{FF2B5EF4-FFF2-40B4-BE49-F238E27FC236}">
                <a16:creationId xmlns:a16="http://schemas.microsoft.com/office/drawing/2014/main" id="{199743EB-A9CB-5D41-A8A4-1E88344BE610}"/>
              </a:ext>
            </a:extLst>
          </p:cNvPr>
          <p:cNvSpPr/>
          <p:nvPr/>
        </p:nvSpPr>
        <p:spPr>
          <a:xfrm rot="16200000">
            <a:off x="12399531"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Last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7" name="Rectangle 26">
            <a:extLst>
              <a:ext uri="{FF2B5EF4-FFF2-40B4-BE49-F238E27FC236}">
                <a16:creationId xmlns:a16="http://schemas.microsoft.com/office/drawing/2014/main" id="{5CC09FB7-D3C0-CF4A-936F-019D51955D23}"/>
              </a:ext>
            </a:extLst>
          </p:cNvPr>
          <p:cNvSpPr/>
          <p:nvPr/>
        </p:nvSpPr>
        <p:spPr>
          <a:xfrm>
            <a:off x="15446802" y="3802118"/>
            <a:ext cx="8586712" cy="537070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a:t>
            </a:r>
            <a:r>
              <a:rPr lang="en-US" sz="2000" b="1" dirty="0"/>
              <a:t>char </a:t>
            </a:r>
            <a:r>
              <a:rPr lang="en-US" sz="2000" dirty="0" err="1"/>
              <a:t>MessageName</a:t>
            </a:r>
            <a:r>
              <a:rPr lang="en-US" sz="2000" dirty="0"/>
              <a:t>[MAX_MESSAGE_SIZE];  //! -- Fix the max length of a message name</a:t>
            </a:r>
            <a:br>
              <a:rPr lang="en-US" sz="2000" dirty="0"/>
            </a:br>
            <a:r>
              <a:rPr lang="en-US" sz="2000" dirty="0"/>
              <a:t>    </a:t>
            </a:r>
            <a:r>
              <a:rPr lang="en-US" sz="2000" b="1" dirty="0"/>
              <a:t>char </a:t>
            </a:r>
            <a:r>
              <a:rPr lang="en-US" sz="2000" dirty="0" err="1"/>
              <a:t>messageStruct</a:t>
            </a:r>
            <a:r>
              <a:rPr lang="en-US" sz="2000" dirty="0"/>
              <a:t>[MAX_MESSAGE_SIZE]; //! -- Fix the max length of message struct names</a:t>
            </a:r>
            <a:br>
              <a:rPr lang="en-US" sz="2000" dirty="0"/>
            </a:br>
            <a:r>
              <a:rPr lang="en-US" sz="2000" dirty="0"/>
              <a:t>    uint64_t </a:t>
            </a:r>
            <a:r>
              <a:rPr lang="en-US" sz="2000" dirty="0" err="1"/>
              <a:t>UpdateCounter</a:t>
            </a:r>
            <a:r>
              <a:rPr lang="en-US" sz="2000" dirty="0"/>
              <a:t>;  //! -- Number of times this message has been updated</a:t>
            </a:r>
            <a:br>
              <a:rPr lang="en-US" sz="2000" dirty="0"/>
            </a:br>
            <a:r>
              <a:rPr lang="en-US" sz="2000" dirty="0"/>
              <a:t>    uint32_t </a:t>
            </a:r>
            <a:r>
              <a:rPr lang="en-US" sz="2000" dirty="0" err="1"/>
              <a:t>CurrentReadBuffer</a:t>
            </a:r>
            <a:r>
              <a:rPr lang="en-US" sz="2000" dirty="0"/>
              <a:t>;  //! -- current buffer to read the message from</a:t>
            </a:r>
            <a:br>
              <a:rPr lang="en-US" sz="2000" dirty="0"/>
            </a:br>
            <a:r>
              <a:rPr lang="en-US" sz="2000" dirty="0"/>
              <a:t>    uint32_t </a:t>
            </a:r>
            <a:r>
              <a:rPr lang="en-US" sz="2000" dirty="0" err="1"/>
              <a:t>MaxNumberBuffers</a:t>
            </a:r>
            <a:r>
              <a:rPr lang="en-US" sz="2000" dirty="0"/>
              <a:t>;  //! -- Max buffers this message will have</a:t>
            </a:r>
            <a:br>
              <a:rPr lang="en-US" sz="2000" dirty="0"/>
            </a:br>
            <a:r>
              <a:rPr lang="en-US" sz="2000" dirty="0"/>
              <a:t>    uint64_t </a:t>
            </a:r>
            <a:r>
              <a:rPr lang="en-US" sz="2000" dirty="0" err="1"/>
              <a:t>MaxMessageSize</a:t>
            </a:r>
            <a:r>
              <a:rPr lang="en-US" sz="2000" dirty="0"/>
              <a:t>;  //! -- Maximum allowable message size in bytes</a:t>
            </a:r>
            <a:br>
              <a:rPr lang="en-US" sz="2000" dirty="0"/>
            </a:br>
            <a:r>
              <a:rPr lang="en-US" sz="2000" dirty="0"/>
              <a:t>    uint64_t </a:t>
            </a:r>
            <a:r>
              <a:rPr lang="en-US" sz="2000" dirty="0" err="1"/>
              <a:t>CurrentReadSize</a:t>
            </a:r>
            <a:r>
              <a:rPr lang="en-US" sz="2000" dirty="0"/>
              <a:t>;  //! -- Current size available for reading</a:t>
            </a:r>
            <a:br>
              <a:rPr lang="en-US" sz="2000" dirty="0"/>
            </a:br>
            <a:r>
              <a:rPr lang="en-US" sz="2000" dirty="0"/>
              <a:t>    uint64_t </a:t>
            </a:r>
            <a:r>
              <a:rPr lang="en-US" sz="2000" dirty="0" err="1"/>
              <a:t>CurrentReadTime</a:t>
            </a:r>
            <a:r>
              <a:rPr lang="en-US" sz="2000" dirty="0"/>
              <a:t>;  //! [ns] Current time of last read</a:t>
            </a:r>
            <a:br>
              <a:rPr lang="en-US" sz="2000" dirty="0"/>
            </a:br>
            <a:r>
              <a:rPr lang="en-US" sz="2000" dirty="0"/>
              <a:t>    uint64_t </a:t>
            </a:r>
            <a:r>
              <a:rPr lang="en-US" sz="2000" dirty="0" err="1"/>
              <a:t>StartingOffset</a:t>
            </a:r>
            <a:r>
              <a:rPr lang="en-US" sz="2000" dirty="0"/>
              <a:t>;  //! -- Starting offset in the storage buffer</a:t>
            </a:r>
            <a:br>
              <a:rPr lang="en-US" sz="2000" dirty="0"/>
            </a:br>
            <a:r>
              <a:rPr lang="en-US" sz="2000" dirty="0"/>
              <a:t>    int64_t </a:t>
            </a:r>
            <a:r>
              <a:rPr lang="en-US" sz="2000" dirty="0" err="1"/>
              <a:t>previousPublisher</a:t>
            </a:r>
            <a:r>
              <a:rPr lang="en-US" sz="2000" dirty="0"/>
              <a:t>;  //! (-) The module who last published the message</a:t>
            </a:r>
            <a:br>
              <a:rPr lang="en-US" sz="2000" dirty="0"/>
            </a:br>
            <a:r>
              <a:rPr lang="en-US" sz="2000" dirty="0"/>
              <a:t>}</a:t>
            </a:r>
            <a:r>
              <a:rPr lang="en-US" sz="2000" dirty="0" err="1"/>
              <a:t>MessageHeaderData</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8" name="Rectangle 27">
            <a:extLst>
              <a:ext uri="{FF2B5EF4-FFF2-40B4-BE49-F238E27FC236}">
                <a16:creationId xmlns:a16="http://schemas.microsoft.com/office/drawing/2014/main" id="{6F31E255-6A12-F045-A94A-9E68DE07FB8A}"/>
              </a:ext>
            </a:extLst>
          </p:cNvPr>
          <p:cNvSpPr/>
          <p:nvPr/>
        </p:nvSpPr>
        <p:spPr>
          <a:xfrm>
            <a:off x="15446802" y="9424879"/>
            <a:ext cx="8799446" cy="136960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uint64_t </a:t>
            </a:r>
            <a:r>
              <a:rPr lang="en-US" sz="2000" dirty="0" err="1"/>
              <a:t>WriteClockNanos</a:t>
            </a:r>
            <a:r>
              <a:rPr lang="en-US" sz="2000" dirty="0"/>
              <a:t>;  //! ns Time that message was written into buffer</a:t>
            </a:r>
            <a:br>
              <a:rPr lang="en-US" sz="2000" dirty="0"/>
            </a:br>
            <a:r>
              <a:rPr lang="en-US" sz="2000" dirty="0"/>
              <a:t>    uint64_t </a:t>
            </a:r>
            <a:r>
              <a:rPr lang="en-US" sz="2000" dirty="0" err="1"/>
              <a:t>WriteSize</a:t>
            </a:r>
            <a:r>
              <a:rPr lang="en-US" sz="2000" dirty="0"/>
              <a:t>;  //! -- Number of bytes that were written to buffer</a:t>
            </a:r>
            <a:br>
              <a:rPr lang="en-US" sz="2000" dirty="0"/>
            </a:br>
            <a:r>
              <a:rPr lang="en-US" sz="2000" dirty="0"/>
              <a:t>}</a:t>
            </a:r>
            <a:r>
              <a:rPr lang="en-US" sz="2000" dirty="0" err="1"/>
              <a:t>SingleMessageHeader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0" name="Rectangle 29">
            <a:extLst>
              <a:ext uri="{FF2B5EF4-FFF2-40B4-BE49-F238E27FC236}">
                <a16:creationId xmlns:a16="http://schemas.microsoft.com/office/drawing/2014/main" id="{0CA26DDA-1228-7B43-9C23-CDAEFBE75FD2}"/>
              </a:ext>
            </a:extLst>
          </p:cNvPr>
          <p:cNvSpPr/>
          <p:nvPr/>
        </p:nvSpPr>
        <p:spPr>
          <a:xfrm rot="16200000">
            <a:off x="8055634" y="7220200"/>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1" name="Rectangle 30">
            <a:extLst>
              <a:ext uri="{FF2B5EF4-FFF2-40B4-BE49-F238E27FC236}">
                <a16:creationId xmlns:a16="http://schemas.microsoft.com/office/drawing/2014/main" id="{A445061B-AFE8-5146-9820-35235A4CBB1F}"/>
              </a:ext>
            </a:extLst>
          </p:cNvPr>
          <p:cNvSpPr/>
          <p:nvPr/>
        </p:nvSpPr>
        <p:spPr>
          <a:xfrm rot="16200000">
            <a:off x="8771215" y="7412559"/>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First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3" name="TextBox 32">
            <a:extLst>
              <a:ext uri="{FF2B5EF4-FFF2-40B4-BE49-F238E27FC236}">
                <a16:creationId xmlns:a16="http://schemas.microsoft.com/office/drawing/2014/main" id="{03DF68AF-42E8-D047-81D7-D43130011815}"/>
              </a:ext>
            </a:extLst>
          </p:cNvPr>
          <p:cNvSpPr txBox="1"/>
          <p:nvPr/>
        </p:nvSpPr>
        <p:spPr>
          <a:xfrm>
            <a:off x="9896605" y="4826381"/>
            <a:ext cx="13692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Message</a:t>
            </a:r>
            <a:b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Second Buffer</a:t>
            </a:r>
          </a:p>
        </p:txBody>
      </p:sp>
      <p:sp>
        <p:nvSpPr>
          <p:cNvPr id="34" name="TextBox 33">
            <a:extLst>
              <a:ext uri="{FF2B5EF4-FFF2-40B4-BE49-F238E27FC236}">
                <a16:creationId xmlns:a16="http://schemas.microsoft.com/office/drawing/2014/main" id="{875DE26F-D495-0A49-BAE5-899A5928A3CF}"/>
              </a:ext>
            </a:extLst>
          </p:cNvPr>
          <p:cNvSpPr txBox="1"/>
          <p:nvPr/>
        </p:nvSpPr>
        <p:spPr>
          <a:xfrm>
            <a:off x="8497225" y="4831755"/>
            <a:ext cx="13692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Message</a:t>
            </a:r>
            <a:b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Buffer</a:t>
            </a:r>
          </a:p>
        </p:txBody>
      </p:sp>
      <p:sp>
        <p:nvSpPr>
          <p:cNvPr id="29" name="TextBox 28">
            <a:extLst>
              <a:ext uri="{FF2B5EF4-FFF2-40B4-BE49-F238E27FC236}">
                <a16:creationId xmlns:a16="http://schemas.microsoft.com/office/drawing/2014/main" id="{B131EF9B-EB4C-454E-9C00-F1AB5F49837B}"/>
              </a:ext>
            </a:extLst>
          </p:cNvPr>
          <p:cNvSpPr txBox="1"/>
          <p:nvPr/>
        </p:nvSpPr>
        <p:spPr>
          <a:xfrm>
            <a:off x="9029030" y="12304354"/>
            <a:ext cx="15339014" cy="16619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 have two thoughts on message buffers: First) can we give them a different name than buffer to disambiguate from process buffers? Second) We make memory for them but I think NEVER populated them</a:t>
            </a:r>
          </a:p>
        </p:txBody>
      </p:sp>
    </p:spTree>
    <p:extLst>
      <p:ext uri="{BB962C8B-B14F-4D97-AF65-F5344CB8AC3E}">
        <p14:creationId xmlns:p14="http://schemas.microsoft.com/office/powerpoint/2010/main" val="1844956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37072313"/>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783782" y="5226534"/>
            <a:ext cx="5054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4544075"/>
            <a:ext cx="7524750" cy="4416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message ID valid (&lt; </a:t>
            </a:r>
            <a:r>
              <a:rPr lang="en-US" sz="2500" dirty="0" err="1">
                <a:solidFill>
                  <a:schemeClr val="tx1"/>
                </a:solidFill>
              </a:rPr>
              <a:t>num</a:t>
            </a:r>
            <a:r>
              <a:rPr lang="en-US" sz="2500" dirty="0">
                <a:solidFill>
                  <a:schemeClr val="tx1"/>
                </a:solidFill>
              </a:rPr>
              <a:t> messages created so far in this process)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there anything to read? If not, return false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module allowed to read this message? If not, warn.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update </a:t>
            </a:r>
            <a:r>
              <a:rPr lang="en-US" sz="2500" dirty="0" err="1">
                <a:solidFill>
                  <a:schemeClr val="tx1"/>
                </a:solidFill>
              </a:rPr>
              <a:t>previousPublisher</a:t>
            </a:r>
            <a:r>
              <a:rPr lang="en-US" sz="2500" dirty="0">
                <a:solidFill>
                  <a:schemeClr val="tx1"/>
                </a:solidFill>
              </a:rPr>
              <a:t>.</a:t>
            </a: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read the message. If less bytes were requested than the actual message, read the requested number. If more, only read the message bytes.</a:t>
            </a:r>
          </a:p>
        </p:txBody>
      </p:sp>
      <p:sp>
        <p:nvSpPr>
          <p:cNvPr id="8" name="Rectangle 7">
            <a:extLst>
              <a:ext uri="{FF2B5EF4-FFF2-40B4-BE49-F238E27FC236}">
                <a16:creationId xmlns:a16="http://schemas.microsoft.com/office/drawing/2014/main" id="{B0981095-0AB1-5646-962E-F4E886B44796}"/>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458502103"/>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39201" y="5766861"/>
            <a:ext cx="5054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80967" y="4905087"/>
            <a:ext cx="7524750"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Mainly this is called by </a:t>
            </a:r>
            <a:r>
              <a:rPr lang="en-US" sz="2500" dirty="0" err="1">
                <a:solidFill>
                  <a:schemeClr val="tx1"/>
                </a:solidFill>
              </a:rPr>
              <a:t>ReadMessage</a:t>
            </a:r>
            <a:r>
              <a:rPr lang="en-US" sz="2500" dirty="0">
                <a:solidFill>
                  <a:schemeClr val="tx1"/>
                </a:solidFill>
              </a:rPr>
              <a:t> to actually copy the desired data into the </a:t>
            </a:r>
            <a:r>
              <a:rPr lang="en-US" sz="2500" dirty="0" err="1">
                <a:solidFill>
                  <a:schemeClr val="tx1"/>
                </a:solidFill>
              </a:rPr>
              <a:t>OutputBuffer</a:t>
            </a:r>
            <a:r>
              <a:rPr lang="en-US" sz="2500" dirty="0">
                <a:solidFill>
                  <a:schemeClr val="tx1"/>
                </a:solidFill>
              </a:rPr>
              <a:t>. You can call it outside of </a:t>
            </a:r>
            <a:r>
              <a:rPr lang="en-US" sz="2500" dirty="0" err="1">
                <a:solidFill>
                  <a:schemeClr val="tx1"/>
                </a:solidFill>
              </a:rPr>
              <a:t>ReadMessage</a:t>
            </a:r>
            <a:r>
              <a:rPr lang="en-US" sz="2500" dirty="0">
                <a:solidFill>
                  <a:schemeClr val="tx1"/>
                </a:solidFill>
              </a:rPr>
              <a:t>, but you’ll have to figure out the other inputs on your own.</a:t>
            </a:r>
          </a:p>
        </p:txBody>
      </p:sp>
      <p:sp>
        <p:nvSpPr>
          <p:cNvPr id="8" name="Rectangle 7">
            <a:extLst>
              <a:ext uri="{FF2B5EF4-FFF2-40B4-BE49-F238E27FC236}">
                <a16:creationId xmlns:a16="http://schemas.microsoft.com/office/drawing/2014/main" id="{55B6F5F3-D5C6-604A-8552-65369A49A997}"/>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28461394"/>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175673" y="6584278"/>
            <a:ext cx="1158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5516291"/>
            <a:ext cx="7524750" cy="210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Given a message ID AND a process message buffer, this method finds an associated </a:t>
            </a:r>
            <a:r>
              <a:rPr lang="en-US" sz="2500" dirty="0" err="1">
                <a:solidFill>
                  <a:schemeClr val="tx1"/>
                </a:solidFill>
              </a:rPr>
              <a:t>MessageHeaderData</a:t>
            </a:r>
            <a:r>
              <a:rPr lang="en-US" sz="2500" dirty="0">
                <a:solidFill>
                  <a:schemeClr val="tx1"/>
                </a:solidFill>
              </a:rPr>
              <a:t>. If no </a:t>
            </a:r>
            <a:r>
              <a:rPr lang="en-US" sz="2500" dirty="0" err="1">
                <a:solidFill>
                  <a:schemeClr val="tx1"/>
                </a:solidFill>
              </a:rPr>
              <a:t>bufferSelect</a:t>
            </a:r>
            <a:r>
              <a:rPr lang="en-US" sz="2500" dirty="0">
                <a:solidFill>
                  <a:schemeClr val="tx1"/>
                </a:solidFill>
              </a:rPr>
              <a:t> is given, the currently selected buffer is used via the </a:t>
            </a:r>
            <a:r>
              <a:rPr lang="en-US" sz="2500" dirty="0" err="1">
                <a:solidFill>
                  <a:schemeClr val="tx1"/>
                </a:solidFill>
              </a:rPr>
              <a:t>SystemMessaging</a:t>
            </a:r>
            <a:r>
              <a:rPr lang="en-US" sz="2500" dirty="0">
                <a:solidFill>
                  <a:schemeClr val="tx1"/>
                </a:solidFill>
              </a:rPr>
              <a:t>() </a:t>
            </a:r>
            <a:r>
              <a:rPr lang="en-US" sz="2500" dirty="0" err="1">
                <a:solidFill>
                  <a:schemeClr val="tx1"/>
                </a:solidFill>
              </a:rPr>
              <a:t>messageStorage</a:t>
            </a:r>
            <a:r>
              <a:rPr lang="en-US" sz="2500" dirty="0">
                <a:solidFill>
                  <a:schemeClr val="tx1"/>
                </a:solidFill>
              </a:rPr>
              <a:t> pointer variable.</a:t>
            </a:r>
          </a:p>
        </p:txBody>
      </p:sp>
      <p:sp>
        <p:nvSpPr>
          <p:cNvPr id="8" name="Rectangle 7">
            <a:extLst>
              <a:ext uri="{FF2B5EF4-FFF2-40B4-BE49-F238E27FC236}">
                <a16:creationId xmlns:a16="http://schemas.microsoft.com/office/drawing/2014/main" id="{6638D52B-006A-6C48-A75E-9444158FC4B8}"/>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7227244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562110" y="6847515"/>
            <a:ext cx="541712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16540" y="6178102"/>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Prints to screen all message data for messages in the currently selected process buffer by calling </a:t>
            </a:r>
            <a:r>
              <a:rPr lang="en-US" sz="2500" dirty="0" err="1">
                <a:solidFill>
                  <a:schemeClr val="tx1"/>
                </a:solidFill>
              </a:rPr>
              <a:t>PrintMessageStats</a:t>
            </a:r>
            <a:r>
              <a:rPr lang="en-US" sz="2500" dirty="0">
                <a:solidFill>
                  <a:schemeClr val="tx1"/>
                </a:solidFill>
              </a:rPr>
              <a:t>() for each message</a:t>
            </a:r>
          </a:p>
        </p:txBody>
      </p:sp>
      <p:sp>
        <p:nvSpPr>
          <p:cNvPr id="8" name="Rectangle 7">
            <a:extLst>
              <a:ext uri="{FF2B5EF4-FFF2-40B4-BE49-F238E27FC236}">
                <a16:creationId xmlns:a16="http://schemas.microsoft.com/office/drawing/2014/main" id="{29BEEFF9-3986-634F-A706-030B7493F61F}"/>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26544515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44547" y="7096896"/>
            <a:ext cx="412865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16540" y="6427483"/>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If the message exists, it prints some stats about the message. It assumes you want the messages from the currently selected message buffer.</a:t>
            </a:r>
          </a:p>
        </p:txBody>
      </p:sp>
      <p:sp>
        <p:nvSpPr>
          <p:cNvPr id="8" name="Rectangle 7">
            <a:extLst>
              <a:ext uri="{FF2B5EF4-FFF2-40B4-BE49-F238E27FC236}">
                <a16:creationId xmlns:a16="http://schemas.microsoft.com/office/drawing/2014/main" id="{28B8091A-9509-9545-82A6-9B309A7B4FD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621778663"/>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538366" y="7387841"/>
            <a:ext cx="15794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5371908"/>
            <a:ext cx="752475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Defaults to currently selected buffer. Returns a name from an ID.</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Here let’s note: </a:t>
            </a:r>
            <a:r>
              <a:rPr lang="en-US" sz="2500" dirty="0" err="1">
                <a:solidFill>
                  <a:schemeClr val="tx1"/>
                </a:solidFill>
              </a:rPr>
              <a:t>messageIDs</a:t>
            </a:r>
            <a:r>
              <a:rPr lang="en-US" sz="2500" dirty="0">
                <a:solidFill>
                  <a:schemeClr val="tx1"/>
                </a:solidFill>
              </a:rPr>
              <a:t> start at 0 and increase within each process. So if you ask for info about </a:t>
            </a:r>
            <a:r>
              <a:rPr lang="en-US" sz="2500" dirty="0" err="1">
                <a:solidFill>
                  <a:schemeClr val="tx1"/>
                </a:solidFill>
              </a:rPr>
              <a:t>messageID</a:t>
            </a:r>
            <a:r>
              <a:rPr lang="en-US" sz="2500" dirty="0">
                <a:solidFill>
                  <a:schemeClr val="tx1"/>
                </a:solidFill>
              </a:rPr>
              <a:t> 1, you need to know what buffer you’re talking about. If you say nothing, you get the message associated with that ID in the currently selected buffer. Or from the buffer you selected. This is true any time you reference a message ID.</a:t>
            </a:r>
          </a:p>
        </p:txBody>
      </p:sp>
      <p:sp>
        <p:nvSpPr>
          <p:cNvPr id="8" name="Rectangle 7">
            <a:extLst>
              <a:ext uri="{FF2B5EF4-FFF2-40B4-BE49-F238E27FC236}">
                <a16:creationId xmlns:a16="http://schemas.microsoft.com/office/drawing/2014/main" id="{556CD8DB-50CC-F345-AA9B-12EAA9AEB9E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88231632"/>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538366" y="7692642"/>
            <a:ext cx="15794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6718431"/>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Searches the requested or currently selected message buffer for a given name and returns the associated ID.</a:t>
            </a:r>
            <a:endParaRPr lang="en-US" sz="2500" dirty="0">
              <a:solidFill>
                <a:srgbClr val="FF0000"/>
              </a:solidFill>
            </a:endParaRPr>
          </a:p>
        </p:txBody>
      </p:sp>
      <p:sp>
        <p:nvSpPr>
          <p:cNvPr id="8" name="Rectangle 7">
            <a:extLst>
              <a:ext uri="{FF2B5EF4-FFF2-40B4-BE49-F238E27FC236}">
                <a16:creationId xmlns:a16="http://schemas.microsoft.com/office/drawing/2014/main" id="{06C4F9AC-F6BD-B04A-B992-64531C88E13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73973133"/>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39200" y="7960275"/>
            <a:ext cx="523701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5944342"/>
            <a:ext cx="752475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gives the requesting module permission to read the requested message. That means it is added to the </a:t>
            </a:r>
            <a:r>
              <a:rPr lang="en-US" sz="2500" dirty="0" err="1">
                <a:solidFill>
                  <a:schemeClr val="tx1"/>
                </a:solidFill>
              </a:rPr>
              <a:t>subdata</a:t>
            </a:r>
            <a:r>
              <a:rPr lang="en-US" sz="2500" dirty="0">
                <a:solidFill>
                  <a:schemeClr val="tx1"/>
                </a:solidFill>
              </a:rPr>
              <a:t> access list.</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IMPORTANT NOTE: If the message doesn’t exist, it is created in expectation that someone will actually write it later.</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rgbClr val="FF0000"/>
                </a:solidFill>
              </a:rPr>
              <a:t>Maybe we should warn about this if the message hasn’t been created after </a:t>
            </a:r>
            <a:r>
              <a:rPr lang="en-US" sz="2500" dirty="0" err="1">
                <a:solidFill>
                  <a:srgbClr val="FF0000"/>
                </a:solidFill>
              </a:rPr>
              <a:t>crossInit</a:t>
            </a:r>
            <a:r>
              <a:rPr lang="en-US" sz="2500" dirty="0">
                <a:solidFill>
                  <a:srgbClr val="FF0000"/>
                </a:solidFill>
              </a:rPr>
              <a:t>()?</a:t>
            </a:r>
          </a:p>
        </p:txBody>
      </p:sp>
      <p:sp>
        <p:nvSpPr>
          <p:cNvPr id="8" name="Rectangle 7">
            <a:extLst>
              <a:ext uri="{FF2B5EF4-FFF2-40B4-BE49-F238E27FC236}">
                <a16:creationId xmlns:a16="http://schemas.microsoft.com/office/drawing/2014/main" id="{B31D79CD-BC09-C143-9B06-0E4B06407FA0}"/>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06304392"/>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924801" y="8472893"/>
            <a:ext cx="63869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7483225"/>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asks the messaging system to hand out the next </a:t>
            </a:r>
            <a:r>
              <a:rPr lang="en-US" sz="2500" dirty="0" err="1">
                <a:solidFill>
                  <a:schemeClr val="tx1"/>
                </a:solidFill>
              </a:rPr>
              <a:t>moduleID</a:t>
            </a:r>
            <a:r>
              <a:rPr lang="en-US" sz="2500" dirty="0">
                <a:solidFill>
                  <a:schemeClr val="tx1"/>
                </a:solidFill>
              </a:rPr>
              <a:t>.</a:t>
            </a:r>
            <a:endParaRPr lang="en-US" sz="2500" dirty="0">
              <a:solidFill>
                <a:srgbClr val="FF0000"/>
              </a:solidFill>
            </a:endParaRPr>
          </a:p>
        </p:txBody>
      </p:sp>
      <p:sp>
        <p:nvSpPr>
          <p:cNvPr id="7" name="Rectangle 6">
            <a:extLst>
              <a:ext uri="{FF2B5EF4-FFF2-40B4-BE49-F238E27FC236}">
                <a16:creationId xmlns:a16="http://schemas.microsoft.com/office/drawing/2014/main" id="{980ECEBC-789D-5042-A5B3-54EC0917043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38352670"/>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49347" y="8749984"/>
            <a:ext cx="36298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6906145"/>
            <a:ext cx="7524750" cy="210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method redirects the </a:t>
            </a:r>
            <a:r>
              <a:rPr lang="en-US" sz="2500" dirty="0" err="1">
                <a:solidFill>
                  <a:schemeClr val="tx1"/>
                </a:solidFill>
              </a:rPr>
              <a:t>SystemMessaging</a:t>
            </a:r>
            <a:r>
              <a:rPr lang="en-US" sz="2500" dirty="0">
                <a:solidFill>
                  <a:schemeClr val="tx1"/>
                </a:solidFill>
              </a:rPr>
              <a:t>() </a:t>
            </a:r>
            <a:r>
              <a:rPr lang="en-US" sz="2500" dirty="0" err="1">
                <a:solidFill>
                  <a:schemeClr val="tx1"/>
                </a:solidFill>
              </a:rPr>
              <a:t>messageStorage</a:t>
            </a:r>
            <a:r>
              <a:rPr lang="en-US" sz="2500" dirty="0">
                <a:solidFill>
                  <a:schemeClr val="tx1"/>
                </a:solidFill>
              </a:rPr>
              <a:t> pointer to point at the buffer identified by </a:t>
            </a:r>
            <a:r>
              <a:rPr lang="en-US" sz="2500" dirty="0" err="1">
                <a:solidFill>
                  <a:schemeClr val="tx1"/>
                </a:solidFill>
              </a:rPr>
              <a:t>bufferUse</a:t>
            </a:r>
            <a:r>
              <a:rPr lang="en-US" sz="2500" dirty="0">
                <a:solidFill>
                  <a:schemeClr val="tx1"/>
                </a:solidFill>
              </a:rPr>
              <a:t>. This determines the default behavior of a lot of messaging methods that need to reference a buffer.</a:t>
            </a:r>
            <a:endParaRPr lang="en-US" sz="2500" dirty="0">
              <a:solidFill>
                <a:srgbClr val="FF0000"/>
              </a:solidFill>
            </a:endParaRPr>
          </a:p>
        </p:txBody>
      </p:sp>
      <p:sp>
        <p:nvSpPr>
          <p:cNvPr id="8" name="Rectangle 7">
            <a:extLst>
              <a:ext uri="{FF2B5EF4-FFF2-40B4-BE49-F238E27FC236}">
                <a16:creationId xmlns:a16="http://schemas.microsoft.com/office/drawing/2014/main" id="{42E46C25-DE18-054B-897E-D4A812BB635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172431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5" name="Rectangle 4">
            <a:extLst>
              <a:ext uri="{FF2B5EF4-FFF2-40B4-BE49-F238E27FC236}">
                <a16:creationId xmlns:a16="http://schemas.microsoft.com/office/drawing/2014/main" id="{389C5458-B2F0-4D41-AB19-09E776657697}"/>
              </a:ext>
            </a:extLst>
          </p:cNvPr>
          <p:cNvSpPr/>
          <p:nvPr/>
        </p:nvSpPr>
        <p:spPr>
          <a:xfrm>
            <a:off x="1409180" y="2538270"/>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214928135"/>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982691" y="9014412"/>
            <a:ext cx="699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8344999"/>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Considering every </a:t>
            </a:r>
            <a:r>
              <a:rPr lang="en-US" sz="2500" dirty="0" err="1">
                <a:solidFill>
                  <a:schemeClr val="tx1"/>
                </a:solidFill>
              </a:rPr>
              <a:t>SysProcess</a:t>
            </a:r>
            <a:r>
              <a:rPr lang="en-US" sz="2500" dirty="0">
                <a:solidFill>
                  <a:schemeClr val="tx1"/>
                </a:solidFill>
              </a:rPr>
              <a:t>() has a buffer, if you count the number of buffers, you get the number of </a:t>
            </a:r>
            <a:r>
              <a:rPr lang="en-US" sz="2500" dirty="0" err="1">
                <a:solidFill>
                  <a:schemeClr val="tx1"/>
                </a:solidFill>
              </a:rPr>
              <a:t>SysProcess</a:t>
            </a:r>
            <a:r>
              <a:rPr lang="en-US" sz="2500" dirty="0">
                <a:solidFill>
                  <a:schemeClr val="tx1"/>
                </a:solidFill>
              </a:rPr>
              <a:t>()</a:t>
            </a:r>
            <a:r>
              <a:rPr lang="en-US" sz="2500" dirty="0" err="1">
                <a:solidFill>
                  <a:schemeClr val="tx1"/>
                </a:solidFill>
              </a:rPr>
              <a:t>es</a:t>
            </a:r>
            <a:r>
              <a:rPr lang="en-US" sz="2500" dirty="0">
                <a:solidFill>
                  <a:schemeClr val="tx1"/>
                </a:solidFill>
              </a:rPr>
              <a:t> in the sim.</a:t>
            </a:r>
            <a:endParaRPr lang="en-US" sz="2500" dirty="0">
              <a:solidFill>
                <a:srgbClr val="FF0000"/>
              </a:solidFill>
            </a:endParaRPr>
          </a:p>
        </p:txBody>
      </p:sp>
      <p:sp>
        <p:nvSpPr>
          <p:cNvPr id="8" name="Rectangle 7">
            <a:extLst>
              <a:ext uri="{FF2B5EF4-FFF2-40B4-BE49-F238E27FC236}">
                <a16:creationId xmlns:a16="http://schemas.microsoft.com/office/drawing/2014/main" id="{A6407564-9581-8849-93C5-E27B021A6EB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92341367"/>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108873" y="9305358"/>
            <a:ext cx="23046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635945"/>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returns a </a:t>
            </a:r>
            <a:r>
              <a:rPr lang="en-US" sz="2500" dirty="0" err="1">
                <a:solidFill>
                  <a:schemeClr val="tx1"/>
                </a:solidFill>
              </a:rPr>
              <a:t>MessageIdentData</a:t>
            </a:r>
            <a:r>
              <a:rPr lang="en-US" sz="2500" dirty="0">
                <a:solidFill>
                  <a:schemeClr val="tx1"/>
                </a:solidFill>
              </a:rPr>
              <a:t> for the requested message name IF that message was published in this process.</a:t>
            </a:r>
            <a:endParaRPr lang="en-US" sz="2500" dirty="0">
              <a:solidFill>
                <a:srgbClr val="FF0000"/>
              </a:solidFill>
            </a:endParaRPr>
          </a:p>
        </p:txBody>
      </p:sp>
      <p:sp>
        <p:nvSpPr>
          <p:cNvPr id="7" name="Rectangle 6">
            <a:extLst>
              <a:ext uri="{FF2B5EF4-FFF2-40B4-BE49-F238E27FC236}">
                <a16:creationId xmlns:a16="http://schemas.microsoft.com/office/drawing/2014/main" id="{226ABE7D-CA23-014A-A552-F63F9A9E0495}"/>
              </a:ext>
            </a:extLst>
          </p:cNvPr>
          <p:cNvSpPr/>
          <p:nvPr/>
        </p:nvSpPr>
        <p:spPr>
          <a:xfrm>
            <a:off x="14413522" y="4944204"/>
            <a:ext cx="8799446" cy="19851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a:t>
            </a:r>
            <a:r>
              <a:rPr lang="en-US" sz="2000" dirty="0" err="1"/>
              <a:t>std</a:t>
            </a:r>
            <a:r>
              <a:rPr lang="en-US" sz="2000" dirty="0"/>
              <a:t>::string </a:t>
            </a:r>
            <a:r>
              <a:rPr lang="en-US" sz="2000" dirty="0" err="1"/>
              <a:t>bufferName</a:t>
            </a:r>
            <a:r>
              <a:rPr lang="en-US" sz="2000" dirty="0"/>
              <a:t>;  //! (-) String associated with the message buffer</a:t>
            </a:r>
            <a:br>
              <a:rPr lang="en-US" sz="2000" dirty="0"/>
            </a:br>
            <a:r>
              <a:rPr lang="en-US" sz="2000" dirty="0"/>
              <a:t>    uint64_t </a:t>
            </a:r>
            <a:r>
              <a:rPr lang="en-US" sz="2000" dirty="0" err="1"/>
              <a:t>processBuffer</a:t>
            </a:r>
            <a:r>
              <a:rPr lang="en-US" sz="2000" dirty="0"/>
              <a:t>;  //! (-) Buffer ID for where this message originally lives</a:t>
            </a:r>
            <a:br>
              <a:rPr lang="en-US" sz="2000" dirty="0"/>
            </a:br>
            <a:r>
              <a:rPr lang="en-US" sz="2000" dirty="0"/>
              <a:t>    uint64_t </a:t>
            </a:r>
            <a:r>
              <a:rPr lang="en-US" sz="2000" dirty="0" err="1"/>
              <a:t>itemID</a:t>
            </a:r>
            <a:r>
              <a:rPr lang="en-US" sz="2000" dirty="0"/>
              <a:t>;  //! (-) ID associated with request</a:t>
            </a:r>
            <a:br>
              <a:rPr lang="en-US" sz="2000" dirty="0"/>
            </a:br>
            <a:r>
              <a:rPr lang="en-US" sz="2000" dirty="0"/>
              <a:t>    </a:t>
            </a:r>
            <a:r>
              <a:rPr lang="en-US" sz="2000" b="1" dirty="0"/>
              <a:t>bool </a:t>
            </a:r>
            <a:r>
              <a:rPr lang="en-US" sz="2000" dirty="0" err="1"/>
              <a:t>itemFound</a:t>
            </a:r>
            <a:r>
              <a:rPr lang="en-US" sz="2000" dirty="0"/>
              <a:t>;  //! (-) Indicator of whether the buffer was found</a:t>
            </a:r>
            <a:br>
              <a:rPr lang="en-US" sz="2000" dirty="0"/>
            </a:br>
            <a:r>
              <a:rPr lang="en-US" sz="2000" dirty="0"/>
              <a:t>}</a:t>
            </a:r>
            <a:r>
              <a:rPr lang="en-US" sz="2000" dirty="0" err="1"/>
              <a:t>MessageIdentData</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790F71A3-9E34-0943-AE67-483036EC68E8}"/>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47967020"/>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65274" y="9568595"/>
            <a:ext cx="77446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828305"/>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Returns the process buffer ID associated with </a:t>
            </a:r>
            <a:r>
              <a:rPr lang="en-US" sz="2500" dirty="0" err="1">
                <a:solidFill>
                  <a:schemeClr val="tx1"/>
                </a:solidFill>
              </a:rPr>
              <a:t>bufferName</a:t>
            </a:r>
            <a:r>
              <a:rPr lang="en-US" sz="2500" dirty="0">
                <a:solidFill>
                  <a:schemeClr val="tx1"/>
                </a:solidFill>
              </a:rPr>
              <a:t>.</a:t>
            </a:r>
            <a:endParaRPr lang="en-US" sz="2500" dirty="0">
              <a:solidFill>
                <a:srgbClr val="FF0000"/>
              </a:solidFill>
            </a:endParaRPr>
          </a:p>
        </p:txBody>
      </p:sp>
      <p:sp>
        <p:nvSpPr>
          <p:cNvPr id="8" name="Rectangle 7">
            <a:extLst>
              <a:ext uri="{FF2B5EF4-FFF2-40B4-BE49-F238E27FC236}">
                <a16:creationId xmlns:a16="http://schemas.microsoft.com/office/drawing/2014/main" id="{F55E4C5A-B897-374D-BBB0-4633198ADB62}"/>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4217335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65274" y="9568595"/>
            <a:ext cx="77446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635945"/>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Returns the process buffer ID associated with </a:t>
            </a:r>
            <a:r>
              <a:rPr lang="en-US" sz="2500" dirty="0" err="1">
                <a:solidFill>
                  <a:schemeClr val="tx1"/>
                </a:solidFill>
              </a:rPr>
              <a:t>bufferName</a:t>
            </a:r>
            <a:r>
              <a:rPr lang="en-US" sz="2500" dirty="0">
                <a:solidFill>
                  <a:schemeClr val="tx1"/>
                </a:solidFill>
              </a:rPr>
              <a:t>. Generally, this is also the </a:t>
            </a:r>
            <a:r>
              <a:rPr lang="en-US" sz="2500" dirty="0" err="1">
                <a:solidFill>
                  <a:schemeClr val="tx1"/>
                </a:solidFill>
              </a:rPr>
              <a:t>SysProcess</a:t>
            </a:r>
            <a:r>
              <a:rPr lang="en-US" sz="2500" dirty="0">
                <a:solidFill>
                  <a:schemeClr val="tx1"/>
                </a:solidFill>
              </a:rPr>
              <a:t>() Name associated with the buffer, too.</a:t>
            </a:r>
          </a:p>
        </p:txBody>
      </p:sp>
      <p:sp>
        <p:nvSpPr>
          <p:cNvPr id="8" name="Rectangle 7">
            <a:extLst>
              <a:ext uri="{FF2B5EF4-FFF2-40B4-BE49-F238E27FC236}">
                <a16:creationId xmlns:a16="http://schemas.microsoft.com/office/drawing/2014/main" id="{23A0BEB9-B67E-4149-A18D-24DF6B928444}"/>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04040237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612583" y="9859541"/>
            <a:ext cx="34913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190128"/>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rgbClr val="FF0000"/>
                </a:solidFill>
              </a:rPr>
              <a:t>Returns names of messages in currently selected buffer no one has access to? Or just messages that were not published in this process?</a:t>
            </a:r>
          </a:p>
        </p:txBody>
      </p:sp>
      <p:sp>
        <p:nvSpPr>
          <p:cNvPr id="8" name="Rectangle 7">
            <a:extLst>
              <a:ext uri="{FF2B5EF4-FFF2-40B4-BE49-F238E27FC236}">
                <a16:creationId xmlns:a16="http://schemas.microsoft.com/office/drawing/2014/main" id="{D1BC29A3-DBCC-AD45-9033-4A00F989ED1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30954555"/>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68692" y="10136632"/>
            <a:ext cx="49460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659579"/>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Search through ALL sim message process buffers and make a list of unique message names.</a:t>
            </a:r>
          </a:p>
        </p:txBody>
      </p:sp>
      <p:sp>
        <p:nvSpPr>
          <p:cNvPr id="8" name="Rectangle 7">
            <a:extLst>
              <a:ext uri="{FF2B5EF4-FFF2-40B4-BE49-F238E27FC236}">
                <a16:creationId xmlns:a16="http://schemas.microsoft.com/office/drawing/2014/main" id="{6819EC67-A93A-2743-897D-C7507ABF2AB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28223802"/>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92983" y="10704669"/>
            <a:ext cx="773083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910564"/>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Get </a:t>
            </a:r>
            <a:r>
              <a:rPr lang="en-US" sz="2500" dirty="0" err="1">
                <a:solidFill>
                  <a:schemeClr val="tx1"/>
                </a:solidFill>
              </a:rPr>
              <a:t>MessagExchangeData</a:t>
            </a:r>
            <a:r>
              <a:rPr lang="en-US" sz="2500" dirty="0">
                <a:solidFill>
                  <a:schemeClr val="tx1"/>
                </a:solidFill>
              </a:rPr>
              <a:t> for the given message ID (from the currently selected message buffer, of course).</a:t>
            </a:r>
          </a:p>
        </p:txBody>
      </p:sp>
      <p:sp>
        <p:nvSpPr>
          <p:cNvPr id="7" name="Rectangle 6">
            <a:extLst>
              <a:ext uri="{FF2B5EF4-FFF2-40B4-BE49-F238E27FC236}">
                <a16:creationId xmlns:a16="http://schemas.microsoft.com/office/drawing/2014/main" id="{3B99ECED-16C3-DE40-88B5-13843B597F73}"/>
              </a:ext>
            </a:extLst>
          </p:cNvPr>
          <p:cNvSpPr/>
          <p:nvPr/>
        </p:nvSpPr>
        <p:spPr>
          <a:xfrm>
            <a:off x="14302685" y="7780286"/>
            <a:ext cx="8799446" cy="124649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typedef struct </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 </a:t>
            </a:r>
            <a:r>
              <a:rPr lang="en-US" sz="1800" dirty="0" err="1"/>
              <a:t>exchangeList</a:t>
            </a:r>
            <a:r>
              <a:rPr lang="en-US" sz="1800" dirty="0"/>
              <a:t>; //! (-) </a:t>
            </a:r>
            <a:r>
              <a:rPr lang="en-US" sz="1800" dirty="0">
                <a:solidFill>
                  <a:schemeClr val="tx1"/>
                </a:solidFill>
              </a:rPr>
              <a:t>history of write/read pairs for message</a:t>
            </a:r>
            <a:br>
              <a:rPr lang="en-US" sz="1800" dirty="0"/>
            </a:br>
            <a:r>
              <a:rPr lang="en-US" sz="1800" dirty="0"/>
              <a:t>}</a:t>
            </a:r>
            <a:r>
              <a:rPr lang="en-US" sz="1800" dirty="0" err="1"/>
              <a:t>MessageExchangeData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A845F451-A4E2-8C43-9DF4-D8231E87B84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96548127"/>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548105" y="10926342"/>
            <a:ext cx="348655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0449289"/>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A total messaging system wipeout. The sim cannot recover from this</a:t>
            </a:r>
          </a:p>
        </p:txBody>
      </p:sp>
      <p:sp>
        <p:nvSpPr>
          <p:cNvPr id="8" name="Rectangle 7">
            <a:extLst>
              <a:ext uri="{FF2B5EF4-FFF2-40B4-BE49-F238E27FC236}">
                <a16:creationId xmlns:a16="http://schemas.microsoft.com/office/drawing/2014/main" id="{5C0E0B52-69B7-F845-B0ED-3AEAB590759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4841121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22723" y="11211034"/>
            <a:ext cx="23781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0733981"/>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 the requesting module permission to write to the message (in the currently selected buffer, of course).</a:t>
            </a:r>
          </a:p>
        </p:txBody>
      </p:sp>
      <p:sp>
        <p:nvSpPr>
          <p:cNvPr id="8" name="Rectangle 7">
            <a:extLst>
              <a:ext uri="{FF2B5EF4-FFF2-40B4-BE49-F238E27FC236}">
                <a16:creationId xmlns:a16="http://schemas.microsoft.com/office/drawing/2014/main" id="{A51E1B43-0AED-3043-A8C1-DA30EE1820DB}"/>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45522695"/>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22723" y="11501979"/>
            <a:ext cx="23781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1024926"/>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 the requesting module permission to read the message (in the currently selected buffer, of course).</a:t>
            </a:r>
          </a:p>
        </p:txBody>
      </p:sp>
      <p:sp>
        <p:nvSpPr>
          <p:cNvPr id="8" name="Rectangle 7">
            <a:extLst>
              <a:ext uri="{FF2B5EF4-FFF2-40B4-BE49-F238E27FC236}">
                <a16:creationId xmlns:a16="http://schemas.microsoft.com/office/drawing/2014/main" id="{F81DA7EA-0B11-5340-BD42-20117A21045A}"/>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373104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5" name="TextBox 4">
            <a:extLst>
              <a:ext uri="{FF2B5EF4-FFF2-40B4-BE49-F238E27FC236}">
                <a16:creationId xmlns:a16="http://schemas.microsoft.com/office/drawing/2014/main" id="{64F659A3-3583-2F47-9306-1494342D2CD3}"/>
              </a:ext>
            </a:extLst>
          </p:cNvPr>
          <p:cNvSpPr txBox="1"/>
          <p:nvPr/>
        </p:nvSpPr>
        <p:spPr>
          <a:xfrm>
            <a:off x="16918727" y="9930826"/>
            <a:ext cx="5908988"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let’s talk about the things a</a:t>
            </a:r>
            <a:b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has/is. </a:t>
            </a:r>
          </a:p>
        </p:txBody>
      </p:sp>
      <p:sp>
        <p:nvSpPr>
          <p:cNvPr id="4" name="Rectangle 3">
            <a:extLst>
              <a:ext uri="{FF2B5EF4-FFF2-40B4-BE49-F238E27FC236}">
                <a16:creationId xmlns:a16="http://schemas.microsoft.com/office/drawing/2014/main" id="{07F9D29D-CE3E-F143-92C2-7B137A76B46C}"/>
              </a:ext>
            </a:extLst>
          </p:cNvPr>
          <p:cNvSpPr/>
          <p:nvPr/>
        </p:nvSpPr>
        <p:spPr>
          <a:xfrm>
            <a:off x="1096465" y="8599366"/>
            <a:ext cx="2324100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204B889A-3680-3644-8C0D-6FD1A4923804}"/>
              </a:ext>
            </a:extLst>
          </p:cNvPr>
          <p:cNvSpPr/>
          <p:nvPr/>
        </p:nvSpPr>
        <p:spPr>
          <a:xfrm>
            <a:off x="1180580" y="279952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72945126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980068" y="11779070"/>
            <a:ext cx="397145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85812" y="11494377"/>
            <a:ext cx="7524750"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Sum of all the message failures.</a:t>
            </a:r>
          </a:p>
        </p:txBody>
      </p:sp>
      <p:sp>
        <p:nvSpPr>
          <p:cNvPr id="8" name="Rectangle 7">
            <a:extLst>
              <a:ext uri="{FF2B5EF4-FFF2-40B4-BE49-F238E27FC236}">
                <a16:creationId xmlns:a16="http://schemas.microsoft.com/office/drawing/2014/main" id="{B3CD004E-7E94-E44C-A0C0-85A9D0627A26}"/>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a:t>
            </a:r>
            <a:r>
              <a:rPr lang="en-US" sz="1800" dirty="0" err="1"/>
              <a:t>std</a:t>
            </a:r>
            <a:r>
              <a:rPr lang="en-US" sz="1800" dirty="0"/>
              <a:t>::string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(uint64_t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(uint64_t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(uint64_t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a:t>
            </a:r>
            <a:r>
              <a:rPr lang="en-US" sz="1800" dirty="0" err="1"/>
              <a:t>std</a:t>
            </a:r>
            <a:r>
              <a:rPr lang="en-US" sz="1800" dirty="0"/>
              <a:t>::string </a:t>
            </a:r>
            <a:r>
              <a:rPr lang="en-US" sz="1800" dirty="0" err="1"/>
              <a:t>FindMessageName</a:t>
            </a:r>
            <a:r>
              <a:rPr lang="en-US" sz="1800" dirty="0"/>
              <a:t>(uint64_t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a:t>
            </a:r>
            <a:br>
              <a:rPr lang="en-US" sz="1800" dirty="0"/>
            </a:br>
            <a:r>
              <a:rPr lang="en-US" sz="1800" dirty="0"/>
              <a:t>        </a:t>
            </a:r>
            <a:r>
              <a:rPr lang="en-US" sz="1800" dirty="0" err="1"/>
              <a:t>getMessageExchangeData</a:t>
            </a:r>
            <a:r>
              <a:rPr lang="en-US" sz="1800" dirty="0"/>
              <a:t>(uint64_t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5613139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99FFB6"/>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43422365"/>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sp>
        <p:nvSpPr>
          <p:cNvPr id="8" name="TextBox 7">
            <a:extLst>
              <a:ext uri="{FF2B5EF4-FFF2-40B4-BE49-F238E27FC236}">
                <a16:creationId xmlns:a16="http://schemas.microsoft.com/office/drawing/2014/main" id="{304A5571-02A4-6640-ACEA-158B54AC51B2}"/>
              </a:ext>
            </a:extLst>
          </p:cNvPr>
          <p:cNvSpPr txBox="1"/>
          <p:nvPr/>
        </p:nvSpPr>
        <p:spPr>
          <a:xfrm>
            <a:off x="4501047" y="6642942"/>
            <a:ext cx="16235185"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First, where is </a:t>
            </a:r>
            <a:r>
              <a:rPr lang="en-US" dirty="0" err="1">
                <a:solidFill>
                  <a:schemeClr val="tx1"/>
                </a:solidFill>
              </a:rPr>
              <a:t>SysInterface</a:t>
            </a:r>
            <a:r>
              <a:rPr lang="en-US" dirty="0">
                <a:solidFill>
                  <a:schemeClr val="tx1"/>
                </a:solidFill>
              </a:rPr>
              <a:t>() used? Recall that each </a:t>
            </a:r>
            <a:r>
              <a:rPr lang="en-US" dirty="0" err="1">
                <a:solidFill>
                  <a:schemeClr val="tx1"/>
                </a:solidFill>
              </a:rPr>
              <a:t>SysProcess</a:t>
            </a:r>
            <a:r>
              <a:rPr lang="en-US" dirty="0">
                <a:solidFill>
                  <a:schemeClr val="tx1"/>
                </a:solidFill>
              </a:rPr>
              <a:t>() has a </a:t>
            </a:r>
            <a:r>
              <a:rPr lang="en-US" dirty="0" err="1">
                <a:solidFill>
                  <a:schemeClr val="tx1"/>
                </a:solidFill>
              </a:rPr>
              <a:t>std</a:t>
            </a:r>
            <a:r>
              <a:rPr lang="en-US" dirty="0">
                <a:solidFill>
                  <a:schemeClr val="tx1"/>
                </a:solidFill>
              </a:rPr>
              <a:t>::vector&lt;</a:t>
            </a:r>
            <a:r>
              <a:rPr lang="en-US" dirty="0" err="1">
                <a:solidFill>
                  <a:schemeClr val="tx1"/>
                </a:solidFill>
              </a:rPr>
              <a:t>SysInterface</a:t>
            </a:r>
            <a:r>
              <a:rPr lang="en-US" dirty="0">
                <a:solidFill>
                  <a:schemeClr val="tx1"/>
                </a:solidFill>
              </a:rPr>
              <a:t>*&gt; and </a:t>
            </a:r>
            <a:r>
              <a:rPr lang="en-US" dirty="0" err="1">
                <a:solidFill>
                  <a:schemeClr val="tx1"/>
                </a:solidFill>
              </a:rPr>
              <a:t>SysInterface</a:t>
            </a:r>
            <a:r>
              <a:rPr lang="en-US" dirty="0">
                <a:solidFill>
                  <a:schemeClr val="tx1"/>
                </a:solidFill>
              </a:rPr>
              <a:t>()s are added to processes to define cross-process message sharing. </a:t>
            </a:r>
            <a:endParaRPr lang="en-US" dirty="0">
              <a:solidFill>
                <a:srgbClr val="FF0000"/>
              </a:solidFill>
            </a:endParaRPr>
          </a:p>
        </p:txBody>
      </p:sp>
    </p:spTree>
    <p:extLst>
      <p:ext uri="{BB962C8B-B14F-4D97-AF65-F5344CB8AC3E}">
        <p14:creationId xmlns:p14="http://schemas.microsoft.com/office/powerpoint/2010/main" val="3786768939"/>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149782" y="9506994"/>
            <a:ext cx="36281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5" y="7907166"/>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See each process has a list of </a:t>
            </a:r>
            <a:r>
              <a:rPr lang="en-US" dirty="0" err="1">
                <a:solidFill>
                  <a:schemeClr val="tx1"/>
                </a:solidFill>
              </a:rPr>
              <a:t>SysInterfaces</a:t>
            </a:r>
            <a:r>
              <a:rPr lang="en-US" dirty="0">
                <a:solidFill>
                  <a:schemeClr val="tx1"/>
                </a:solidFill>
              </a:rPr>
              <a:t>. And each </a:t>
            </a:r>
            <a:r>
              <a:rPr lang="en-US" dirty="0" err="1">
                <a:solidFill>
                  <a:schemeClr val="tx1"/>
                </a:solidFill>
              </a:rPr>
              <a:t>SysInterface</a:t>
            </a:r>
            <a:r>
              <a:rPr lang="en-US" dirty="0">
                <a:solidFill>
                  <a:schemeClr val="tx1"/>
                </a:solidFill>
              </a:rPr>
              <a:t>() has a list of </a:t>
            </a:r>
            <a:r>
              <a:rPr lang="en-US" dirty="0" err="1">
                <a:solidFill>
                  <a:schemeClr val="tx1"/>
                </a:solidFill>
              </a:rPr>
              <a:t>InterfaceDataExchange</a:t>
            </a:r>
            <a:r>
              <a:rPr lang="en-US" dirty="0">
                <a:solidFill>
                  <a:schemeClr val="tx1"/>
                </a:solidFill>
              </a:rPr>
              <a:t>()s. We’ll have to look at what an </a:t>
            </a:r>
            <a:r>
              <a:rPr lang="en-US" dirty="0" err="1">
                <a:solidFill>
                  <a:schemeClr val="tx1"/>
                </a:solidFill>
              </a:rPr>
              <a:t>InterfaceDataExchange</a:t>
            </a:r>
            <a:r>
              <a:rPr lang="en-US" dirty="0">
                <a:solidFill>
                  <a:schemeClr val="tx1"/>
                </a:solidFill>
              </a:rPr>
              <a:t>() is on the next slide.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28993374"/>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533240" y="8474606"/>
            <a:ext cx="36281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5" y="7788364"/>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Whether or not the exchange is active. It is set false if the exchange fails to link. </a:t>
            </a:r>
            <a:r>
              <a:rPr lang="en-US" dirty="0">
                <a:solidFill>
                  <a:srgbClr val="FF0000"/>
                </a:solidFill>
              </a:rPr>
              <a:t>It does not appear to actually be used by anything.</a:t>
            </a:r>
          </a:p>
        </p:txBody>
      </p:sp>
      <p:sp>
        <p:nvSpPr>
          <p:cNvPr id="7" name="Rectangle 6">
            <a:extLst>
              <a:ext uri="{FF2B5EF4-FFF2-40B4-BE49-F238E27FC236}">
                <a16:creationId xmlns:a16="http://schemas.microsoft.com/office/drawing/2014/main" id="{67D27640-85A8-1F44-9080-EAE79D93692F}"/>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55265903"/>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742608" y="8917057"/>
            <a:ext cx="25072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9163278"/>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Another class within a class! This defines the interface for a </a:t>
            </a:r>
            <a:r>
              <a:rPr lang="en-US" b="1" dirty="0">
                <a:solidFill>
                  <a:schemeClr val="tx1"/>
                </a:solidFill>
              </a:rPr>
              <a:t>single message. </a:t>
            </a:r>
            <a:r>
              <a:rPr lang="en-US" dirty="0" err="1">
                <a:solidFill>
                  <a:schemeClr val="tx1"/>
                </a:solidFill>
              </a:rPr>
              <a:t>MessageInterfaceMatch</a:t>
            </a:r>
            <a:r>
              <a:rPr lang="en-US" dirty="0">
                <a:solidFill>
                  <a:schemeClr val="tx1"/>
                </a:solidFill>
              </a:rPr>
              <a:t> is defined above, but there’s a catch that I’ll talk about on the next slide. Notice it is also used in the vector </a:t>
            </a:r>
            <a:r>
              <a:rPr lang="en-US" dirty="0" err="1">
                <a:solidFill>
                  <a:schemeClr val="tx1"/>
                </a:solidFill>
              </a:rPr>
              <a:t>messageTraffic</a:t>
            </a:r>
            <a:r>
              <a:rPr lang="en-US" dirty="0">
                <a:solidFill>
                  <a:schemeClr val="tx1"/>
                </a:solidFill>
              </a:rPr>
              <a:t>.</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853692" y="2521213"/>
            <a:ext cx="8942039" cy="5740033"/>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Rectangle 10">
            <a:extLst>
              <a:ext uri="{FF2B5EF4-FFF2-40B4-BE49-F238E27FC236}">
                <a16:creationId xmlns:a16="http://schemas.microsoft.com/office/drawing/2014/main" id="{20F77E0D-0FF9-6D4F-BC73-D0EBD7AE7820}"/>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00993243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MessageInterfaceMatch</a:t>
            </a:r>
            <a:r>
              <a:rPr lang="en-US" dirty="0"/>
              <a:t>()?</a:t>
            </a:r>
          </a:p>
        </p:txBody>
      </p:sp>
      <p:sp>
        <p:nvSpPr>
          <p:cNvPr id="9" name="TextBox 8">
            <a:extLst>
              <a:ext uri="{FF2B5EF4-FFF2-40B4-BE49-F238E27FC236}">
                <a16:creationId xmlns:a16="http://schemas.microsoft.com/office/drawing/2014/main" id="{5AA55DEF-22F3-3F49-8A7B-06EB8FEE1D19}"/>
              </a:ext>
            </a:extLst>
          </p:cNvPr>
          <p:cNvSpPr txBox="1"/>
          <p:nvPr/>
        </p:nvSpPr>
        <p:spPr>
          <a:xfrm>
            <a:off x="8011161" y="3096508"/>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This struct is used for two distinct purposes. Ought it be?</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91653" y="4469685"/>
            <a:ext cx="19029492" cy="31547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8F01E4F3-1489-1149-B9A3-DB5E884B54D0}"/>
              </a:ext>
            </a:extLst>
          </p:cNvPr>
          <p:cNvSpPr txBox="1"/>
          <p:nvPr/>
        </p:nvSpPr>
        <p:spPr>
          <a:xfrm>
            <a:off x="764235" y="8412797"/>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block comment in </a:t>
            </a:r>
            <a:r>
              <a:rPr lang="en-US" dirty="0" err="1">
                <a:solidFill>
                  <a:schemeClr val="tx1"/>
                </a:solidFill>
              </a:rPr>
              <a:t>sys_interface.h</a:t>
            </a:r>
            <a:r>
              <a:rPr lang="en-US" dirty="0">
                <a:solidFill>
                  <a:schemeClr val="tx1"/>
                </a:solidFill>
              </a:rPr>
              <a:t> describes the two uses of </a:t>
            </a:r>
            <a:r>
              <a:rPr lang="en-US" dirty="0" err="1">
                <a:solidFill>
                  <a:schemeClr val="tx1"/>
                </a:solidFill>
              </a:rPr>
              <a:t>MessageInterfaceMatch</a:t>
            </a:r>
            <a:r>
              <a:rPr lang="en-US" dirty="0">
                <a:solidFill>
                  <a:schemeClr val="tx1"/>
                </a:solidFill>
              </a:rPr>
              <a:t>:</a:t>
            </a:r>
          </a:p>
          <a:p>
            <a:pPr marL="0" marR="0" indent="0" algn="l" defTabSz="822960" rtl="0" fontAlgn="auto" latinLnBrk="0" hangingPunct="0">
              <a:lnSpc>
                <a:spcPct val="100000"/>
              </a:lnSpc>
              <a:spcBef>
                <a:spcPts val="0"/>
              </a:spcBef>
              <a:spcAft>
                <a:spcPts val="0"/>
              </a:spcAft>
              <a:buClrTx/>
              <a:buSzTx/>
              <a:buFontTx/>
              <a:buNone/>
              <a:tabLst/>
            </a:pPr>
            <a:endParaRPr lang="en-US" b="1"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gist is it can define routing info for one message OR define overall routing info between processes for the interface</a:t>
            </a:r>
            <a:r>
              <a:rPr lang="en-US" b="1" dirty="0">
                <a:solidFill>
                  <a:schemeClr val="tx1"/>
                </a:solidFill>
              </a:rPr>
              <a:t>.</a:t>
            </a:r>
          </a:p>
        </p:txBody>
      </p:sp>
      <p:sp>
        <p:nvSpPr>
          <p:cNvPr id="10" name="Rectangle 9">
            <a:extLst>
              <a:ext uri="{FF2B5EF4-FFF2-40B4-BE49-F238E27FC236}">
                <a16:creationId xmlns:a16="http://schemas.microsoft.com/office/drawing/2014/main" id="{7AE25E85-00F0-6D4C-9071-9DBBF876EA94}"/>
              </a:ext>
            </a:extLst>
          </p:cNvPr>
          <p:cNvSpPr/>
          <p:nvPr/>
        </p:nvSpPr>
        <p:spPr>
          <a:xfrm>
            <a:off x="8495462" y="7983088"/>
            <a:ext cx="13656615" cy="48782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a:t>
            </a:r>
            <a:br>
              <a:rPr lang="en-US" sz="2800" dirty="0"/>
            </a:br>
            <a:r>
              <a:rPr lang="en-US" sz="2800" dirty="0"/>
              <a:t> * This struct is dual purpose. The comments in-line describe the use as it is in</a:t>
            </a:r>
            <a:br>
              <a:rPr lang="en-US" sz="2800" dirty="0"/>
            </a:br>
            <a:r>
              <a:rPr lang="en-US" sz="2800" dirty="0"/>
              <a:t> * the </a:t>
            </a:r>
            <a:r>
              <a:rPr lang="en-US" sz="2800" dirty="0" err="1"/>
              <a:t>processData</a:t>
            </a:r>
            <a:r>
              <a:rPr lang="en-US" sz="2800" dirty="0"/>
              <a:t> variable. Here, the block comment describes its use as it is in</a:t>
            </a:r>
            <a:br>
              <a:rPr lang="en-US" sz="2800" dirty="0"/>
            </a:br>
            <a:r>
              <a:rPr lang="en-US" sz="2800" dirty="0"/>
              <a:t> * </a:t>
            </a:r>
            <a:r>
              <a:rPr lang="en-US" sz="2800" dirty="0" err="1"/>
              <a:t>messageTraffic</a:t>
            </a:r>
            <a:r>
              <a:rPr lang="en-US" sz="2800" dirty="0"/>
              <a:t>:</a:t>
            </a:r>
            <a:br>
              <a:rPr lang="en-US" sz="2800" dirty="0"/>
            </a:br>
            <a:r>
              <a:rPr lang="en-US" sz="2800" dirty="0"/>
              <a:t> * </a:t>
            </a:r>
            <a:r>
              <a:rPr lang="en-US" sz="2800" dirty="0" err="1"/>
              <a:t>std</a:t>
            </a:r>
            <a:r>
              <a:rPr lang="en-US" sz="2800" dirty="0"/>
              <a:t>::string </a:t>
            </a:r>
            <a:r>
              <a:rPr lang="en-US" sz="2800" dirty="0" err="1"/>
              <a:t>messageSource</a:t>
            </a:r>
            <a:r>
              <a:rPr lang="en-US" sz="2800" dirty="0"/>
              <a:t> Name of message in source buffer</a:t>
            </a:r>
            <a:br>
              <a:rPr lang="en-US" sz="2800" dirty="0"/>
            </a:br>
            <a:r>
              <a:rPr lang="en-US" sz="2800" dirty="0"/>
              <a:t> * </a:t>
            </a:r>
            <a:r>
              <a:rPr lang="en-US" sz="2800" dirty="0" err="1"/>
              <a:t>std</a:t>
            </a:r>
            <a:r>
              <a:rPr lang="en-US" sz="2800" dirty="0"/>
              <a:t>::string </a:t>
            </a:r>
            <a:r>
              <a:rPr lang="en-US" sz="2800" dirty="0" err="1"/>
              <a:t>messageDest</a:t>
            </a:r>
            <a:r>
              <a:rPr lang="en-US" sz="2800" dirty="0"/>
              <a:t> Name of message in </a:t>
            </a:r>
            <a:r>
              <a:rPr lang="en-US" sz="2800" dirty="0" err="1"/>
              <a:t>dest</a:t>
            </a:r>
            <a:r>
              <a:rPr lang="en-US" sz="2800" dirty="0"/>
              <a:t> buffer (left blank i.e. same name)</a:t>
            </a:r>
            <a:br>
              <a:rPr lang="en-US" sz="2800" dirty="0"/>
            </a:br>
            <a:r>
              <a:rPr lang="en-US" sz="2800" dirty="0"/>
              <a:t> * int64_t source the ID for the message in its source buffer</a:t>
            </a:r>
            <a:br>
              <a:rPr lang="en-US" sz="2800" dirty="0"/>
            </a:br>
            <a:r>
              <a:rPr lang="en-US" sz="2800" dirty="0"/>
              <a:t> * int64_t destination The ID for the message in the destination buffer</a:t>
            </a:r>
            <a:br>
              <a:rPr lang="en-US" sz="2800" dirty="0"/>
            </a:br>
            <a:r>
              <a:rPr lang="en-US" sz="2800" dirty="0"/>
              <a:t> * uint64_t </a:t>
            </a:r>
            <a:r>
              <a:rPr lang="en-US" sz="2800" dirty="0" err="1"/>
              <a:t>updateCounter</a:t>
            </a:r>
            <a:r>
              <a:rPr lang="en-US" sz="2800" dirty="0"/>
              <a:t> the number of times a message had been written last time it was routed</a:t>
            </a:r>
            <a:br>
              <a:rPr lang="en-US" sz="2800" dirty="0"/>
            </a:br>
            <a:r>
              <a:rPr lang="en-US" sz="2800" dirty="0"/>
              <a:t> */</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30976263"/>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362041" y="9271018"/>
            <a:ext cx="25072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965572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See previous slide for details on </a:t>
            </a:r>
            <a:r>
              <a:rPr lang="en-US" dirty="0" err="1">
                <a:solidFill>
                  <a:schemeClr val="tx1"/>
                </a:solidFill>
              </a:rPr>
              <a:t>MessageInterfaceMatch</a:t>
            </a:r>
            <a:r>
              <a:rPr lang="en-US" dirty="0">
                <a:solidFill>
                  <a:schemeClr val="tx1"/>
                </a:solidFill>
              </a:rPr>
              <a:t>, but this is a list of messages to route across this interface with defining information.</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853692" y="2521213"/>
            <a:ext cx="8942039" cy="5740033"/>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B22AF318-859C-344A-9C03-46ED47C91202}"/>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197884486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2748591" y="9687545"/>
            <a:ext cx="2105101" cy="1439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8025554"/>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is used by the ~</a:t>
            </a:r>
            <a:r>
              <a:rPr lang="en-US" dirty="0" err="1">
                <a:solidFill>
                  <a:schemeClr val="tx1"/>
                </a:solidFill>
              </a:rPr>
              <a:t>SysInterface</a:t>
            </a:r>
            <a:r>
              <a:rPr lang="en-US" dirty="0">
                <a:solidFill>
                  <a:schemeClr val="tx1"/>
                </a:solidFill>
              </a:rPr>
              <a:t>() destructor to  tell it to delete memory for this </a:t>
            </a:r>
            <a:r>
              <a:rPr lang="en-US" dirty="0" err="1">
                <a:solidFill>
                  <a:schemeClr val="tx1"/>
                </a:solidFill>
              </a:rPr>
              <a:t>InterfaceExchangeData</a:t>
            </a:r>
            <a:r>
              <a:rPr lang="en-US" dirty="0">
                <a:solidFill>
                  <a:schemeClr val="tx1"/>
                </a:solidFill>
              </a:rPr>
              <a:t>().</a:t>
            </a:r>
            <a:endParaRPr lang="en-US" b="1" dirty="0">
              <a:solidFill>
                <a:srgbClr val="FF0000"/>
              </a:solidFill>
            </a:endParaRPr>
          </a:p>
        </p:txBody>
      </p:sp>
      <p:sp>
        <p:nvSpPr>
          <p:cNvPr id="7" name="Rectangle 6">
            <a:extLst>
              <a:ext uri="{FF2B5EF4-FFF2-40B4-BE49-F238E27FC236}">
                <a16:creationId xmlns:a16="http://schemas.microsoft.com/office/drawing/2014/main" id="{DEE15DC3-5A54-AD44-8B7C-E2AB7877A58B}"/>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4276881404"/>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735339" y="10657366"/>
            <a:ext cx="309174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451257" y="10072591"/>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Size in bytes of the message currently being routed</a:t>
            </a:r>
            <a:endParaRPr lang="en-US" b="1" dirty="0">
              <a:solidFill>
                <a:srgbClr val="FF0000"/>
              </a:solidFill>
            </a:endParaRPr>
          </a:p>
        </p:txBody>
      </p:sp>
      <p:sp>
        <p:nvSpPr>
          <p:cNvPr id="8" name="Rectangle 7">
            <a:extLst>
              <a:ext uri="{FF2B5EF4-FFF2-40B4-BE49-F238E27FC236}">
                <a16:creationId xmlns:a16="http://schemas.microsoft.com/office/drawing/2014/main" id="{976B79B8-12C7-B648-ACC4-1F77FF72E114}"/>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7244894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80316"/>
            <a:ext cx="2324100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64F659A3-3583-2F47-9306-1494342D2CD3}"/>
              </a:ext>
            </a:extLst>
          </p:cNvPr>
          <p:cNvSpPr txBox="1"/>
          <p:nvPr/>
        </p:nvSpPr>
        <p:spPr>
          <a:xfrm>
            <a:off x="15846641" y="9395997"/>
            <a:ext cx="2683746"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It has a name.</a:t>
            </a: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flipV="1">
            <a:off x="11756571" y="9731829"/>
            <a:ext cx="3849227" cy="2177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953F2913-E639-EB4F-92CF-8AE61639EF99}"/>
              </a:ext>
            </a:extLst>
          </p:cNvPr>
          <p:cNvSpPr/>
          <p:nvPr/>
        </p:nvSpPr>
        <p:spPr>
          <a:xfrm>
            <a:off x="1125954" y="2570927"/>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571535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218041" y="11070320"/>
            <a:ext cx="109011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709820" y="10485545"/>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Temporary storage for the message currently being routed</a:t>
            </a:r>
            <a:endParaRPr lang="en-US" b="1" dirty="0">
              <a:solidFill>
                <a:srgbClr val="FF0000"/>
              </a:solidFill>
            </a:endParaRPr>
          </a:p>
        </p:txBody>
      </p:sp>
      <p:sp>
        <p:nvSpPr>
          <p:cNvPr id="8" name="Rectangle 7">
            <a:extLst>
              <a:ext uri="{FF2B5EF4-FFF2-40B4-BE49-F238E27FC236}">
                <a16:creationId xmlns:a16="http://schemas.microsoft.com/office/drawing/2014/main" id="{46FCBCF6-5083-7D43-A924-E10F96D9B870}"/>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92202646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5073448" y="4640023"/>
            <a:ext cx="109011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70259" y="4055248"/>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Construct a clean, active </a:t>
            </a:r>
            <a:r>
              <a:rPr lang="en-US" dirty="0" err="1">
                <a:solidFill>
                  <a:schemeClr val="tx1"/>
                </a:solidFill>
              </a:rPr>
              <a:t>InterfaceDataExchange</a:t>
            </a:r>
            <a:r>
              <a:rPr lang="en-US" dirty="0">
                <a:solidFill>
                  <a:schemeClr val="tx1"/>
                </a:solidFill>
              </a:rPr>
              <a:t>()</a:t>
            </a:r>
            <a:endParaRPr lang="en-US" b="1" dirty="0">
              <a:solidFill>
                <a:srgbClr val="FF0000"/>
              </a:solidFill>
            </a:endParaRPr>
          </a:p>
        </p:txBody>
      </p:sp>
      <p:sp>
        <p:nvSpPr>
          <p:cNvPr id="8" name="Rectangle 7">
            <a:extLst>
              <a:ext uri="{FF2B5EF4-FFF2-40B4-BE49-F238E27FC236}">
                <a16:creationId xmlns:a16="http://schemas.microsoft.com/office/drawing/2014/main" id="{CCBC6439-E93F-7742-B882-679F502F8661}"/>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831475031"/>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253319" y="5023481"/>
            <a:ext cx="876053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739317" y="419248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destructor doesn’t do anything. </a:t>
            </a:r>
            <a:r>
              <a:rPr lang="en-US" dirty="0" err="1">
                <a:solidFill>
                  <a:schemeClr val="tx1"/>
                </a:solidFill>
              </a:rPr>
              <a:t>InterfaceDataExchange</a:t>
            </a:r>
            <a:r>
              <a:rPr lang="en-US" dirty="0">
                <a:solidFill>
                  <a:schemeClr val="tx1"/>
                </a:solidFill>
              </a:rPr>
              <a:t>()s are killed by the </a:t>
            </a:r>
            <a:r>
              <a:rPr lang="en-US" dirty="0" err="1">
                <a:solidFill>
                  <a:schemeClr val="tx1"/>
                </a:solidFill>
              </a:rPr>
              <a:t>SysInterface</a:t>
            </a:r>
            <a:r>
              <a:rPr lang="en-US" dirty="0">
                <a:solidFill>
                  <a:schemeClr val="tx1"/>
                </a:solidFill>
              </a:rPr>
              <a:t> destructor if </a:t>
            </a:r>
            <a:r>
              <a:rPr lang="en-US" dirty="0" err="1">
                <a:solidFill>
                  <a:schemeClr val="tx1"/>
                </a:solidFill>
              </a:rPr>
              <a:t>needDelete</a:t>
            </a:r>
            <a:r>
              <a:rPr lang="en-US" dirty="0">
                <a:solidFill>
                  <a:schemeClr val="tx1"/>
                </a:solidFill>
              </a:rPr>
              <a:t>.</a:t>
            </a:r>
            <a:endParaRPr lang="en-US" b="1" dirty="0">
              <a:solidFill>
                <a:srgbClr val="FF0000"/>
              </a:solidFill>
            </a:endParaRPr>
          </a:p>
        </p:txBody>
      </p:sp>
      <p:sp>
        <p:nvSpPr>
          <p:cNvPr id="8" name="Rectangle 7">
            <a:extLst>
              <a:ext uri="{FF2B5EF4-FFF2-40B4-BE49-F238E27FC236}">
                <a16:creationId xmlns:a16="http://schemas.microsoft.com/office/drawing/2014/main" id="{F5035E4E-14BC-544E-BE57-90C44583CBBC}"/>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1840283460"/>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760607" y="5436435"/>
            <a:ext cx="337123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3" y="4496455"/>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Checks for a valid destination process name and source process name using this-&gt;</a:t>
            </a:r>
            <a:r>
              <a:rPr lang="en-US" dirty="0" err="1">
                <a:solidFill>
                  <a:schemeClr val="tx1"/>
                </a:solidFill>
              </a:rPr>
              <a:t>processData</a:t>
            </a:r>
            <a:r>
              <a:rPr lang="en-US" dirty="0">
                <a:solidFill>
                  <a:schemeClr val="tx1"/>
                </a:solidFill>
              </a:rPr>
              <a:t>. If they’re found, it assigns their IDs to </a:t>
            </a:r>
            <a:r>
              <a:rPr lang="en-US" dirty="0" err="1">
                <a:solidFill>
                  <a:schemeClr val="tx1"/>
                </a:solidFill>
              </a:rPr>
              <a:t>processData</a:t>
            </a:r>
            <a:r>
              <a:rPr lang="en-US" dirty="0">
                <a:solidFill>
                  <a:schemeClr val="tx1"/>
                </a:solidFill>
              </a:rPr>
              <a:t> source and destination.</a:t>
            </a:r>
          </a:p>
        </p:txBody>
      </p:sp>
      <p:sp>
        <p:nvSpPr>
          <p:cNvPr id="8" name="Rectangle 7">
            <a:extLst>
              <a:ext uri="{FF2B5EF4-FFF2-40B4-BE49-F238E27FC236}">
                <a16:creationId xmlns:a16="http://schemas.microsoft.com/office/drawing/2014/main" id="{1ED2967D-1FCD-9747-90EC-46388C035B4B}"/>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045000782"/>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416809" y="5908384"/>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4584946"/>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For every message in </a:t>
            </a:r>
            <a:r>
              <a:rPr lang="en-US" dirty="0" err="1">
                <a:solidFill>
                  <a:schemeClr val="tx1"/>
                </a:solidFill>
              </a:rPr>
              <a:t>messageTraffic</a:t>
            </a:r>
            <a:r>
              <a:rPr lang="en-US" dirty="0">
                <a:solidFill>
                  <a:schemeClr val="tx1"/>
                </a:solidFill>
              </a:rPr>
              <a:t>, get the source and destination </a:t>
            </a:r>
            <a:r>
              <a:rPr lang="en-US" dirty="0" err="1">
                <a:solidFill>
                  <a:schemeClr val="tx1"/>
                </a:solidFill>
              </a:rPr>
              <a:t>messageID</a:t>
            </a:r>
            <a:r>
              <a:rPr lang="en-US" dirty="0">
                <a:solidFill>
                  <a:schemeClr val="tx1"/>
                </a:solidFill>
              </a:rPr>
              <a:t>. Also, have the </a:t>
            </a:r>
            <a:r>
              <a:rPr lang="en-US" dirty="0" err="1">
                <a:solidFill>
                  <a:schemeClr val="tx1"/>
                </a:solidFill>
              </a:rPr>
              <a:t>InterfaceDataExchange</a:t>
            </a:r>
            <a:r>
              <a:rPr lang="en-US" dirty="0">
                <a:solidFill>
                  <a:schemeClr val="tx1"/>
                </a:solidFill>
              </a:rPr>
              <a:t> obtain right and read rights for these messages.</a:t>
            </a:r>
          </a:p>
        </p:txBody>
      </p:sp>
      <p:sp>
        <p:nvSpPr>
          <p:cNvPr id="8" name="Rectangle 7">
            <a:extLst>
              <a:ext uri="{FF2B5EF4-FFF2-40B4-BE49-F238E27FC236}">
                <a16:creationId xmlns:a16="http://schemas.microsoft.com/office/drawing/2014/main" id="{A4708319-1B2B-AB4B-B803-9D43A5F80516}"/>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759182249"/>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64293" y="6734294"/>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5164636"/>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populates </a:t>
            </a:r>
            <a:r>
              <a:rPr lang="en-US" dirty="0" err="1">
                <a:solidFill>
                  <a:schemeClr val="tx1"/>
                </a:solidFill>
              </a:rPr>
              <a:t>messageTraffic</a:t>
            </a:r>
            <a:r>
              <a:rPr lang="en-US" dirty="0">
                <a:solidFill>
                  <a:schemeClr val="tx1"/>
                </a:solidFill>
              </a:rPr>
              <a:t>. It finds all messages in the destination that aren’t published in the destination and adds them to a list of messages that need to be retrieved from elsewhere (</a:t>
            </a:r>
            <a:r>
              <a:rPr lang="en-US" dirty="0" err="1">
                <a:solidFill>
                  <a:schemeClr val="tx1"/>
                </a:solidFill>
              </a:rPr>
              <a:t>messageTraffic</a:t>
            </a:r>
            <a:r>
              <a:rPr lang="en-US" dirty="0">
                <a:solidFill>
                  <a:schemeClr val="tx1"/>
                </a:solidFill>
              </a:rPr>
              <a:t>).</a:t>
            </a:r>
          </a:p>
        </p:txBody>
      </p:sp>
      <p:sp>
        <p:nvSpPr>
          <p:cNvPr id="8" name="Rectangle 7">
            <a:extLst>
              <a:ext uri="{FF2B5EF4-FFF2-40B4-BE49-F238E27FC236}">
                <a16:creationId xmlns:a16="http://schemas.microsoft.com/office/drawing/2014/main" id="{F0D7C477-30E1-9C40-B1E5-E212E6D54E9E}"/>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26595882"/>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93790" y="7589700"/>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6266262"/>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For each message in message traffic, route it from source to destination, only IF it has been written since last routed, according to the </a:t>
            </a:r>
            <a:r>
              <a:rPr lang="en-US" dirty="0" err="1">
                <a:solidFill>
                  <a:schemeClr val="tx1"/>
                </a:solidFill>
              </a:rPr>
              <a:t>MessageInterfaceMatch</a:t>
            </a:r>
            <a:r>
              <a:rPr lang="en-US" dirty="0">
                <a:solidFill>
                  <a:schemeClr val="tx1"/>
                </a:solidFill>
              </a:rPr>
              <a:t> </a:t>
            </a:r>
            <a:r>
              <a:rPr lang="en-US" dirty="0" err="1">
                <a:solidFill>
                  <a:schemeClr val="tx1"/>
                </a:solidFill>
              </a:rPr>
              <a:t>updateCounter</a:t>
            </a:r>
            <a:r>
              <a:rPr lang="en-US" dirty="0">
                <a:solidFill>
                  <a:schemeClr val="tx1"/>
                </a:solidFill>
              </a:rPr>
              <a:t> for that message.</a:t>
            </a:r>
          </a:p>
        </p:txBody>
      </p:sp>
      <p:sp>
        <p:nvSpPr>
          <p:cNvPr id="8" name="Rectangle 7">
            <a:extLst>
              <a:ext uri="{FF2B5EF4-FFF2-40B4-BE49-F238E27FC236}">
                <a16:creationId xmlns:a16="http://schemas.microsoft.com/office/drawing/2014/main" id="{5BEFE4C1-1760-5E47-BFDC-D3DD5197CFBD}"/>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276896490"/>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421034" y="9831459"/>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940285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Used in </a:t>
            </a:r>
            <a:r>
              <a:rPr lang="en-US" dirty="0" err="1">
                <a:solidFill>
                  <a:schemeClr val="tx1"/>
                </a:solidFill>
              </a:rPr>
              <a:t>routeInputs</a:t>
            </a:r>
            <a:r>
              <a:rPr lang="en-US" dirty="0">
                <a:solidFill>
                  <a:schemeClr val="tx1"/>
                </a:solidFill>
              </a:rPr>
              <a:t> to not route if false.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C8412D82-CC3E-164E-93E7-3FAACD7CC42B}"/>
              </a:ext>
            </a:extLst>
          </p:cNvPr>
          <p:cNvSpPr txBox="1"/>
          <p:nvPr/>
        </p:nvSpPr>
        <p:spPr>
          <a:xfrm>
            <a:off x="2824648" y="2393298"/>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Finally, back to </a:t>
            </a:r>
            <a:r>
              <a:rPr lang="en-US" dirty="0" err="1">
                <a:solidFill>
                  <a:schemeClr val="tx1"/>
                </a:solidFill>
              </a:rPr>
              <a:t>SysInterface</a:t>
            </a:r>
            <a:r>
              <a:rPr lang="en-US" dirty="0">
                <a:solidFill>
                  <a:schemeClr val="tx1"/>
                </a:solidFill>
              </a:rPr>
              <a:t>. You’ll see that </a:t>
            </a:r>
            <a:r>
              <a:rPr lang="en-US" dirty="0" err="1">
                <a:solidFill>
                  <a:schemeClr val="tx1"/>
                </a:solidFill>
              </a:rPr>
              <a:t>InterfaceExchangeData</a:t>
            </a:r>
            <a:r>
              <a:rPr lang="en-US" dirty="0">
                <a:solidFill>
                  <a:schemeClr val="tx1"/>
                </a:solidFill>
              </a:rPr>
              <a:t> did most of the hard work already.</a:t>
            </a:r>
            <a:endParaRPr lang="en-US" dirty="0">
              <a:solidFill>
                <a:srgbClr val="FF0000"/>
              </a:solidFill>
            </a:endParaRPr>
          </a:p>
        </p:txBody>
      </p:sp>
      <p:sp>
        <p:nvSpPr>
          <p:cNvPr id="11" name="Rectangle 10">
            <a:extLst>
              <a:ext uri="{FF2B5EF4-FFF2-40B4-BE49-F238E27FC236}">
                <a16:creationId xmlns:a16="http://schemas.microsoft.com/office/drawing/2014/main" id="{2DFDC3F2-833C-C846-980C-3ADA34A87A07}"/>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4734369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307428" y="10332904"/>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892222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 true if </a:t>
            </a:r>
            <a:r>
              <a:rPr lang="en-US" dirty="0" err="1">
                <a:solidFill>
                  <a:schemeClr val="tx1"/>
                </a:solidFill>
              </a:rPr>
              <a:t>connectInterfaces</a:t>
            </a:r>
            <a:r>
              <a:rPr lang="en-US" dirty="0">
                <a:solidFill>
                  <a:schemeClr val="tx1"/>
                </a:solidFill>
              </a:rPr>
              <a:t> succeeds. Connect interfaces calls </a:t>
            </a:r>
            <a:r>
              <a:rPr lang="en-US" dirty="0" err="1">
                <a:solidFill>
                  <a:schemeClr val="tx1"/>
                </a:solidFill>
              </a:rPr>
              <a:t>linkMessages</a:t>
            </a:r>
            <a:r>
              <a:rPr lang="en-US" dirty="0">
                <a:solidFill>
                  <a:schemeClr val="tx1"/>
                </a:solidFill>
              </a:rPr>
              <a:t> for each </a:t>
            </a:r>
            <a:r>
              <a:rPr lang="en-US" dirty="0" err="1">
                <a:solidFill>
                  <a:schemeClr val="tx1"/>
                </a:solidFill>
              </a:rPr>
              <a:t>InterfaceExhange</a:t>
            </a:r>
            <a:r>
              <a:rPr lang="en-US" dirty="0">
                <a:solidFill>
                  <a:schemeClr val="tx1"/>
                </a:solidFill>
              </a:rPr>
              <a:t> Data in </a:t>
            </a:r>
            <a:r>
              <a:rPr lang="en-US" dirty="0" err="1">
                <a:solidFill>
                  <a:schemeClr val="tx1"/>
                </a:solidFill>
              </a:rPr>
              <a:t>interfaceDef</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1CEEF967-5D83-DC48-80A0-DD1E1D200B65}"/>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69810641"/>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867866" y="11076654"/>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892222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When a new interface is added by name, this pointer is set to point at that interface. It is intended for a user to reference, but is not used internally.</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65915226-017C-8949-B13C-E61909197DB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18182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D6A86-981E-2F4C-ADAE-B479DC7739C3}"/>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99366"/>
            <a:ext cx="23104004"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64F659A3-3583-2F47-9306-1494342D2CD3}"/>
              </a:ext>
            </a:extLst>
          </p:cNvPr>
          <p:cNvSpPr txBox="1"/>
          <p:nvPr/>
        </p:nvSpPr>
        <p:spPr>
          <a:xfrm>
            <a:off x="15580945" y="9665554"/>
            <a:ext cx="8653329"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What time it is. Dynamics generally propagate</a:t>
            </a:r>
          </a:p>
          <a:p>
            <a:pPr marL="0" marR="0" indent="0" algn="l" defTabSz="822960" rtl="0" fontAlgn="auto" latinLnBrk="0" hangingPunct="0">
              <a:lnSpc>
                <a:spcPct val="100000"/>
              </a:lnSpc>
              <a:spcBef>
                <a:spcPts val="0"/>
              </a:spcBef>
              <a:spcAft>
                <a:spcPts val="0"/>
              </a:spcAft>
              <a:buClrTx/>
              <a:buSzTx/>
              <a:buFontTx/>
              <a:buNone/>
              <a:tabLst/>
            </a:pPr>
            <a:r>
              <a:rPr lang="en-US" dirty="0"/>
              <a:t>FROM the previous time TO this time. Sensors</a:t>
            </a:r>
          </a:p>
          <a:p>
            <a:pPr marL="0" marR="0" indent="0" algn="l" defTabSz="822960" rtl="0" fontAlgn="auto" latinLnBrk="0" hangingPunct="0">
              <a:lnSpc>
                <a:spcPct val="100000"/>
              </a:lnSpc>
              <a:spcBef>
                <a:spcPts val="0"/>
              </a:spcBef>
              <a:spcAft>
                <a:spcPts val="0"/>
              </a:spcAft>
              <a:buClrTx/>
              <a:buSzTx/>
              <a:buFontTx/>
              <a:buNone/>
              <a:tabLst/>
            </a:pPr>
            <a:r>
              <a:rPr lang="en-US" dirty="0"/>
              <a:t>generally sense the way things are AT this time. </a:t>
            </a: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a:off x="11742964" y="10529207"/>
            <a:ext cx="38053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33769704"/>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131042" y="4964491"/>
            <a:ext cx="121187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680326" y="462593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Creates an active, unlinked interface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5FABB2B6-F2BC-6142-8954-772D73C624D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73304906"/>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63429" y="5303044"/>
            <a:ext cx="1085042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680326" y="4718270"/>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Deletes every </a:t>
            </a:r>
            <a:r>
              <a:rPr lang="en-US" dirty="0" err="1">
                <a:solidFill>
                  <a:schemeClr val="tx1"/>
                </a:solidFill>
              </a:rPr>
              <a:t>interfaceDef</a:t>
            </a:r>
            <a:r>
              <a:rPr lang="en-US" dirty="0">
                <a:solidFill>
                  <a:schemeClr val="tx1"/>
                </a:solidFill>
              </a:rPr>
              <a:t> that needs deleting</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E53F5EFE-3A26-2C45-861C-CDA413A0024D}"/>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05226440"/>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773598" y="5627509"/>
            <a:ext cx="276831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267371" y="528895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Creates a fresh interface by name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7C41A414-CF9A-304E-9722-04F27A2258A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48487084"/>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590837" y="6099458"/>
            <a:ext cx="567653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40765" y="4776021"/>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Accepts an already-created interface by </a:t>
            </a:r>
            <a:r>
              <a:rPr lang="en-US" dirty="0" err="1">
                <a:solidFill>
                  <a:schemeClr val="tx1"/>
                </a:solidFill>
              </a:rPr>
              <a:t>referenc</a:t>
            </a:r>
            <a:r>
              <a:rPr lang="en-US" dirty="0">
                <a:solidFill>
                  <a:schemeClr val="tx1"/>
                </a:solidFill>
              </a:rPr>
              <a:t>. It assumes there is a </a:t>
            </a:r>
            <a:r>
              <a:rPr lang="en-US" dirty="0" err="1">
                <a:solidFill>
                  <a:schemeClr val="tx1"/>
                </a:solidFill>
              </a:rPr>
              <a:t>messageTraffic</a:t>
            </a:r>
            <a:r>
              <a:rPr lang="en-US" dirty="0">
                <a:solidFill>
                  <a:schemeClr val="tx1"/>
                </a:solidFill>
              </a:rPr>
              <a:t> populated already, but expects that it will need to re-link the messages.</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D2E2EE1D-4719-084D-B9D3-6F3B2402C74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41124788"/>
      </p:ext>
    </p:extLst>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397809" y="6512413"/>
            <a:ext cx="691101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40765" y="6173860"/>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Never actually defined.</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24670313-7BAF-514D-8FD6-D569E8D479B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10961345"/>
      </p:ext>
    </p:extLst>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a:stCxn id="9" idx="1"/>
          </p:cNvCxnSpPr>
          <p:nvPr/>
        </p:nvCxnSpPr>
        <p:spPr>
          <a:xfrm flipH="1">
            <a:off x="7689888" y="6850966"/>
            <a:ext cx="852138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11268" y="651241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Pretty clear.</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7689887" y="6850966"/>
            <a:ext cx="8521381" cy="35118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AEAAE781-6605-B54C-AF01-ADE3941F0166}"/>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84576579"/>
      </p:ext>
    </p:extLst>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sp>
        <p:nvSpPr>
          <p:cNvPr id="9" name="TextBox 8">
            <a:extLst>
              <a:ext uri="{FF2B5EF4-FFF2-40B4-BE49-F238E27FC236}">
                <a16:creationId xmlns:a16="http://schemas.microsoft.com/office/drawing/2014/main" id="{5AA55DEF-22F3-3F49-8A7B-06EB8FEE1D19}"/>
              </a:ext>
            </a:extLst>
          </p:cNvPr>
          <p:cNvSpPr txBox="1"/>
          <p:nvPr/>
        </p:nvSpPr>
        <p:spPr>
          <a:xfrm>
            <a:off x="15562339" y="7426131"/>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Have every </a:t>
            </a:r>
            <a:r>
              <a:rPr lang="en-US" dirty="0" err="1">
                <a:solidFill>
                  <a:schemeClr val="tx1"/>
                </a:solidFill>
              </a:rPr>
              <a:t>interfaceDef</a:t>
            </a:r>
            <a:r>
              <a:rPr lang="en-US" dirty="0">
                <a:solidFill>
                  <a:schemeClr val="tx1"/>
                </a:solidFill>
              </a:rPr>
              <a:t> </a:t>
            </a:r>
            <a:r>
              <a:rPr lang="en-US" dirty="0" err="1">
                <a:solidFill>
                  <a:schemeClr val="tx1"/>
                </a:solidFill>
              </a:rPr>
              <a:t>linkProcesss</a:t>
            </a:r>
            <a:r>
              <a:rPr lang="en-US" dirty="0">
                <a:solidFill>
                  <a:schemeClr val="tx1"/>
                </a:solidFill>
              </a:rPr>
              <a:t> and </a:t>
            </a:r>
            <a:r>
              <a:rPr lang="en-US" dirty="0" err="1">
                <a:solidFill>
                  <a:schemeClr val="tx1"/>
                </a:solidFill>
              </a:rPr>
              <a:t>discoverMessages</a:t>
            </a:r>
            <a:endParaRPr lang="en-US" dirty="0">
              <a:solidFill>
                <a:schemeClr val="tx1"/>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4938369" y="8010906"/>
            <a:ext cx="102229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C6A09DA2-1D7E-B348-93CB-CA3F2F0FD80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95615287"/>
      </p:ext>
    </p:extLst>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sp>
        <p:nvSpPr>
          <p:cNvPr id="9" name="TextBox 8">
            <a:extLst>
              <a:ext uri="{FF2B5EF4-FFF2-40B4-BE49-F238E27FC236}">
                <a16:creationId xmlns:a16="http://schemas.microsoft.com/office/drawing/2014/main" id="{5AA55DEF-22F3-3F49-8A7B-06EB8FEE1D19}"/>
              </a:ext>
            </a:extLst>
          </p:cNvPr>
          <p:cNvSpPr txBox="1"/>
          <p:nvPr/>
        </p:nvSpPr>
        <p:spPr>
          <a:xfrm>
            <a:off x="15562339" y="717991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Ask every </a:t>
            </a:r>
            <a:r>
              <a:rPr lang="en-US" dirty="0" err="1">
                <a:solidFill>
                  <a:schemeClr val="tx1"/>
                </a:solidFill>
              </a:rPr>
              <a:t>interfaceDef</a:t>
            </a:r>
            <a:r>
              <a:rPr lang="en-US" dirty="0">
                <a:solidFill>
                  <a:schemeClr val="tx1"/>
                </a:solidFill>
              </a:rPr>
              <a:t> to </a:t>
            </a:r>
            <a:r>
              <a:rPr lang="en-US" dirty="0" err="1">
                <a:solidFill>
                  <a:schemeClr val="tx1"/>
                </a:solidFill>
              </a:rPr>
              <a:t>linkProcesses</a:t>
            </a:r>
            <a:r>
              <a:rPr lang="en-US" dirty="0">
                <a:solidFill>
                  <a:schemeClr val="tx1"/>
                </a:solidFill>
              </a:rPr>
              <a:t> and </a:t>
            </a:r>
            <a:r>
              <a:rPr lang="en-US" dirty="0" err="1">
                <a:solidFill>
                  <a:schemeClr val="tx1"/>
                </a:solidFill>
              </a:rPr>
              <a:t>linkMessages</a:t>
            </a:r>
            <a:r>
              <a:rPr lang="en-US" dirty="0">
                <a:solidFill>
                  <a:schemeClr val="tx1"/>
                </a:solidFill>
              </a:rPr>
              <a:t>. Warn if it doesn’t work.</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4554911" y="8335370"/>
            <a:ext cx="102229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29B012AB-CA2C-CA41-BD01-E6A668DBA718}"/>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42664472"/>
      </p:ext>
    </p:extLst>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All done!</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BEBEC0"/>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30873878"/>
      </p:ext>
    </p:extLst>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3575-83F2-8D42-B05E-1845C962E879}"/>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A4141B0B-3DDD-E24C-9F64-2AD22125A1D9}"/>
              </a:ext>
            </a:extLst>
          </p:cNvPr>
          <p:cNvSpPr txBox="1"/>
          <p:nvPr/>
        </p:nvSpPr>
        <p:spPr>
          <a:xfrm>
            <a:off x="3923461" y="3569923"/>
            <a:ext cx="17403097" cy="78790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R="0" algn="l" defTabSz="822960" rtl="0" fontAlgn="auto" latinLnBrk="0" hangingPunct="0">
              <a:lnSpc>
                <a:spcPct val="100000"/>
              </a:lnSpc>
              <a:spcBef>
                <a:spcPts val="0"/>
              </a:spcBef>
              <a:spcAft>
                <a:spcPts val="0"/>
              </a:spcAft>
              <a:buClrTx/>
              <a:buSzTx/>
              <a:tabLst/>
            </a:pPr>
            <a:r>
              <a:rPr lang="en-US" sz="5000" dirty="0">
                <a:solidFill>
                  <a:srgbClr val="FF0000"/>
                </a:solidFill>
              </a:rPr>
              <a:t>I believe there is some more useful documentation to be had: </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initializing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running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ending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an overview of what the whole system does when certain crucial steps are called.</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Documentation of message logging</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What about </a:t>
            </a:r>
            <a:r>
              <a:rPr lang="en-US" sz="5000" dirty="0" err="1">
                <a:solidFill>
                  <a:srgbClr val="FF0000"/>
                </a:solidFill>
              </a:rPr>
              <a:t>fsw</a:t>
            </a:r>
            <a:r>
              <a:rPr lang="en-US" sz="5000" dirty="0">
                <a:solidFill>
                  <a:srgbClr val="FF0000"/>
                </a:solidFill>
              </a:rPr>
              <a:t> and </a:t>
            </a:r>
            <a:r>
              <a:rPr lang="en-US" sz="5000" dirty="0" err="1">
                <a:solidFill>
                  <a:srgbClr val="FF0000"/>
                </a:solidFill>
              </a:rPr>
              <a:t>alg_contain</a:t>
            </a:r>
            <a:r>
              <a:rPr lang="en-US" sz="5000"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What do we mean by reset/re-</a:t>
            </a:r>
            <a:r>
              <a:rPr lang="en-US" sz="5000" dirty="0" err="1">
                <a:solidFill>
                  <a:srgbClr val="FF0000"/>
                </a:solidFill>
              </a:rPr>
              <a:t>init</a:t>
            </a:r>
            <a:r>
              <a:rPr lang="en-US" sz="5000"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a:solidFill>
                  <a:srgbClr val="FF0000"/>
                </a:solidFill>
              </a:rPr>
              <a:t>Anything else?</a:t>
            </a:r>
            <a:endParaRPr lang="en-US" sz="5000" dirty="0">
              <a:solidFill>
                <a:srgbClr val="FF0000"/>
              </a:solidFill>
            </a:endParaRPr>
          </a:p>
        </p:txBody>
      </p:sp>
    </p:spTree>
    <p:extLst>
      <p:ext uri="{BB962C8B-B14F-4D97-AF65-F5344CB8AC3E}">
        <p14:creationId xmlns:p14="http://schemas.microsoft.com/office/powerpoint/2010/main" val="5506311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99366"/>
            <a:ext cx="2298703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7" name="Straight Arrow Connector 6">
            <a:extLst>
              <a:ext uri="{FF2B5EF4-FFF2-40B4-BE49-F238E27FC236}">
                <a16:creationId xmlns:a16="http://schemas.microsoft.com/office/drawing/2014/main" id="{9DEFFEAD-7BA9-DD48-ADCC-2432F75F333C}"/>
              </a:ext>
            </a:extLst>
          </p:cNvPr>
          <p:cNvCxnSpPr/>
          <p:nvPr/>
        </p:nvCxnSpPr>
        <p:spPr>
          <a:xfrm flipH="1">
            <a:off x="15463157" y="8820150"/>
            <a:ext cx="451869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31EAACA3-C17E-3240-92FD-D965566D5420}"/>
              </a:ext>
            </a:extLst>
          </p:cNvPr>
          <p:cNvSpPr txBox="1"/>
          <p:nvPr/>
        </p:nvSpPr>
        <p:spPr>
          <a:xfrm>
            <a:off x="15535963" y="8947369"/>
            <a:ext cx="8454352"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Recall that the sim loops “for every task group” and a “task group” is just another name for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std</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::vector&lt;&gt; IS ”every task group”. So the main operation of the sim is to loop through all of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in this vector until it has done it for every time step. This is where the magic is stored.</a:t>
            </a:r>
          </a:p>
        </p:txBody>
      </p:sp>
      <p:sp>
        <p:nvSpPr>
          <p:cNvPr id="9" name="Rectangle 8">
            <a:extLst>
              <a:ext uri="{FF2B5EF4-FFF2-40B4-BE49-F238E27FC236}">
                <a16:creationId xmlns:a16="http://schemas.microsoft.com/office/drawing/2014/main" id="{4AA37AB2-269F-A74B-9658-F5CC4FBC44A0}"/>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19677402"/>
      </p:ext>
    </p:extLst>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initialize a basic simulation</a:t>
            </a:r>
          </a:p>
        </p:txBody>
      </p:sp>
    </p:spTree>
    <p:extLst>
      <p:ext uri="{BB962C8B-B14F-4D97-AF65-F5344CB8AC3E}">
        <p14:creationId xmlns:p14="http://schemas.microsoft.com/office/powerpoint/2010/main" val="85444427"/>
      </p:ext>
    </p:extLst>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run a basic sim</a:t>
            </a:r>
          </a:p>
        </p:txBody>
      </p:sp>
    </p:spTree>
    <p:extLst>
      <p:ext uri="{BB962C8B-B14F-4D97-AF65-F5344CB8AC3E}">
        <p14:creationId xmlns:p14="http://schemas.microsoft.com/office/powerpoint/2010/main" val="2073212228"/>
      </p:ext>
    </p:extLst>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properly end a sim</a:t>
            </a:r>
          </a:p>
        </p:txBody>
      </p:sp>
    </p:spTree>
    <p:extLst>
      <p:ext uri="{BB962C8B-B14F-4D97-AF65-F5344CB8AC3E}">
        <p14:creationId xmlns:p14="http://schemas.microsoft.com/office/powerpoint/2010/main" val="2723313554"/>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properly reset/</a:t>
            </a:r>
            <a:r>
              <a:rPr lang="en-US" dirty="0" err="1"/>
              <a:t>reInit</a:t>
            </a:r>
            <a:r>
              <a:rPr lang="en-US" dirty="0"/>
              <a:t> a sim and when?</a:t>
            </a:r>
          </a:p>
        </p:txBody>
      </p:sp>
    </p:spTree>
    <p:extLst>
      <p:ext uri="{BB962C8B-B14F-4D97-AF65-F5344CB8AC3E}">
        <p14:creationId xmlns:p14="http://schemas.microsoft.com/office/powerpoint/2010/main" val="960634677"/>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message logging works</a:t>
            </a:r>
          </a:p>
        </p:txBody>
      </p:sp>
    </p:spTree>
    <p:extLst>
      <p:ext uri="{BB962C8B-B14F-4D97-AF65-F5344CB8AC3E}">
        <p14:creationId xmlns:p14="http://schemas.microsoft.com/office/powerpoint/2010/main" val="2096647335"/>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F84-C353-5345-8E58-B3E8B7807D68}"/>
              </a:ext>
            </a:extLst>
          </p:cNvPr>
          <p:cNvSpPr>
            <a:spLocks noGrp="1"/>
          </p:cNvSpPr>
          <p:nvPr>
            <p:ph type="title"/>
          </p:nvPr>
        </p:nvSpPr>
        <p:spPr/>
        <p:txBody>
          <a:bodyPr/>
          <a:lstStyle/>
          <a:p>
            <a:r>
              <a:rPr lang="en-US" dirty="0"/>
              <a:t>Why is </a:t>
            </a:r>
            <a:r>
              <a:rPr lang="en-US" dirty="0" err="1"/>
              <a:t>fsw</a:t>
            </a:r>
            <a:r>
              <a:rPr lang="en-US" dirty="0"/>
              <a:t> written in C and does it have to and </a:t>
            </a:r>
            <a:r>
              <a:rPr lang="en-US" dirty="0" err="1"/>
              <a:t>alg</a:t>
            </a:r>
            <a:r>
              <a:rPr lang="en-US" dirty="0"/>
              <a:t> contain?</a:t>
            </a:r>
          </a:p>
        </p:txBody>
      </p:sp>
    </p:spTree>
    <p:extLst>
      <p:ext uri="{BB962C8B-B14F-4D97-AF65-F5344CB8AC3E}">
        <p14:creationId xmlns:p14="http://schemas.microsoft.com/office/powerpoint/2010/main" val="215956626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971550" y="8554084"/>
            <a:ext cx="23077186" cy="46482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a:off x="14271171" y="11512997"/>
            <a:ext cx="22871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A32EEB1D-F158-8045-848E-46CFF2EBD53E}"/>
              </a:ext>
            </a:extLst>
          </p:cNvPr>
          <p:cNvCxnSpPr/>
          <p:nvPr/>
        </p:nvCxnSpPr>
        <p:spPr>
          <a:xfrm flipH="1">
            <a:off x="12039600" y="10941497"/>
            <a:ext cx="451869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3606FC6C-50BB-4949-AFDA-FFBDA09CDC3A}"/>
              </a:ext>
            </a:extLst>
          </p:cNvPr>
          <p:cNvSpPr txBox="1"/>
          <p:nvPr/>
        </p:nvSpPr>
        <p:spPr>
          <a:xfrm>
            <a:off x="16558298" y="8554084"/>
            <a:ext cx="7067549"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For now, suffice it to say two things:</a:t>
            </a:r>
          </a:p>
          <a:p>
            <a:pPr marL="514350" marR="0" indent="-514350" algn="l" defTabSz="822960" rtl="0" fontAlgn="auto" latinLnBrk="0" hangingPunct="0">
              <a:lnSpc>
                <a:spcPct val="100000"/>
              </a:lnSpc>
              <a:spcBef>
                <a:spcPts val="0"/>
              </a:spcBef>
              <a:spcAft>
                <a:spcPts val="0"/>
              </a:spcAft>
              <a:buClrTx/>
              <a:buSzTx/>
              <a:buFontTx/>
              <a:buAutoNum type="arabicParenR"/>
              <a:tabLst/>
            </a:pPr>
            <a:r>
              <a:rPr lang="en-US" dirty="0"/>
              <a:t>If the </a:t>
            </a:r>
            <a:r>
              <a:rPr lang="en-US" dirty="0" err="1"/>
              <a:t>NextTaskTime</a:t>
            </a:r>
            <a:r>
              <a:rPr lang="en-US" dirty="0"/>
              <a:t> is greater than the </a:t>
            </a:r>
            <a:r>
              <a:rPr lang="en-US" dirty="0" err="1"/>
              <a:t>SimStopTime</a:t>
            </a:r>
            <a:endParaRPr lang="en-US" dirty="0"/>
          </a:p>
          <a:p>
            <a:pPr marL="514350" marR="0" indent="-514350" algn="l" defTabSz="822960" rtl="0" fontAlgn="auto" latinLnBrk="0" hangingPunct="0">
              <a:lnSpc>
                <a:spcPct val="100000"/>
              </a:lnSpc>
              <a:spcBef>
                <a:spcPts val="0"/>
              </a:spcBef>
              <a:spcAft>
                <a:spcPts val="0"/>
              </a:spcAft>
              <a:buClrTx/>
              <a:buSzTx/>
              <a:buFontTx/>
              <a:buAutoNum type="arabicParenR"/>
              <a:tabLst/>
            </a:pPr>
            <a:r>
              <a:rPr lang="en-US" dirty="0"/>
              <a:t>Or if </a:t>
            </a:r>
            <a:r>
              <a:rPr lang="en-US" dirty="0" err="1"/>
              <a:t>NextTaskTime</a:t>
            </a:r>
            <a:r>
              <a:rPr lang="en-US" dirty="0"/>
              <a:t> == </a:t>
            </a:r>
            <a:r>
              <a:rPr lang="en-US" dirty="0" err="1"/>
              <a:t>SimStopTime</a:t>
            </a:r>
            <a:r>
              <a:rPr lang="en-US" dirty="0"/>
              <a:t> and </a:t>
            </a:r>
            <a:br>
              <a:rPr lang="en-US" dirty="0"/>
            </a:br>
            <a:r>
              <a:rPr lang="en-US" dirty="0" err="1"/>
              <a:t>nextTaskPriority</a:t>
            </a:r>
            <a:r>
              <a:rPr lang="en-US" dirty="0"/>
              <a:t> &lt; </a:t>
            </a:r>
            <a:r>
              <a:rPr lang="en-US" dirty="0" err="1"/>
              <a:t>stopPri</a:t>
            </a:r>
            <a:endParaRPr lang="en-US" dirty="0"/>
          </a:p>
          <a:p>
            <a:pPr marR="0" algn="l" defTabSz="822960" rtl="0" fontAlgn="auto" latinLnBrk="0" hangingPunct="0">
              <a:lnSpc>
                <a:spcPct val="100000"/>
              </a:lnSpc>
              <a:spcBef>
                <a:spcPts val="0"/>
              </a:spcBef>
              <a:spcAft>
                <a:spcPts val="0"/>
              </a:spcAft>
              <a:buClrTx/>
              <a:buSzTx/>
              <a:tabLst/>
            </a:pPr>
            <a:r>
              <a:rPr lang="en-US" dirty="0"/>
              <a:t>Then stop the sim.</a:t>
            </a:r>
          </a:p>
          <a:p>
            <a:pPr marR="0" algn="l" defTabSz="822960" rtl="0" fontAlgn="auto" latinLnBrk="0" hangingPunct="0">
              <a:lnSpc>
                <a:spcPct val="100000"/>
              </a:lnSpc>
              <a:spcBef>
                <a:spcPts val="0"/>
              </a:spcBef>
              <a:spcAft>
                <a:spcPts val="0"/>
              </a:spcAft>
              <a:buClrTx/>
              <a:buSzTx/>
              <a:tabLst/>
            </a:pPr>
            <a:r>
              <a:rPr lang="en-US" dirty="0" err="1"/>
              <a:t>SimStopTime</a:t>
            </a:r>
            <a:r>
              <a:rPr lang="en-US" dirty="0"/>
              <a:t> and </a:t>
            </a:r>
            <a:r>
              <a:rPr lang="en-US" dirty="0" err="1"/>
              <a:t>stopPri</a:t>
            </a:r>
            <a:r>
              <a:rPr lang="en-US" dirty="0"/>
              <a:t> are inputs to </a:t>
            </a:r>
            <a:r>
              <a:rPr lang="en-US" dirty="0" err="1"/>
              <a:t>StepUntilStop</a:t>
            </a:r>
            <a:r>
              <a:rPr lang="en-US" dirty="0"/>
              <a:t>() that will be discussed</a:t>
            </a:r>
          </a:p>
          <a:p>
            <a:pPr marR="0" algn="l" defTabSz="822960" rtl="0" fontAlgn="auto" latinLnBrk="0" hangingPunct="0">
              <a:lnSpc>
                <a:spcPct val="100000"/>
              </a:lnSpc>
              <a:spcBef>
                <a:spcPts val="0"/>
              </a:spcBef>
              <a:spcAft>
                <a:spcPts val="0"/>
              </a:spcAft>
              <a:buClrTx/>
              <a:buSzTx/>
              <a:tabLst/>
            </a:pPr>
            <a:endParaRPr lang="en-US" dirty="0"/>
          </a:p>
        </p:txBody>
      </p:sp>
      <p:sp>
        <p:nvSpPr>
          <p:cNvPr id="10" name="Rectangle 9">
            <a:extLst>
              <a:ext uri="{FF2B5EF4-FFF2-40B4-BE49-F238E27FC236}">
                <a16:creationId xmlns:a16="http://schemas.microsoft.com/office/drawing/2014/main" id="{C79A7980-33C3-6E47-887B-90D962A1CE66}"/>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187756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72500"/>
            <a:ext cx="23077186" cy="43434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A32EEB1D-F158-8045-848E-46CFF2EBD53E}"/>
              </a:ext>
            </a:extLst>
          </p:cNvPr>
          <p:cNvCxnSpPr>
            <a:cxnSpLocks/>
          </p:cNvCxnSpPr>
          <p:nvPr/>
        </p:nvCxnSpPr>
        <p:spPr>
          <a:xfrm flipH="1">
            <a:off x="12932229" y="12046397"/>
            <a:ext cx="362359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3606FC6C-50BB-4949-AFDA-FFBDA09CDC3A}"/>
              </a:ext>
            </a:extLst>
          </p:cNvPr>
          <p:cNvSpPr txBox="1"/>
          <p:nvPr/>
        </p:nvSpPr>
        <p:spPr>
          <a:xfrm>
            <a:off x="16558298" y="10031412"/>
            <a:ext cx="7067549"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If you choose to keep a history of a message, that history is stored here. </a:t>
            </a:r>
            <a:r>
              <a:rPr lang="en-US" dirty="0"/>
              <a:t>This is NOT storage for the messages themselves.</a:t>
            </a:r>
          </a:p>
        </p:txBody>
      </p:sp>
      <p:sp>
        <p:nvSpPr>
          <p:cNvPr id="10" name="Rectangle 9">
            <a:extLst>
              <a:ext uri="{FF2B5EF4-FFF2-40B4-BE49-F238E27FC236}">
                <a16:creationId xmlns:a16="http://schemas.microsoft.com/office/drawing/2014/main" id="{F8FFAD54-CA18-CF47-BC94-48B19F09D51B}"/>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457700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097250" y="3377626"/>
            <a:ext cx="571823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Now let’s talk about this things,</a:t>
            </a:r>
            <a:b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things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does</a:t>
            </a:r>
          </a:p>
        </p:txBody>
      </p:sp>
      <p:sp>
        <p:nvSpPr>
          <p:cNvPr id="6" name="Rectangle 5">
            <a:extLst>
              <a:ext uri="{FF2B5EF4-FFF2-40B4-BE49-F238E27FC236}">
                <a16:creationId xmlns:a16="http://schemas.microsoft.com/office/drawing/2014/main" id="{1C5D9CD1-F446-D14F-A213-07A01B24ADFF}"/>
              </a:ext>
            </a:extLst>
          </p:cNvPr>
          <p:cNvSpPr/>
          <p:nvPr/>
        </p:nvSpPr>
        <p:spPr>
          <a:xfrm>
            <a:off x="1147923" y="266889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597955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101" name="Title + Bullet Point Slides"/>
          <p:cNvSpPr txBox="1">
            <a:spLocks noGrp="1"/>
          </p:cNvSpPr>
          <p:nvPr>
            <p:ph type="title"/>
          </p:nvPr>
        </p:nvSpPr>
        <p:spPr>
          <a:prstGeom prst="rect">
            <a:avLst/>
          </a:prstGeom>
        </p:spPr>
        <p:txBody>
          <a:bodyPr/>
          <a:lstStyle/>
          <a:p>
            <a:r>
              <a:rPr lang="en-US" dirty="0"/>
              <a:t>Overview	</a:t>
            </a:r>
            <a:endParaRPr dirty="0"/>
          </a:p>
        </p:txBody>
      </p:sp>
      <p:sp>
        <p:nvSpPr>
          <p:cNvPr id="102" name="text bullet"/>
          <p:cNvSpPr txBox="1">
            <a:spLocks noGrp="1"/>
          </p:cNvSpPr>
          <p:nvPr>
            <p:ph type="body" idx="1"/>
          </p:nvPr>
        </p:nvSpPr>
        <p:spPr>
          <a:prstGeom prst="rect">
            <a:avLst/>
          </a:prstGeom>
        </p:spPr>
        <p:txBody>
          <a:bodyPr/>
          <a:lstStyle/>
          <a:p>
            <a:r>
              <a:rPr lang="en-US" dirty="0"/>
              <a:t>Sim structure</a:t>
            </a:r>
          </a:p>
          <a:p>
            <a:r>
              <a:rPr lang="en-US" dirty="0"/>
              <a:t>Message Structure</a:t>
            </a:r>
          </a:p>
          <a:p>
            <a:r>
              <a:rPr lang="en-US" dirty="0"/>
              <a:t>Lots of details</a:t>
            </a:r>
            <a:endParaRPr dirty="0"/>
          </a:p>
        </p:txBody>
      </p:sp>
      <p:sp>
        <p:nvSpPr>
          <p:cNvPr id="103" name="Slide Number"/>
          <p:cNvSpPr txBox="1">
            <a:spLocks noGrp="1"/>
          </p:cNvSpPr>
          <p:nvPr>
            <p:ph type="sldNum" sz="quarter" idx="2"/>
          </p:nvPr>
        </p:nvSpPr>
        <p:spPr>
          <a:xfrm>
            <a:off x="23397676" y="12961619"/>
            <a:ext cx="276962" cy="410160"/>
          </a:xfrm>
          <a:prstGeom prst="rect">
            <a:avLst/>
          </a:prstGeom>
          <a:extLst>
            <a:ext uri="{C572A759-6A51-4108-AA02-DFA0A04FC94B}">
              <ma14:wrappingTextBoxFlag xmlns="" xmlns:ma14="http://schemas.microsoft.com/office/mac/drawingml/2011/main" val="1"/>
            </a:ext>
          </a:extLst>
        </p:spPr>
        <p:txBody>
          <a:bodyPr>
            <a:normAutofit lnSpcReduction="10000"/>
          </a:bodyPr>
          <a:lstStyle/>
          <a:p>
            <a:fld id="{86CB4B4D-7CA3-9044-876B-883B54F8677D}" type="slidenum">
              <a:t>2</a:t>
            </a:fld>
            <a:endParaRPr/>
          </a:p>
        </p:txBody>
      </p:sp>
      <p:pic>
        <p:nvPicPr>
          <p:cNvPr id="104" name="Image" descr="Image"/>
          <p:cNvPicPr>
            <a:picLocks noChangeAspect="1"/>
          </p:cNvPicPr>
          <p:nvPr/>
        </p:nvPicPr>
        <p:blipFill>
          <a:blip r:embed="rId3">
            <a:extLst/>
          </a:blip>
          <a:stretch>
            <a:fillRect/>
          </a:stretch>
        </p:blipFill>
        <p:spPr>
          <a:xfrm>
            <a:off x="21256304" y="141169"/>
            <a:ext cx="2521263" cy="1583065"/>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783050" y="2955058"/>
            <a:ext cx="5309465"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r>
              <a:rPr lang="en-US" dirty="0"/>
              <a:t>Create a </a:t>
            </a:r>
            <a:r>
              <a:rPr lang="en-US" dirty="0" err="1"/>
              <a:t>SimModel</a:t>
            </a:r>
            <a:r>
              <a:rPr lang="en-US" dirty="0"/>
              <a:t>() and set:</a:t>
            </a:r>
            <a:br>
              <a:rPr lang="en-US" dirty="0"/>
            </a:br>
            <a:r>
              <a:rPr lang="en-US" b="1" dirty="0"/>
              <a:t>this</a:t>
            </a:r>
            <a:r>
              <a:rPr lang="en-US" dirty="0"/>
              <a:t>-&gt;</a:t>
            </a:r>
            <a:r>
              <a:rPr lang="en-US" dirty="0" err="1"/>
              <a:t>CurrentNanos</a:t>
            </a:r>
            <a:r>
              <a:rPr lang="en-US" dirty="0"/>
              <a:t> = 0;</a:t>
            </a:r>
            <a:br>
              <a:rPr lang="en-US" dirty="0"/>
            </a:br>
            <a:r>
              <a:rPr lang="en-US" b="1" dirty="0"/>
              <a:t>this</a:t>
            </a:r>
            <a:r>
              <a:rPr lang="en-US" dirty="0"/>
              <a:t>-&gt;</a:t>
            </a:r>
            <a:r>
              <a:rPr lang="en-US" dirty="0" err="1"/>
              <a:t>NextTaskTime</a:t>
            </a:r>
            <a:r>
              <a:rPr lang="en-US" dirty="0"/>
              <a:t> = 0;</a:t>
            </a:r>
            <a:br>
              <a:rPr lang="en-US" dirty="0"/>
            </a:br>
            <a:r>
              <a:rPr lang="en-US" b="1" dirty="0"/>
              <a:t>this</a:t>
            </a:r>
            <a:r>
              <a:rPr lang="en-US" dirty="0"/>
              <a:t>-&gt;</a:t>
            </a:r>
            <a:r>
              <a:rPr lang="en-US" dirty="0" err="1"/>
              <a:t>nextProcPriority</a:t>
            </a:r>
            <a:r>
              <a:rPr lang="en-US" dirty="0"/>
              <a:t> = -1;</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1070771" y="3302447"/>
            <a:ext cx="533127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0DA40D21-672B-E04A-8223-D23AB6E8CC1C}"/>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439322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192500" y="3554444"/>
            <a:ext cx="615872"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r>
              <a:rPr lang="en-US" dirty="0"/>
              <a:t>kill</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0384971" y="3892997"/>
            <a:ext cx="565512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8C104AF-6FE3-F444-A014-AC39DF4996CE}"/>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4001897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5925800" y="2747476"/>
            <a:ext cx="7524750" cy="9417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sz="2500" dirty="0"/>
              <a:t>When this is called, most of the sim will be initialized. This is done in a nested way by asking all </a:t>
            </a:r>
            <a:r>
              <a:rPr lang="en-US" sz="2500" dirty="0" err="1"/>
              <a:t>SysProcess</a:t>
            </a:r>
            <a:r>
              <a:rPr lang="en-US" sz="2500" dirty="0"/>
              <a:t>()</a:t>
            </a:r>
            <a:r>
              <a:rPr lang="en-US" sz="2500" dirty="0" err="1"/>
              <a:t>es</a:t>
            </a:r>
            <a:r>
              <a:rPr lang="en-US" sz="2500" dirty="0"/>
              <a:t> to </a:t>
            </a:r>
            <a:r>
              <a:rPr lang="en-US" sz="2500" dirty="0" err="1"/>
              <a:t>selfInitProcess</a:t>
            </a:r>
            <a:r>
              <a:rPr lang="en-US" sz="2500" dirty="0"/>
              <a:t>() which in turn ask all tasks to </a:t>
            </a:r>
            <a:r>
              <a:rPr lang="en-US" sz="2500" dirty="0" err="1"/>
              <a:t>SelfInitTaskList</a:t>
            </a:r>
            <a:r>
              <a:rPr lang="en-US" sz="2500" dirty="0"/>
              <a:t>() which in turn ask all modules to </a:t>
            </a:r>
            <a:r>
              <a:rPr lang="en-US" sz="2500" dirty="0" err="1"/>
              <a:t>SelfInit</a:t>
            </a:r>
            <a:r>
              <a:rPr lang="en-US" sz="2500" dirty="0"/>
              <a:t>().</a:t>
            </a:r>
          </a:p>
          <a:p>
            <a:endParaRPr lang="en-US" sz="2500" dirty="0"/>
          </a:p>
          <a:p>
            <a:r>
              <a:rPr lang="en-US" sz="2500" dirty="0"/>
              <a:t>Note, that before looping through tasks, each </a:t>
            </a:r>
            <a:r>
              <a:rPr lang="en-US" sz="2500" dirty="0" err="1"/>
              <a:t>SysProcess</a:t>
            </a:r>
            <a:r>
              <a:rPr lang="en-US" sz="2500" dirty="0"/>
              <a:t>() asks the messaging system to select its own message buffer. More on that later.</a:t>
            </a:r>
          </a:p>
          <a:p>
            <a:endParaRPr lang="en-US" sz="2500" dirty="0"/>
          </a:p>
          <a:p>
            <a:endParaRPr lang="en-US" sz="2500" dirty="0"/>
          </a:p>
          <a:p>
            <a:r>
              <a:rPr lang="en-US" sz="2500" dirty="0"/>
              <a:t>In addition to calling the nested initializations, this method sets: </a:t>
            </a:r>
            <a:br>
              <a:rPr lang="en-US" sz="2500" dirty="0"/>
            </a:br>
            <a:r>
              <a:rPr lang="en-US" sz="2500" b="1" dirty="0"/>
              <a:t>this</a:t>
            </a:r>
            <a:r>
              <a:rPr lang="en-US" sz="2500" dirty="0"/>
              <a:t>-&gt;</a:t>
            </a:r>
            <a:r>
              <a:rPr lang="en-US" sz="2500" dirty="0" err="1"/>
              <a:t>NextTaskTime</a:t>
            </a:r>
            <a:r>
              <a:rPr lang="en-US" sz="2500" dirty="0"/>
              <a:t> = 0;</a:t>
            </a:r>
            <a:br>
              <a:rPr lang="en-US" sz="2500" dirty="0"/>
            </a:br>
            <a:r>
              <a:rPr lang="en-US" sz="2500" b="1" dirty="0"/>
              <a:t>this</a:t>
            </a:r>
            <a:r>
              <a:rPr lang="en-US" sz="2500" dirty="0"/>
              <a:t>-&gt;</a:t>
            </a:r>
            <a:r>
              <a:rPr lang="en-US" sz="2500" dirty="0" err="1"/>
              <a:t>CurrentNanos</a:t>
            </a:r>
            <a:r>
              <a:rPr lang="en-US" sz="2500" dirty="0"/>
              <a:t> = 0;</a:t>
            </a:r>
          </a:p>
          <a:p>
            <a:r>
              <a:rPr lang="en-US" sz="2500" dirty="0"/>
              <a:t>And</a:t>
            </a:r>
          </a:p>
          <a:p>
            <a:r>
              <a:rPr lang="en-US" sz="2500" dirty="0" err="1"/>
              <a:t>nextProcPriority</a:t>
            </a:r>
            <a:r>
              <a:rPr lang="en-US" sz="2500" dirty="0"/>
              <a:t> to the priority of the first </a:t>
            </a:r>
            <a:r>
              <a:rPr lang="en-US" sz="2500" dirty="0" err="1"/>
              <a:t>SysProcess</a:t>
            </a:r>
            <a:r>
              <a:rPr lang="en-US" sz="2500" dirty="0"/>
              <a:t> in </a:t>
            </a:r>
            <a:r>
              <a:rPr lang="en-US" sz="2500" dirty="0" err="1"/>
              <a:t>processList</a:t>
            </a:r>
            <a:r>
              <a:rPr lang="en-US" sz="2500" dirty="0"/>
              <a:t>.</a:t>
            </a:r>
          </a:p>
          <a:p>
            <a:endParaRPr lang="en-US" sz="2500" dirty="0"/>
          </a:p>
          <a:p>
            <a:r>
              <a:rPr lang="en-US" sz="2500" dirty="0"/>
              <a:t>Note: Generally, as part of initializing themselves, modules create any messages they will write. </a:t>
            </a:r>
            <a:br>
              <a:rPr lang="en-US" sz="2500" dirty="0"/>
            </a:br>
            <a:r>
              <a:rPr lang="en-US" sz="2500" dirty="0" err="1"/>
              <a:t>selfinitSimulation</a:t>
            </a:r>
            <a:r>
              <a:rPr lang="en-US" sz="2500" dirty="0"/>
              <a:t> also prints to the screen how many message creations failed.</a:t>
            </a:r>
            <a:br>
              <a:rPr lang="en-US" sz="2500" dirty="0"/>
            </a:br>
            <a:endParaRPr lang="en-US" sz="2500" dirty="0"/>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87600" y="4388297"/>
            <a:ext cx="83820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46BB205D-2C27-6C49-8A70-27B86D0821F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649101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611600" y="3670809"/>
            <a:ext cx="7524750" cy="80637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This again cross initializes things in a nested way. For all </a:t>
            </a:r>
            <a:r>
              <a:rPr lang="en-US" dirty="0" err="1"/>
              <a:t>SysProcess</a:t>
            </a:r>
            <a:r>
              <a:rPr lang="en-US" dirty="0"/>
              <a:t>()</a:t>
            </a:r>
            <a:r>
              <a:rPr lang="en-US" dirty="0" err="1"/>
              <a:t>es</a:t>
            </a:r>
            <a:r>
              <a:rPr lang="en-US" dirty="0"/>
              <a:t> it calls </a:t>
            </a:r>
            <a:r>
              <a:rPr lang="en-US" dirty="0" err="1"/>
              <a:t>crossInitProcess</a:t>
            </a:r>
            <a:r>
              <a:rPr lang="en-US" dirty="0"/>
              <a:t>() which for each task calls </a:t>
            </a:r>
            <a:r>
              <a:rPr lang="en-US" dirty="0" err="1"/>
              <a:t>CrossInitTaskList</a:t>
            </a:r>
            <a:r>
              <a:rPr lang="en-US" dirty="0"/>
              <a:t>() which for each model calls </a:t>
            </a:r>
            <a:r>
              <a:rPr lang="en-US" dirty="0" err="1"/>
              <a:t>CrossInit</a:t>
            </a:r>
            <a:r>
              <a:rPr lang="en-US" dirty="0"/>
              <a:t>().</a:t>
            </a:r>
          </a:p>
          <a:p>
            <a:endParaRPr lang="en-US" dirty="0"/>
          </a:p>
          <a:p>
            <a:r>
              <a:rPr lang="en-US" dirty="0"/>
              <a:t>Note, that before looping through tasks, each </a:t>
            </a:r>
            <a:r>
              <a:rPr lang="en-US" dirty="0" err="1"/>
              <a:t>SysProcess</a:t>
            </a:r>
            <a:r>
              <a:rPr lang="en-US" dirty="0"/>
              <a:t>() asks the messaging system to select its own message buffer. More on that later.</a:t>
            </a:r>
          </a:p>
          <a:p>
            <a:endParaRPr lang="en-US" dirty="0"/>
          </a:p>
          <a:p>
            <a:r>
              <a:rPr lang="en-US" dirty="0"/>
              <a:t>Generally, during </a:t>
            </a:r>
            <a:r>
              <a:rPr lang="en-US" dirty="0" err="1"/>
              <a:t>CrossInit</a:t>
            </a:r>
            <a:r>
              <a:rPr lang="en-US" dirty="0"/>
              <a:t>(), modules are checking the messaging system for messages they’ll need to read. A failure here is reported and causes the sim to stop.</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22286" y="4997897"/>
            <a:ext cx="111306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463508D6-49F1-B844-8555-B0B98D57E5C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32148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3714CB1-DBD8-FA4F-814F-6E65156D084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err="1">
                <a:solidFill>
                  <a:srgbClr val="000000"/>
                </a:solidFill>
              </a:rPr>
              <a:t>addNewProcess</a:t>
            </a:r>
            <a:r>
              <a:rPr lang="en-US" sz="3000" dirty="0">
                <a:solidFill>
                  <a:srgbClr val="000000"/>
                </a:solidFill>
              </a:rPr>
              <a:t>();  //!&lt; -- add a new process to the sim</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524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040100" y="5223634"/>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err="1"/>
              <a:t>addNewProcess</a:t>
            </a:r>
            <a:r>
              <a:rPr lang="en-US" dirty="0"/>
              <a:t>() was overlooked originally, but is critical!</a:t>
            </a:r>
            <a:br>
              <a:rPr lang="en-US" dirty="0"/>
            </a:br>
            <a:r>
              <a:rPr lang="en-US" dirty="0"/>
              <a:t>The argument is a pointer to an instance of </a:t>
            </a:r>
            <a:r>
              <a:rPr lang="en-US" dirty="0" err="1"/>
              <a:t>SysProcess</a:t>
            </a:r>
            <a:r>
              <a:rPr lang="en-US" dirty="0"/>
              <a:t>(), which is added to </a:t>
            </a:r>
            <a:br>
              <a:rPr lang="en-US" dirty="0"/>
            </a:br>
            <a:r>
              <a:rPr lang="en-US" dirty="0"/>
              <a:t>this-&gt;</a:t>
            </a:r>
            <a:r>
              <a:rPr lang="en-US" dirty="0" err="1"/>
              <a:t>processList</a:t>
            </a:r>
            <a:r>
              <a:rPr lang="en-US" dirty="0"/>
              <a:t>.</a:t>
            </a:r>
          </a:p>
          <a:p>
            <a:endParaRPr lang="en-US" dirty="0"/>
          </a:p>
          <a:p>
            <a:r>
              <a:rPr lang="en-US" dirty="0"/>
              <a:t>The </a:t>
            </a:r>
            <a:r>
              <a:rPr lang="en-US" dirty="0" err="1"/>
              <a:t>newProc</a:t>
            </a:r>
            <a:r>
              <a:rPr lang="en-US" dirty="0"/>
              <a:t> has a </a:t>
            </a:r>
            <a:r>
              <a:rPr lang="en-US" dirty="0" err="1"/>
              <a:t>processPriority</a:t>
            </a:r>
            <a:r>
              <a:rPr lang="en-US" dirty="0"/>
              <a:t>. It is inserted </a:t>
            </a:r>
            <a:r>
              <a:rPr lang="en-US" b="1" dirty="0"/>
              <a:t>before</a:t>
            </a:r>
            <a:r>
              <a:rPr lang="en-US" dirty="0"/>
              <a:t> the next lowest priority and just </a:t>
            </a:r>
            <a:r>
              <a:rPr lang="en-US" b="1" dirty="0"/>
              <a:t>after </a:t>
            </a:r>
            <a:r>
              <a:rPr lang="en-US" dirty="0"/>
              <a:t> the next highest priority. If it has the exact same priority as something else, it goes after that thing.</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3199178" y="7817297"/>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37EC8799-34A0-4D4F-8EED-176941FC2EB1}"/>
              </a:ext>
            </a:extLst>
          </p:cNvPr>
          <p:cNvSpPr/>
          <p:nvPr/>
        </p:nvSpPr>
        <p:spPr>
          <a:xfrm>
            <a:off x="15906750" y="10825165"/>
            <a:ext cx="7372350" cy="19851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defTabSz="82296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processList</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defTabSz="822960" rtl="0" fontAlgn="auto" latinLnBrk="0" hangingPunct="0">
              <a:lnSpc>
                <a:spcPct val="100000"/>
              </a:lnSpc>
              <a:spcBef>
                <a:spcPts val="0"/>
              </a:spcBef>
              <a:spcAft>
                <a:spcPts val="0"/>
              </a:spcAft>
              <a:buClrTx/>
              <a:buSzTx/>
              <a:buFontTx/>
              <a:buNone/>
              <a:tabLst/>
            </a:pPr>
            <a:endParaRPr lang="en-US" sz="3000" dirty="0">
              <a:solidFill>
                <a:srgbClr val="000000"/>
              </a:solidFill>
            </a:endParaRPr>
          </a:p>
          <a:p>
            <a:pPr marL="0" marR="0" indent="0" defTabSz="82296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defTabSz="82296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2BE1F3D8-ED1F-A641-BE76-2F51A92312FA}"/>
              </a:ext>
            </a:extLst>
          </p:cNvPr>
          <p:cNvSpPr/>
          <p:nvPr/>
        </p:nvSpPr>
        <p:spPr>
          <a:xfrm rot="16200000">
            <a:off x="15958738"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9" name="Rectangle 8">
            <a:extLst>
              <a:ext uri="{FF2B5EF4-FFF2-40B4-BE49-F238E27FC236}">
                <a16:creationId xmlns:a16="http://schemas.microsoft.com/office/drawing/2014/main" id="{A6FCD363-1672-3E43-AB26-E6258132A4E1}"/>
              </a:ext>
            </a:extLst>
          </p:cNvPr>
          <p:cNvSpPr/>
          <p:nvPr/>
        </p:nvSpPr>
        <p:spPr>
          <a:xfrm rot="16200000">
            <a:off x="16577864"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0" name="Rectangle 9">
            <a:extLst>
              <a:ext uri="{FF2B5EF4-FFF2-40B4-BE49-F238E27FC236}">
                <a16:creationId xmlns:a16="http://schemas.microsoft.com/office/drawing/2014/main" id="{1D937A9D-474F-1841-97F2-E7211091B07F}"/>
              </a:ext>
            </a:extLst>
          </p:cNvPr>
          <p:cNvSpPr/>
          <p:nvPr/>
        </p:nvSpPr>
        <p:spPr>
          <a:xfrm rot="16200000">
            <a:off x="17337246"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1" name="Rectangle 10">
            <a:extLst>
              <a:ext uri="{FF2B5EF4-FFF2-40B4-BE49-F238E27FC236}">
                <a16:creationId xmlns:a16="http://schemas.microsoft.com/office/drawing/2014/main" id="{56AA4975-436C-FD49-B288-76F785FF8BA2}"/>
              </a:ext>
            </a:extLst>
          </p:cNvPr>
          <p:cNvSpPr/>
          <p:nvPr/>
        </p:nvSpPr>
        <p:spPr>
          <a:xfrm rot="16200000">
            <a:off x="18096627"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2" name="Rectangle 11">
            <a:extLst>
              <a:ext uri="{FF2B5EF4-FFF2-40B4-BE49-F238E27FC236}">
                <a16:creationId xmlns:a16="http://schemas.microsoft.com/office/drawing/2014/main" id="{7FF14875-92CE-0648-9DFC-6697AEEE6F2B}"/>
              </a:ext>
            </a:extLst>
          </p:cNvPr>
          <p:cNvSpPr/>
          <p:nvPr/>
        </p:nvSpPr>
        <p:spPr>
          <a:xfrm rot="16200000">
            <a:off x="18973726"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3" name="Rectangle 12">
            <a:extLst>
              <a:ext uri="{FF2B5EF4-FFF2-40B4-BE49-F238E27FC236}">
                <a16:creationId xmlns:a16="http://schemas.microsoft.com/office/drawing/2014/main" id="{D1A82547-B6BA-E449-AEBB-949476102EFA}"/>
              </a:ext>
            </a:extLst>
          </p:cNvPr>
          <p:cNvSpPr/>
          <p:nvPr/>
        </p:nvSpPr>
        <p:spPr>
          <a:xfrm rot="16200000">
            <a:off x="20973649"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lower</a:t>
            </a:r>
          </a:p>
        </p:txBody>
      </p:sp>
      <p:sp>
        <p:nvSpPr>
          <p:cNvPr id="14" name="Rectangle 13">
            <a:extLst>
              <a:ext uri="{FF2B5EF4-FFF2-40B4-BE49-F238E27FC236}">
                <a16:creationId xmlns:a16="http://schemas.microsoft.com/office/drawing/2014/main" id="{7B00761B-4FB5-674D-96CF-06B0A63B0F7F}"/>
              </a:ext>
            </a:extLst>
          </p:cNvPr>
          <p:cNvSpPr/>
          <p:nvPr/>
        </p:nvSpPr>
        <p:spPr>
          <a:xfrm rot="16200000">
            <a:off x="21973611" y="11820451"/>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lower</a:t>
            </a:r>
          </a:p>
        </p:txBody>
      </p:sp>
      <p:sp>
        <p:nvSpPr>
          <p:cNvPr id="15" name="Rectangle 14">
            <a:extLst>
              <a:ext uri="{FF2B5EF4-FFF2-40B4-BE49-F238E27FC236}">
                <a16:creationId xmlns:a16="http://schemas.microsoft.com/office/drawing/2014/main" id="{A1C15DB5-04B9-8245-ABDB-1CA7C2C63EB7}"/>
              </a:ext>
            </a:extLst>
          </p:cNvPr>
          <p:cNvSpPr/>
          <p:nvPr/>
        </p:nvSpPr>
        <p:spPr>
          <a:xfrm rot="16200000">
            <a:off x="19868833" y="11660106"/>
            <a:ext cx="1466850"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newProc</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272949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249650" y="3591755"/>
            <a:ext cx="7524750" cy="70788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Calls </a:t>
            </a:r>
            <a:r>
              <a:rPr lang="en-US" dirty="0" err="1"/>
              <a:t>resetProcess</a:t>
            </a:r>
            <a:r>
              <a:rPr lang="en-US" dirty="0"/>
              <a:t>() on every </a:t>
            </a:r>
            <a:r>
              <a:rPr lang="en-US" dirty="0" err="1"/>
              <a:t>SysProcess</a:t>
            </a:r>
            <a:r>
              <a:rPr lang="en-US" dirty="0"/>
              <a:t>() with a call time of 0.</a:t>
            </a:r>
          </a:p>
          <a:p>
            <a:endParaRPr lang="en-US" dirty="0"/>
          </a:p>
          <a:p>
            <a:r>
              <a:rPr lang="en-US" dirty="0" err="1"/>
              <a:t>resetProcess</a:t>
            </a:r>
            <a:r>
              <a:rPr lang="en-US" dirty="0"/>
              <a:t>() asks the messaging system to select each processes buffer in turn and then calls each task to </a:t>
            </a:r>
            <a:r>
              <a:rPr lang="en-US" dirty="0" err="1"/>
              <a:t>ResetTaskList</a:t>
            </a:r>
            <a:r>
              <a:rPr lang="en-US" dirty="0"/>
              <a:t>() with a time of 0. </a:t>
            </a:r>
            <a:r>
              <a:rPr lang="en-US" dirty="0" err="1"/>
              <a:t>ResetTaskList</a:t>
            </a:r>
            <a:r>
              <a:rPr lang="en-US" dirty="0"/>
              <a:t>() asks every model in the task to Reset() (time 0) which can vary depending on the model.</a:t>
            </a:r>
          </a:p>
          <a:p>
            <a:endParaRPr lang="en-US" dirty="0"/>
          </a:p>
          <a:p>
            <a:r>
              <a:rPr lang="en-US" dirty="0"/>
              <a:t>Time = 0 is hardcoded in </a:t>
            </a:r>
            <a:r>
              <a:rPr lang="en-US" dirty="0" err="1"/>
              <a:t>reInitSimulation</a:t>
            </a:r>
            <a:r>
              <a:rPr lang="en-US" dirty="0"/>
              <a:t>(), but generally the other methods can accept other times.</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82407" y="5076819"/>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59698043-B678-B543-BE6E-4F6C7AE6F15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758657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BB6616-F1B3-D64F-A8A3-1ED0A7B2AB11}"/>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Void </a:t>
            </a:r>
            <a:r>
              <a:rPr lang="en-US" sz="3000" dirty="0" err="1">
                <a:solidFill>
                  <a:srgbClr val="000000"/>
                </a:solidFill>
              </a:rPr>
              <a:t>ResetSimulation</a:t>
            </a:r>
            <a:r>
              <a:rPr lang="en-US" sz="3000" dirty="0">
                <a:solidFill>
                  <a:srgbClr val="000000"/>
                </a:solidFill>
              </a:rPr>
              <a:t>();  //!&lt; -- Reset the sim back to zero</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69" y="1949985"/>
            <a:ext cx="14251245" cy="611633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402050" y="2108842"/>
            <a:ext cx="7524750" cy="10895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Let’s skip ahead to </a:t>
            </a:r>
            <a:r>
              <a:rPr lang="en-US" dirty="0" err="1"/>
              <a:t>ResetSimulation</a:t>
            </a:r>
            <a:r>
              <a:rPr lang="en-US" dirty="0"/>
              <a:t>(). This method asks every </a:t>
            </a:r>
            <a:r>
              <a:rPr lang="en-US" dirty="0" err="1"/>
              <a:t>SysProcess</a:t>
            </a:r>
            <a:r>
              <a:rPr lang="en-US" dirty="0"/>
              <a:t>() to </a:t>
            </a:r>
            <a:r>
              <a:rPr lang="en-US" dirty="0" err="1"/>
              <a:t>reInitProcess</a:t>
            </a:r>
            <a:r>
              <a:rPr lang="en-US" dirty="0"/>
              <a:t>(). In </a:t>
            </a:r>
            <a:r>
              <a:rPr lang="en-US" dirty="0" err="1"/>
              <a:t>reInitProcess</a:t>
            </a:r>
            <a:r>
              <a:rPr lang="en-US" dirty="0"/>
              <a:t>() the processes select their own message buffer and then: </a:t>
            </a:r>
          </a:p>
          <a:p>
            <a:pPr marL="514350" indent="-514350">
              <a:buAutoNum type="arabicParenR"/>
            </a:pPr>
            <a:r>
              <a:rPr lang="en-US" dirty="0"/>
              <a:t>call </a:t>
            </a:r>
            <a:r>
              <a:rPr lang="en-US" dirty="0" err="1"/>
              <a:t>ResetTask</a:t>
            </a:r>
            <a:r>
              <a:rPr lang="en-US" dirty="0"/>
              <a:t>() on every task and </a:t>
            </a:r>
          </a:p>
          <a:p>
            <a:pPr marL="514350" indent="-514350">
              <a:buAutoNum type="arabicParenR"/>
            </a:pPr>
            <a:r>
              <a:rPr lang="en-US" dirty="0"/>
              <a:t>make a copy of this-&gt;</a:t>
            </a:r>
            <a:r>
              <a:rPr lang="en-US" dirty="0" err="1"/>
              <a:t>processTasks</a:t>
            </a:r>
            <a:r>
              <a:rPr lang="en-US" dirty="0"/>
              <a:t>()</a:t>
            </a:r>
          </a:p>
          <a:p>
            <a:pPr marL="514350" indent="-514350">
              <a:buFontTx/>
              <a:buAutoNum type="arabicParenR"/>
            </a:pPr>
            <a:r>
              <a:rPr lang="en-US" dirty="0"/>
              <a:t>Clear this-&gt;</a:t>
            </a:r>
            <a:r>
              <a:rPr lang="en-US" dirty="0" err="1"/>
              <a:t>processTasks</a:t>
            </a:r>
            <a:r>
              <a:rPr lang="en-US" dirty="0"/>
              <a:t>()</a:t>
            </a:r>
          </a:p>
          <a:p>
            <a:pPr marL="514350" indent="-514350">
              <a:buAutoNum type="arabicParenR"/>
            </a:pPr>
            <a:r>
              <a:rPr lang="en-US" dirty="0"/>
              <a:t>For every task in the copy </a:t>
            </a:r>
            <a:r>
              <a:rPr lang="en-US" dirty="0" err="1"/>
              <a:t>addNewTask</a:t>
            </a:r>
            <a:r>
              <a:rPr lang="en-US" dirty="0"/>
              <a:t>()using the </a:t>
            </a:r>
            <a:r>
              <a:rPr lang="en-US" dirty="0" err="1"/>
              <a:t>TaskPtr</a:t>
            </a:r>
            <a:r>
              <a:rPr lang="en-US" dirty="0"/>
              <a:t> and </a:t>
            </a:r>
            <a:r>
              <a:rPr lang="en-US" dirty="0" err="1"/>
              <a:t>taskPriority</a:t>
            </a:r>
            <a:endParaRPr lang="en-US" dirty="0"/>
          </a:p>
          <a:p>
            <a:pPr marL="514350" indent="-514350">
              <a:buAutoNum type="arabicParenR"/>
            </a:pPr>
            <a:endParaRPr lang="en-US" dirty="0"/>
          </a:p>
          <a:p>
            <a:r>
              <a:rPr lang="en-US" dirty="0"/>
              <a:t>Furthermore, this method clears any message logs (not messages) and sets:</a:t>
            </a:r>
          </a:p>
          <a:p>
            <a:r>
              <a:rPr lang="en-US" b="1" dirty="0"/>
              <a:t>this</a:t>
            </a:r>
            <a:r>
              <a:rPr lang="en-US" dirty="0"/>
              <a:t>-&gt;</a:t>
            </a:r>
            <a:r>
              <a:rPr lang="en-US" dirty="0" err="1"/>
              <a:t>CurrentNanos</a:t>
            </a:r>
            <a:r>
              <a:rPr lang="en-US" dirty="0"/>
              <a:t> = 0;</a:t>
            </a:r>
            <a:br>
              <a:rPr lang="en-US" dirty="0"/>
            </a:br>
            <a:r>
              <a:rPr lang="en-US" b="1" dirty="0"/>
              <a:t>this</a:t>
            </a:r>
            <a:r>
              <a:rPr lang="en-US" dirty="0"/>
              <a:t>-&gt;</a:t>
            </a:r>
            <a:r>
              <a:rPr lang="en-US" dirty="0" err="1"/>
              <a:t>NextTaskTime</a:t>
            </a:r>
            <a:r>
              <a:rPr lang="en-US" dirty="0"/>
              <a:t> = 0;</a:t>
            </a:r>
          </a:p>
          <a:p>
            <a:endParaRPr lang="en-US" dirty="0"/>
          </a:p>
          <a:p>
            <a:r>
              <a:rPr lang="en-US" sz="3000" dirty="0">
                <a:solidFill>
                  <a:srgbClr val="FF0000"/>
                </a:solidFill>
              </a:rPr>
              <a:t>Super important note: when </a:t>
            </a:r>
            <a:r>
              <a:rPr lang="en-US" sz="3000" dirty="0" err="1">
                <a:solidFill>
                  <a:srgbClr val="FF0000"/>
                </a:solidFill>
              </a:rPr>
              <a:t>ResetTask</a:t>
            </a:r>
            <a:r>
              <a:rPr lang="en-US" sz="3000" dirty="0">
                <a:solidFill>
                  <a:srgbClr val="FF0000"/>
                </a:solidFill>
              </a:rPr>
              <a:t>() is called, the models in the task are NOT reset. Simply the following is done:</a:t>
            </a:r>
            <a:br>
              <a:rPr lang="en-US" sz="3000" dirty="0">
                <a:solidFill>
                  <a:srgbClr val="FF0000"/>
                </a:solidFill>
              </a:rPr>
            </a:br>
            <a:r>
              <a:rPr lang="en-US" sz="3000" b="1" dirty="0">
                <a:solidFill>
                  <a:srgbClr val="FF0000"/>
                </a:solidFill>
              </a:rPr>
              <a:t>this</a:t>
            </a:r>
            <a:r>
              <a:rPr lang="en-US" sz="3000" dirty="0">
                <a:solidFill>
                  <a:srgbClr val="FF0000"/>
                </a:solidFill>
              </a:rPr>
              <a:t>-&gt;</a:t>
            </a:r>
            <a:r>
              <a:rPr lang="en-US" sz="3000" dirty="0" err="1">
                <a:solidFill>
                  <a:srgbClr val="FF0000"/>
                </a:solidFill>
              </a:rPr>
              <a:t>NextStartTime</a:t>
            </a:r>
            <a:r>
              <a:rPr lang="en-US" sz="3000" dirty="0">
                <a:solidFill>
                  <a:srgbClr val="FF0000"/>
                </a:solidFill>
              </a:rPr>
              <a:t> = </a:t>
            </a:r>
            <a:r>
              <a:rPr lang="en-US" sz="3000" b="1" dirty="0">
                <a:solidFill>
                  <a:srgbClr val="FF0000"/>
                </a:solidFill>
              </a:rPr>
              <a:t>this</a:t>
            </a:r>
            <a:r>
              <a:rPr lang="en-US" sz="3000" dirty="0">
                <a:solidFill>
                  <a:srgbClr val="FF0000"/>
                </a:solidFill>
              </a:rPr>
              <a:t>-&gt;</a:t>
            </a:r>
            <a:r>
              <a:rPr lang="en-US" sz="3000" dirty="0" err="1">
                <a:solidFill>
                  <a:srgbClr val="FF0000"/>
                </a:solidFill>
              </a:rPr>
              <a:t>FirstTaskTime</a:t>
            </a:r>
            <a:r>
              <a:rPr lang="en-US" sz="3000" dirty="0">
                <a:solidFill>
                  <a:srgbClr val="FF0000"/>
                </a:solidFill>
              </a:rPr>
              <a:t>;</a:t>
            </a:r>
          </a:p>
          <a:p>
            <a:endParaRPr lang="en-US" dirty="0"/>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3199178" y="7866283"/>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963375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4818428" y="6007547"/>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ADF3553-841B-3849-A8B0-7E94A06F3D0A}"/>
              </a:ext>
            </a:extLst>
          </p:cNvPr>
          <p:cNvSpPr txBox="1"/>
          <p:nvPr/>
        </p:nvSpPr>
        <p:spPr>
          <a:xfrm>
            <a:off x="16516350" y="6412552"/>
            <a:ext cx="7524750"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Essentially, run the sim up to and including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SimStopTime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lang="en-US" dirty="0"/>
              <a:t>i.e. call </a:t>
            </a:r>
            <a:r>
              <a:rPr lang="en-US" dirty="0" err="1"/>
              <a:t>SingleStepProcesses</a:t>
            </a:r>
            <a:r>
              <a:rPr lang="en-US" dirty="0"/>
              <a:t>() while:</a:t>
            </a:r>
            <a:br>
              <a:rPr lang="en-US" dirty="0"/>
            </a:br>
            <a:r>
              <a:rPr lang="en-US" dirty="0"/>
              <a:t>this-&gt;</a:t>
            </a:r>
            <a:r>
              <a:rPr lang="en-US" dirty="0" err="1"/>
              <a:t>nextTaskTime</a:t>
            </a:r>
            <a:r>
              <a:rPr lang="en-US" dirty="0"/>
              <a:t> &lt; </a:t>
            </a:r>
            <a:r>
              <a:rPr lang="en-US" dirty="0" err="1"/>
              <a:t>SimStopTime</a:t>
            </a:r>
            <a:endParaRPr lang="en-US" dirty="0"/>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lang="en-US" dirty="0"/>
              <a:t>If this-&lt;</a:t>
            </a:r>
            <a:r>
              <a:rPr lang="en-US" dirty="0" err="1"/>
              <a:t>nextTaskTime</a:t>
            </a:r>
            <a:r>
              <a:rPr lang="en-US" dirty="0"/>
              <a:t> == </a:t>
            </a:r>
            <a:r>
              <a:rPr lang="en-US" dirty="0" err="1"/>
              <a:t>SimStopTime</a:t>
            </a:r>
            <a:r>
              <a:rPr lang="en-US" dirty="0"/>
              <a:t>, you can still run if </a:t>
            </a:r>
            <a:br>
              <a:rPr lang="en-US" dirty="0"/>
            </a:br>
            <a:r>
              <a:rPr lang="en-US" dirty="0"/>
              <a:t>this-&gt;</a:t>
            </a:r>
            <a:r>
              <a:rPr lang="en-US" dirty="0" err="1"/>
              <a:t>nextProcPriority</a:t>
            </a:r>
            <a:r>
              <a:rPr lang="en-US" dirty="0"/>
              <a:t> &gt;= </a:t>
            </a:r>
            <a:r>
              <a:rPr lang="en-US" dirty="0" err="1"/>
              <a:t>stopPri</a:t>
            </a:r>
            <a:endParaRPr lang="en-US" dirty="0"/>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D4A7174B-E227-1245-9F81-8E624A0BDD18}"/>
              </a:ext>
            </a:extLst>
          </p:cNvPr>
          <p:cNvSpPr/>
          <p:nvPr/>
        </p:nvSpPr>
        <p:spPr>
          <a:xfrm>
            <a:off x="1130270" y="1949985"/>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84345748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95889" y="7067420"/>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ADF3553-841B-3849-A8B0-7E94A06F3D0A}"/>
              </a:ext>
            </a:extLst>
          </p:cNvPr>
          <p:cNvSpPr txBox="1"/>
          <p:nvPr/>
        </p:nvSpPr>
        <p:spPr>
          <a:xfrm>
            <a:off x="16121496" y="2814288"/>
            <a:ext cx="752475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This is the real meat. This is where the whole sim gets stepped forward in time.</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Based each processes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nextTaskTime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and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processPriority</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all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looped-through. All tasks within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executedbefore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moving to the next process.</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Note that again, each process selects its own buffer in the messaging system before calling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for each task. Tasks are re-scheduled based on their task period.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calls all models in the task to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UpdateState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8" name="Rectangle 7">
            <a:extLst>
              <a:ext uri="{FF2B5EF4-FFF2-40B4-BE49-F238E27FC236}">
                <a16:creationId xmlns:a16="http://schemas.microsoft.com/office/drawing/2014/main" id="{C5B4F5CF-5E01-EC42-BF82-707DA0098792}"/>
              </a:ext>
            </a:extLst>
          </p:cNvPr>
          <p:cNvSpPr/>
          <p:nvPr/>
        </p:nvSpPr>
        <p:spPr>
          <a:xfrm>
            <a:off x="1130270" y="1949985"/>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021605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chemeClr val="bg1">
              <a:lumMod val="5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579337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108" name="Title - Top only (empty Slide area)"/>
          <p:cNvSpPr txBox="1">
            <a:spLocks noGrp="1"/>
          </p:cNvSpPr>
          <p:nvPr>
            <p:ph type="title"/>
          </p:nvPr>
        </p:nvSpPr>
        <p:spPr>
          <a:prstGeom prst="rect">
            <a:avLst/>
          </a:prstGeom>
        </p:spPr>
        <p:txBody>
          <a:bodyPr/>
          <a:lstStyle/>
          <a:p>
            <a:r>
              <a:rPr lang="en-US" dirty="0"/>
              <a:t>Introduction</a:t>
            </a:r>
            <a:endParaRPr dirty="0"/>
          </a:p>
        </p:txBody>
      </p:sp>
      <p:sp>
        <p:nvSpPr>
          <p:cNvPr id="109" name="Slide Number"/>
          <p:cNvSpPr txBox="1">
            <a:spLocks noGrp="1"/>
          </p:cNvSpPr>
          <p:nvPr>
            <p:ph type="sldNum" sz="quarter" idx="2"/>
          </p:nvPr>
        </p:nvSpPr>
        <p:spPr>
          <a:xfrm>
            <a:off x="23397676" y="12961619"/>
            <a:ext cx="276962" cy="410160"/>
          </a:xfrm>
          <a:prstGeom prst="rect">
            <a:avLst/>
          </a:prstGeom>
          <a:extLst>
            <a:ext uri="{C572A759-6A51-4108-AA02-DFA0A04FC94B}">
              <ma14:wrappingTextBoxFlag xmlns="" xmlns:ma14="http://schemas.microsoft.com/office/mac/drawingml/2011/main" val="1"/>
            </a:ext>
          </a:extLst>
        </p:spPr>
        <p:txBody>
          <a:bodyPr>
            <a:normAutofit lnSpcReduction="10000"/>
          </a:bodyPr>
          <a:lstStyle/>
          <a:p>
            <a:fld id="{86CB4B4D-7CA3-9044-876B-883B54F8677D}" type="slidenum">
              <a:t>3</a:t>
            </a:fld>
            <a:endParaRPr/>
          </a:p>
        </p:txBody>
      </p:sp>
      <p:pic>
        <p:nvPicPr>
          <p:cNvPr id="110" name="Image" descr="Image"/>
          <p:cNvPicPr>
            <a:picLocks noChangeAspect="1"/>
          </p:cNvPicPr>
          <p:nvPr/>
        </p:nvPicPr>
        <p:blipFill>
          <a:blip r:embed="rId3">
            <a:extLst/>
          </a:blip>
          <a:stretch>
            <a:fillRect/>
          </a:stretch>
        </p:blipFill>
        <p:spPr>
          <a:xfrm>
            <a:off x="21256304" y="141169"/>
            <a:ext cx="2521263" cy="1583065"/>
          </a:xfrm>
          <a:prstGeom prst="rect">
            <a:avLst/>
          </a:prstGeom>
          <a:ln w="12700">
            <a:miter lim="400000"/>
          </a:ln>
        </p:spPr>
      </p:pic>
      <p:sp>
        <p:nvSpPr>
          <p:cNvPr id="10" name="text bullet">
            <a:extLst>
              <a:ext uri="{FF2B5EF4-FFF2-40B4-BE49-F238E27FC236}">
                <a16:creationId xmlns:a16="http://schemas.microsoft.com/office/drawing/2014/main" id="{27EE7EBF-D4A7-704A-A91B-252991864A5D}"/>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summary we normally give of basilisk is short, and sweet, but not generally enough once people get past using and start trouble-shooting basilisk</a:t>
            </a:r>
          </a:p>
          <a:p>
            <a:r>
              <a:rPr lang="en-US" dirty="0"/>
              <a:t>The messaging system is too critical for people to only know that it handles messages/interfaces</a:t>
            </a:r>
          </a:p>
          <a:p>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5950950" y="534905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Generally,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is an organization of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that takes care of running things in the right order and interfacing messages. </a:t>
            </a:r>
          </a:p>
        </p:txBody>
      </p:sp>
      <p:sp>
        <p:nvSpPr>
          <p:cNvPr id="6" name="Rectangle 5">
            <a:extLst>
              <a:ext uri="{FF2B5EF4-FFF2-40B4-BE49-F238E27FC236}">
                <a16:creationId xmlns:a16="http://schemas.microsoft.com/office/drawing/2014/main" id="{75455B2F-7B6D-FB4B-BB7B-F6ECD8446BC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96017304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17168" y="9094335"/>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 list of tasks to execute with some extra information (see above).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ModelScheduleEntry</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stores the pointer to the task along with information needed for scheduling. Like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processPriorities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higher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taskPriorities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goes first if tasks are scheduled for the same time.</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676780" y="10910215"/>
            <a:ext cx="340045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 name="Picture 3">
            <a:extLst>
              <a:ext uri="{FF2B5EF4-FFF2-40B4-BE49-F238E27FC236}">
                <a16:creationId xmlns:a16="http://schemas.microsoft.com/office/drawing/2014/main" id="{4A31AF75-4881-7543-8F9B-802DC1D8F78B}"/>
              </a:ext>
            </a:extLst>
          </p:cNvPr>
          <p:cNvPicPr>
            <a:picLocks noChangeAspect="1"/>
          </p:cNvPicPr>
          <p:nvPr/>
        </p:nvPicPr>
        <p:blipFill>
          <a:blip r:embed="rId2"/>
          <a:stretch>
            <a:fillRect/>
          </a:stretch>
        </p:blipFill>
        <p:spPr>
          <a:xfrm>
            <a:off x="16077235" y="4780239"/>
            <a:ext cx="7200900" cy="2374900"/>
          </a:xfrm>
          <a:prstGeom prst="rect">
            <a:avLst/>
          </a:prstGeom>
        </p:spPr>
      </p:pic>
      <p:sp>
        <p:nvSpPr>
          <p:cNvPr id="9" name="Rectangle 8">
            <a:extLst>
              <a:ext uri="{FF2B5EF4-FFF2-40B4-BE49-F238E27FC236}">
                <a16:creationId xmlns:a16="http://schemas.microsoft.com/office/drawing/2014/main" id="{BEDF73E2-C163-0848-89FB-C15747B354B6}"/>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74790288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17168" y="10310714"/>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An index to reference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message buffer. More on messaging later.</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706665" y="11234306"/>
            <a:ext cx="737057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A4A45E05-5AEA-CD40-BFA2-4C2ADA7A4202}"/>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8171013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095612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time the next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is scheduled for in this process.</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038408" y="11546822"/>
            <a:ext cx="792308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18F15B9-6CBE-3245-A31B-1F2870F30587}"/>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66452027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125141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Last time messages were routed to/from other process buffers to this one.</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40829" y="11836189"/>
            <a:ext cx="595538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B66B7705-04DE-D24A-9F55-E00C3F23D26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426765585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1005193"/>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An identifier for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Also used as an input to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CreateNewMessage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610146" y="12148705"/>
            <a:ext cx="824717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D196E0A8-4A5E-6941-B17E-7BA0E0E86EA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0488502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0512751"/>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can be enabled or disabled. This value can be returned by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processEnabled</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which is used by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determine if the process should be called or not.</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311624" y="12449647"/>
            <a:ext cx="63257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605B9282-6A22-9548-AD72-5CB0B6B940BE}"/>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31911911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5835203" y="10364947"/>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If two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scheduled for the same time, the one with a higher priority goes first. User sets this when they make the process, but could also change it later.</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76900" y="12781371"/>
            <a:ext cx="63257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8C4D45EF-9F33-2E41-9C26-FC057039ADD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95155592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50281" y="271908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Creates an inactive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lang="en-US" dirty="0"/>
              <a:t>()</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283874" y="2698257"/>
            <a:ext cx="1286640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A21341F-D048-9942-AF7D-A7B45482D98A}"/>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6447324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9708" y="2285231"/>
            <a:ext cx="752475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Creates an inactive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lang="en-US" dirty="0"/>
              <a:t>() AND attaches a ”storage bucket” with input name. The process also adopts the </a:t>
            </a:r>
            <a:r>
              <a:rPr lang="en-US" dirty="0" err="1"/>
              <a:t>messageContainer</a:t>
            </a:r>
            <a:r>
              <a:rPr lang="en-US" dirty="0"/>
              <a:t> name as its own name.</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If the constructor without an input is called how/when is a buffer created for this process?</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323638" y="2970106"/>
            <a:ext cx="939415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58392A9A-6522-E447-BB3F-26E4D1AFF81A}"/>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0F5617EC-3A5E-5A4B-862E-63456227528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7122592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Tree>
    <p:extLst>
      <p:ext uri="{BB962C8B-B14F-4D97-AF65-F5344CB8AC3E}">
        <p14:creationId xmlns:p14="http://schemas.microsoft.com/office/powerpoint/2010/main" val="247121890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40714" y="2965185"/>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rPr>
              <a:t>Doesn’t actually do anything</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827575" y="3303738"/>
            <a:ext cx="118531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D33A336C-6A58-7E4B-973E-A4783A003B28}"/>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B7D0395-EC8F-5E4E-90F4-002595305BA8}"/>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78125711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5" y="2726627"/>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Uses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newTask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timing info and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taskPriority</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schedule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newTask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lang="en-US" dirty="0">
                <a:solidFill>
                  <a:schemeClr val="tx1"/>
                </a:solidFill>
              </a:rPr>
              <a:t> in the right order.</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Also, enables the process.</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39833" y="3572069"/>
            <a:ext cx="649031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55BDBB4D-72CE-5F4F-8531-91F87472785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4847A70B-CDA7-0747-9FEC-45436388DD9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55761953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50281" y="2833406"/>
            <a:ext cx="752475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Set this-&gt;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nextTaskTime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 0;</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selfInitTaskList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85919" y="3930415"/>
            <a:ext cx="116430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A68E98FE-F28A-AC4A-9C02-CE8B4C11B5E9}"/>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29623538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86206" y="3202280"/>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ResetTaskList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027075" y="4523539"/>
            <a:ext cx="1012320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0A9B2D1-1068-2149-875A-71E58E31991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98168377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98562" y="2567041"/>
            <a:ext cx="752475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ResetTask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Make a copy of and then</a:t>
            </a:r>
            <a:r>
              <a:rPr lang="en-US" dirty="0"/>
              <a:t> </a:t>
            </a:r>
            <a:br>
              <a:rPr lang="en-US" dirty="0"/>
            </a:br>
            <a:r>
              <a:rPr lang="en-US" b="1" dirty="0"/>
              <a:t>this</a:t>
            </a:r>
            <a:r>
              <a:rPr lang="en-US" dirty="0"/>
              <a:t>-&gt;</a:t>
            </a:r>
            <a:r>
              <a:rPr lang="en-US" dirty="0" err="1"/>
              <a:t>processTasks.clear</a:t>
            </a:r>
            <a:r>
              <a:rPr lang="en-US" dirty="0"/>
              <a:t>();</a:t>
            </a:r>
            <a:br>
              <a:rPr lang="en-US" dirty="0"/>
            </a:br>
            <a:br>
              <a:rPr lang="en-US" dirty="0"/>
            </a:br>
            <a:r>
              <a:rPr lang="en-US" dirty="0"/>
              <a:t>use the copy to repopulate </a:t>
            </a:r>
            <a:r>
              <a:rPr lang="en-US" dirty="0" err="1"/>
              <a:t>processTasks</a:t>
            </a:r>
            <a:r>
              <a:rPr lang="en-US" dirty="0"/>
              <a:t> using this-&gt;</a:t>
            </a:r>
            <a:r>
              <a:rPr lang="en-US" dirty="0" err="1"/>
              <a:t>addNewTask</a:t>
            </a:r>
            <a:r>
              <a:rPr lang="en-US" dirty="0"/>
              <a:t>()</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012924" y="4832458"/>
            <a:ext cx="1197671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F0E7D061-FEBE-BB4E-9B98-FC40DA1D5B93}"/>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54690348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69066" y="498458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Just changes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processActive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bool</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97332" y="5323141"/>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0459D89F-48A8-7C44-A622-824B0EDCFAD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43938750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86205" y="511666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Just changes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processActive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bool</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139185" y="5455216"/>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8F5E493F-1826-7F48-BA42-853C14DED506}"/>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02940411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34487" y="3482355"/>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Uses task timing and priority to put it in the right place in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list.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Important note: after a task is called, it is removed from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list and re-scheduled by priority and timing. </a:t>
            </a:r>
            <a:r>
              <a:rPr lang="en-US" dirty="0">
                <a:solidFill>
                  <a:schemeClr val="tx1"/>
                </a:solidFill>
              </a:rPr>
              <a:t>So, things aren’t just always called in the same order. If a task has 10x the rate of all the others, it’ll keep getting added to the beginning of </a:t>
            </a:r>
            <a:r>
              <a:rPr lang="en-US" dirty="0" err="1">
                <a:solidFill>
                  <a:schemeClr val="tx1"/>
                </a:solidFill>
              </a:rPr>
              <a:t>processTasks</a:t>
            </a:r>
            <a:r>
              <a:rPr lang="en-US" dirty="0">
                <a:solidFill>
                  <a:schemeClr val="tx1"/>
                </a:solidFill>
              </a:rPr>
              <a:t> until the others are up.</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35749" y="5755181"/>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C4AE7276-1EB2-754A-935B-B39285B560E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45903895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34487" y="569834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Shorthand for selecting this </a:t>
            </a:r>
            <a:r>
              <a:rPr lang="en-US" dirty="0" err="1">
                <a:solidFill>
                  <a:schemeClr val="tx1"/>
                </a:solidFill>
              </a:rPr>
              <a:t>SysProcess</a:t>
            </a:r>
            <a:r>
              <a:rPr lang="en-US" dirty="0">
                <a:solidFill>
                  <a:schemeClr val="tx1"/>
                </a:solidFill>
              </a:rPr>
              <a:t>()’s message buffer.</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5420139" y="6026135"/>
            <a:ext cx="1047065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0D4CF891-D759-A34A-9F4D-0C3EC8F2E992}"/>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67367432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13211" y="609212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Just gives a name.</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27232" y="6636272"/>
            <a:ext cx="556355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DC301AB1-E370-5C46-9E25-358BD2DB6AF8}"/>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4488130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
        <p:nvSpPr>
          <p:cNvPr id="3" name="Rectangle 2">
            <a:extLst>
              <a:ext uri="{FF2B5EF4-FFF2-40B4-BE49-F238E27FC236}">
                <a16:creationId xmlns:a16="http://schemas.microsoft.com/office/drawing/2014/main" id="{09C4BA63-468A-6742-AD62-B1EF13DE041C}"/>
              </a:ext>
            </a:extLst>
          </p:cNvPr>
          <p:cNvSpPr/>
          <p:nvPr/>
        </p:nvSpPr>
        <p:spPr>
          <a:xfrm rot="18864976">
            <a:off x="5852900" y="8049029"/>
            <a:ext cx="9391244" cy="1631216"/>
          </a:xfrm>
          <a:prstGeom prst="rect">
            <a:avLst/>
          </a:prstGeom>
          <a:noFill/>
        </p:spPr>
        <p:txBody>
          <a:bodyPr wrap="squar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SUPER FAST!!!</a:t>
            </a:r>
          </a:p>
        </p:txBody>
      </p:sp>
      <p:sp>
        <p:nvSpPr>
          <p:cNvPr id="4" name="Rectangle 3">
            <a:extLst>
              <a:ext uri="{FF2B5EF4-FFF2-40B4-BE49-F238E27FC236}">
                <a16:creationId xmlns:a16="http://schemas.microsoft.com/office/drawing/2014/main" id="{C7B0C1D8-633C-A647-AF45-3DF02091DD3A}"/>
              </a:ext>
            </a:extLst>
          </p:cNvPr>
          <p:cNvSpPr/>
          <p:nvPr/>
        </p:nvSpPr>
        <p:spPr>
          <a:xfrm rot="21286519">
            <a:off x="7869344" y="6396335"/>
            <a:ext cx="8645316" cy="1938992"/>
          </a:xfrm>
          <a:prstGeom prst="rect">
            <a:avLst/>
          </a:prstGeom>
          <a:noFill/>
        </p:spPr>
        <p:txBody>
          <a:bodyPr wrap="none" lIns="91440" tIns="45720" rIns="91440" bIns="45720">
            <a:spAutoFit/>
          </a:bodyPr>
          <a:lstStyle/>
          <a:p>
            <a:pPr algn="ctr"/>
            <a:r>
              <a:rPr lang="en-US" sz="12000" b="1" cap="none" spc="0" dirty="0">
                <a:ln w="22225">
                  <a:solidFill>
                    <a:schemeClr val="accent2"/>
                  </a:solidFill>
                  <a:prstDash val="solid"/>
                </a:ln>
                <a:solidFill>
                  <a:schemeClr val="accent2">
                    <a:lumMod val="40000"/>
                    <a:lumOff val="60000"/>
                  </a:schemeClr>
                </a:solidFill>
                <a:effectLst/>
              </a:rPr>
              <a:t>MODULAR!!!</a:t>
            </a:r>
          </a:p>
        </p:txBody>
      </p:sp>
      <p:sp>
        <p:nvSpPr>
          <p:cNvPr id="6" name="Rectangle 5">
            <a:extLst>
              <a:ext uri="{FF2B5EF4-FFF2-40B4-BE49-F238E27FC236}">
                <a16:creationId xmlns:a16="http://schemas.microsoft.com/office/drawing/2014/main" id="{19F9CE91-7296-6D48-9DC3-8046398B5EF2}"/>
              </a:ext>
            </a:extLst>
          </p:cNvPr>
          <p:cNvSpPr/>
          <p:nvPr/>
        </p:nvSpPr>
        <p:spPr>
          <a:xfrm rot="1231559">
            <a:off x="7814843" y="5888504"/>
            <a:ext cx="8754321" cy="1938992"/>
          </a:xfrm>
          <a:prstGeom prst="rect">
            <a:avLst/>
          </a:prstGeom>
          <a:noFill/>
        </p:spPr>
        <p:txBody>
          <a:bodyPr wrap="none" lIns="91440" tIns="45720" rIns="91440" bIns="45720">
            <a:spAutoFit/>
          </a:bodyPr>
          <a:lstStyle/>
          <a:p>
            <a:pPr algn="ctr"/>
            <a:r>
              <a:rPr lang="en-US" sz="1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ELEGANT!!!!!</a:t>
            </a:r>
          </a:p>
        </p:txBody>
      </p:sp>
      <p:sp>
        <p:nvSpPr>
          <p:cNvPr id="8" name="Rectangle 7">
            <a:extLst>
              <a:ext uri="{FF2B5EF4-FFF2-40B4-BE49-F238E27FC236}">
                <a16:creationId xmlns:a16="http://schemas.microsoft.com/office/drawing/2014/main" id="{FA9B93AD-2600-264E-AE6A-1F941D174ABB}"/>
              </a:ext>
            </a:extLst>
          </p:cNvPr>
          <p:cNvSpPr/>
          <p:nvPr/>
        </p:nvSpPr>
        <p:spPr>
          <a:xfrm rot="1544336">
            <a:off x="-1764864" y="7993343"/>
            <a:ext cx="25568218"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solidFill>
                  <a:schemeClr val="tx1"/>
                </a:solidFill>
                <a:effectLst>
                  <a:outerShdw blurRad="12700" dist="38100" dir="2700000" algn="tl" rotWithShape="0">
                    <a:schemeClr val="bg1">
                      <a:lumMod val="50000"/>
                    </a:schemeClr>
                  </a:outerShdw>
                </a:effectLst>
              </a:rPr>
              <a:t>PYTHON.SWIG.C++.C.C#.UNITY.FORTRAN.PYTHON!!!!!</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ectangle 8">
            <a:extLst>
              <a:ext uri="{FF2B5EF4-FFF2-40B4-BE49-F238E27FC236}">
                <a16:creationId xmlns:a16="http://schemas.microsoft.com/office/drawing/2014/main" id="{76AA6AAF-8300-AF47-8186-84C714428429}"/>
              </a:ext>
            </a:extLst>
          </p:cNvPr>
          <p:cNvSpPr/>
          <p:nvPr/>
        </p:nvSpPr>
        <p:spPr>
          <a:xfrm>
            <a:off x="3964429" y="1622737"/>
            <a:ext cx="16455146" cy="1938992"/>
          </a:xfrm>
          <a:prstGeom prst="rect">
            <a:avLst/>
          </a:prstGeom>
          <a:noFill/>
        </p:spPr>
        <p:txBody>
          <a:bodyPr wrap="none" lIns="91440" tIns="45720" rIns="91440" bIns="45720">
            <a:spAutoFit/>
          </a:bodyPr>
          <a:lstStyle/>
          <a:p>
            <a:pPr algn="ctr"/>
            <a:r>
              <a:rPr lang="en-US" sz="12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MESSAGING SYSTEM!!!</a:t>
            </a:r>
          </a:p>
        </p:txBody>
      </p:sp>
      <p:sp>
        <p:nvSpPr>
          <p:cNvPr id="10" name="Rectangle 9">
            <a:extLst>
              <a:ext uri="{FF2B5EF4-FFF2-40B4-BE49-F238E27FC236}">
                <a16:creationId xmlns:a16="http://schemas.microsoft.com/office/drawing/2014/main" id="{39F16993-3879-6347-842A-3A54772379CA}"/>
              </a:ext>
            </a:extLst>
          </p:cNvPr>
          <p:cNvSpPr/>
          <p:nvPr/>
        </p:nvSpPr>
        <p:spPr>
          <a:xfrm rot="842647">
            <a:off x="252899" y="9106075"/>
            <a:ext cx="9754594" cy="1938992"/>
          </a:xfrm>
          <a:prstGeom prst="rect">
            <a:avLst/>
          </a:prstGeom>
          <a:noFill/>
        </p:spPr>
        <p:txBody>
          <a:bodyPr wrap="none" lIns="91440" tIns="45720" rIns="91440" bIns="45720">
            <a:spAutoFit/>
          </a:bodyPr>
          <a:lstStyle/>
          <a:p>
            <a:pPr algn="ctr"/>
            <a:r>
              <a:rPr lang="en-US" sz="12000" b="1" dirty="0">
                <a:ln w="22225">
                  <a:solidFill>
                    <a:schemeClr val="accent2"/>
                  </a:solidFill>
                  <a:prstDash val="solid"/>
                </a:ln>
                <a:solidFill>
                  <a:schemeClr val="accent2">
                    <a:lumMod val="40000"/>
                    <a:lumOff val="60000"/>
                  </a:schemeClr>
                </a:solidFill>
              </a:rPr>
              <a:t>FRAMEWORK</a:t>
            </a:r>
          </a:p>
        </p:txBody>
      </p:sp>
      <p:sp>
        <p:nvSpPr>
          <p:cNvPr id="11" name="Rectangle 10">
            <a:extLst>
              <a:ext uri="{FF2B5EF4-FFF2-40B4-BE49-F238E27FC236}">
                <a16:creationId xmlns:a16="http://schemas.microsoft.com/office/drawing/2014/main" id="{2155EBA7-C3B9-C34E-A928-544C170BDB32}"/>
              </a:ext>
            </a:extLst>
          </p:cNvPr>
          <p:cNvSpPr/>
          <p:nvPr/>
        </p:nvSpPr>
        <p:spPr>
          <a:xfrm rot="1494542">
            <a:off x="13137294" y="3594011"/>
            <a:ext cx="10734029" cy="1938992"/>
          </a:xfrm>
          <a:prstGeom prst="rect">
            <a:avLst/>
          </a:prstGeom>
          <a:noFill/>
        </p:spPr>
        <p:txBody>
          <a:bodyPr wrap="none" lIns="91440" tIns="45720" rIns="91440" bIns="45720">
            <a:spAutoFit/>
          </a:bodyPr>
          <a:lstStyle/>
          <a:p>
            <a:pPr algn="ctr"/>
            <a:r>
              <a:rPr lang="en-US" sz="1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SCRIPTABILITY</a:t>
            </a:r>
          </a:p>
        </p:txBody>
      </p:sp>
      <p:sp>
        <p:nvSpPr>
          <p:cNvPr id="12" name="Rectangle 11">
            <a:extLst>
              <a:ext uri="{FF2B5EF4-FFF2-40B4-BE49-F238E27FC236}">
                <a16:creationId xmlns:a16="http://schemas.microsoft.com/office/drawing/2014/main" id="{549D206A-8BF0-9E40-97F8-22735FFF6A8A}"/>
              </a:ext>
            </a:extLst>
          </p:cNvPr>
          <p:cNvSpPr/>
          <p:nvPr/>
        </p:nvSpPr>
        <p:spPr>
          <a:xfrm>
            <a:off x="9990361" y="8726167"/>
            <a:ext cx="14717490" cy="240065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5000" b="1" cap="none" spc="0" dirty="0">
                <a:ln/>
                <a:solidFill>
                  <a:schemeClr val="accent3"/>
                </a:solidFill>
                <a:effectLst/>
              </a:rPr>
              <a:t>YEAR IN A DAY!!!</a:t>
            </a:r>
          </a:p>
        </p:txBody>
      </p:sp>
      <p:sp>
        <p:nvSpPr>
          <p:cNvPr id="13" name="Rectangle 12">
            <a:extLst>
              <a:ext uri="{FF2B5EF4-FFF2-40B4-BE49-F238E27FC236}">
                <a16:creationId xmlns:a16="http://schemas.microsoft.com/office/drawing/2014/main" id="{2FF453A2-9FBA-8547-AA5A-1C1249551E1D}"/>
              </a:ext>
            </a:extLst>
          </p:cNvPr>
          <p:cNvSpPr/>
          <p:nvPr/>
        </p:nvSpPr>
        <p:spPr>
          <a:xfrm>
            <a:off x="6848231" y="4469843"/>
            <a:ext cx="10687542" cy="1631216"/>
          </a:xfrm>
          <a:prstGeom prst="rect">
            <a:avLst/>
          </a:prstGeom>
          <a:noFill/>
        </p:spPr>
        <p:txBody>
          <a:bodyPr wrap="non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OPEN SOURCE!!!!!</a:t>
            </a:r>
          </a:p>
        </p:txBody>
      </p:sp>
      <p:sp>
        <p:nvSpPr>
          <p:cNvPr id="14" name="Rectangle 13">
            <a:extLst>
              <a:ext uri="{FF2B5EF4-FFF2-40B4-BE49-F238E27FC236}">
                <a16:creationId xmlns:a16="http://schemas.microsoft.com/office/drawing/2014/main" id="{B87C87E9-22FD-FE49-BF0C-E1BE0634F15A}"/>
              </a:ext>
            </a:extLst>
          </p:cNvPr>
          <p:cNvSpPr/>
          <p:nvPr/>
        </p:nvSpPr>
        <p:spPr>
          <a:xfrm>
            <a:off x="860292" y="11960358"/>
            <a:ext cx="6486071"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FLIGHT SOFTWARE!</a:t>
            </a:r>
          </a:p>
        </p:txBody>
      </p:sp>
      <p:sp>
        <p:nvSpPr>
          <p:cNvPr id="15" name="Rectangle 14">
            <a:extLst>
              <a:ext uri="{FF2B5EF4-FFF2-40B4-BE49-F238E27FC236}">
                <a16:creationId xmlns:a16="http://schemas.microsoft.com/office/drawing/2014/main" id="{99AED197-56B0-6E46-921D-2516C00AAECF}"/>
              </a:ext>
            </a:extLst>
          </p:cNvPr>
          <p:cNvSpPr/>
          <p:nvPr/>
        </p:nvSpPr>
        <p:spPr>
          <a:xfrm rot="20432996">
            <a:off x="1758564" y="3374635"/>
            <a:ext cx="11375230" cy="1631216"/>
          </a:xfrm>
          <a:prstGeom prst="rect">
            <a:avLst/>
          </a:prstGeom>
          <a:noFill/>
        </p:spPr>
        <p:txBody>
          <a:bodyPr wrap="non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FULLY COUPLED!!!!</a:t>
            </a:r>
          </a:p>
        </p:txBody>
      </p:sp>
      <p:sp>
        <p:nvSpPr>
          <p:cNvPr id="17" name="Rectangle 16">
            <a:extLst>
              <a:ext uri="{FF2B5EF4-FFF2-40B4-BE49-F238E27FC236}">
                <a16:creationId xmlns:a16="http://schemas.microsoft.com/office/drawing/2014/main" id="{69CA494B-6774-B54D-A7B9-F591BBC1CF19}"/>
              </a:ext>
            </a:extLst>
          </p:cNvPr>
          <p:cNvSpPr/>
          <p:nvPr/>
        </p:nvSpPr>
        <p:spPr>
          <a:xfrm>
            <a:off x="11294651" y="11088555"/>
            <a:ext cx="10673115" cy="1631216"/>
          </a:xfrm>
          <a:prstGeom prst="rect">
            <a:avLst/>
          </a:prstGeom>
          <a:noFill/>
        </p:spPr>
        <p:txBody>
          <a:bodyPr wrap="none" lIns="91440" tIns="45720" rIns="91440" bIns="45720">
            <a:spAutoFit/>
          </a:bodyPr>
          <a:lstStyle/>
          <a:p>
            <a:pPr algn="ctr"/>
            <a:r>
              <a:rPr lang="en-US" sz="10000" b="0" cap="none" spc="0" dirty="0">
                <a:ln w="0"/>
                <a:gradFill>
                  <a:gsLst>
                    <a:gs pos="21000">
                      <a:srgbClr val="53575C"/>
                    </a:gs>
                    <a:gs pos="88000">
                      <a:srgbClr val="C5C7CA"/>
                    </a:gs>
                  </a:gsLst>
                  <a:lin ang="5400000"/>
                </a:gradFill>
                <a:effectLst/>
              </a:rPr>
              <a:t>MONTE CARLO!!!!!</a:t>
            </a:r>
          </a:p>
        </p:txBody>
      </p:sp>
    </p:spTree>
    <p:extLst>
      <p:ext uri="{BB962C8B-B14F-4D97-AF65-F5344CB8AC3E}">
        <p14:creationId xmlns:p14="http://schemas.microsoft.com/office/powerpoint/2010/main" val="95144909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076140" y="6279113"/>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Be polite and ask what the </a:t>
            </a:r>
            <a:r>
              <a:rPr lang="en-US" dirty="0" err="1">
                <a:solidFill>
                  <a:schemeClr val="tx1"/>
                </a:solidFill>
              </a:rPr>
              <a:t>SysProcess</a:t>
            </a:r>
            <a:r>
              <a:rPr lang="en-US" dirty="0">
                <a:solidFill>
                  <a:schemeClr val="tx1"/>
                </a:solidFill>
              </a:rPr>
              <a:t>()’s name is.</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48110" y="6956653"/>
            <a:ext cx="84797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C58A15E-8867-3943-9509-C9E9579C1C6D}"/>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25489744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051427" y="6304739"/>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is the next time that the process will ask anything in the </a:t>
            </a:r>
            <a:r>
              <a:rPr lang="en-US" dirty="0" err="1">
                <a:solidFill>
                  <a:schemeClr val="tx1"/>
                </a:solidFill>
              </a:rPr>
              <a:t>processTasks</a:t>
            </a:r>
            <a:r>
              <a:rPr lang="en-US" dirty="0">
                <a:solidFill>
                  <a:schemeClr val="tx1"/>
                </a:solidFill>
              </a:rPr>
              <a:t> list to run.</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398787" y="7135735"/>
            <a:ext cx="8467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B44DDB9-2E2A-1C48-BBC7-AD157B6C4F39}"/>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1539805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351" y="4161977"/>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Take the first task in the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list:</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If it’s go-time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If messages haven’t been routed, do it.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tx1"/>
                </a:solidFill>
                <a:effectLst/>
                <a:uFillTx/>
                <a:sym typeface="Helvetica Neue Light"/>
              </a:rPr>
              <a:t>Select this </a:t>
            </a:r>
            <a:r>
              <a:rPr kumimoji="0" lang="en-US" sz="3200" b="0" i="0" u="none" strike="noStrike" cap="none" spc="0" normalizeH="0" baseline="0" dirty="0" err="1">
                <a:ln>
                  <a:noFill/>
                </a:ln>
                <a:solidFill>
                  <a:schemeClr val="tx1"/>
                </a:solidFill>
                <a:effectLst/>
                <a:uFillTx/>
                <a:sym typeface="Helvetica Neue Light"/>
              </a:rPr>
              <a:t>SysProcess</a:t>
            </a:r>
            <a:r>
              <a:rPr kumimoji="0" lang="en-US" sz="3200" b="0" i="0" u="none" strike="noStrike" cap="none" spc="0" normalizeH="0" baseline="0" dirty="0">
                <a:ln>
                  <a:noFill/>
                </a:ln>
                <a:solidFill>
                  <a:schemeClr val="tx1"/>
                </a:solidFill>
                <a:effectLst/>
                <a:uFillTx/>
                <a:sym typeface="Helvetica Neue Light"/>
              </a:rPr>
              <a:t>()’s message buffer</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Ask task to </a:t>
            </a:r>
            <a:r>
              <a:rPr lang="en-US" dirty="0" err="1">
                <a:solidFill>
                  <a:schemeClr val="tx1"/>
                </a:solidFill>
              </a:rPr>
              <a:t>ExecuteTaskList</a:t>
            </a:r>
            <a:r>
              <a:rPr lang="en-US" dirty="0">
                <a:solidFill>
                  <a:schemeClr val="tx1"/>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tx1"/>
                </a:solidFill>
                <a:effectLst/>
                <a:uFillTx/>
                <a:sym typeface="Helvetica Neue Light"/>
              </a:rPr>
              <a:t>Remove task from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add it back in the appropriate place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Update this-&gt;</a:t>
            </a:r>
            <a:r>
              <a:rPr lang="en-US" dirty="0" err="1">
                <a:solidFill>
                  <a:schemeClr val="tx1"/>
                </a:solidFill>
              </a:rPr>
              <a:t>nextTaskTime</a:t>
            </a:r>
            <a:r>
              <a:rPr lang="en-US" dirty="0">
                <a:solidFill>
                  <a:schemeClr val="tx1"/>
                </a:solidFill>
              </a:rPr>
              <a:t>;</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28085" y="7550979"/>
            <a:ext cx="866499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AC0EEB57-C065-7E41-B42E-E0581C1432EF}"/>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74305345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351" y="737736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Just ask if the process is active</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312290" y="7888194"/>
            <a:ext cx="866499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E6D816AB-01DC-944E-87A1-853B34DD165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78068407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4" y="746969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Add an interface. It’s a messaging thing. Let’s keep putting that off until later</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55490" y="8133982"/>
            <a:ext cx="598358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51256AA-8A54-5F47-B382-297C92AFA713}"/>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95912404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4" y="5992368"/>
            <a:ext cx="7524750" cy="41242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Find the task by name</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Ask it to </a:t>
            </a:r>
            <a:r>
              <a:rPr kumimoji="0" lang="en-US" sz="3200" b="0" i="0" u="none" strike="noStrike" cap="none" spc="0" normalizeH="0" baseline="0" dirty="0" err="1">
                <a:ln>
                  <a:noFill/>
                </a:ln>
                <a:solidFill>
                  <a:schemeClr val="tx1"/>
                </a:solidFill>
                <a:effectLst/>
                <a:uFillTx/>
                <a:sym typeface="Helvetica Neue Light"/>
              </a:rPr>
              <a:t>UpdatePeriod</a:t>
            </a:r>
            <a:r>
              <a:rPr kumimoji="0" lang="en-US" sz="3200" b="0" i="0" u="none" strike="noStrike" cap="none" spc="0" normalizeH="0" baseline="0" dirty="0">
                <a:ln>
                  <a:noFill/>
                </a:ln>
                <a:solidFill>
                  <a:schemeClr val="tx1"/>
                </a:solidFill>
                <a:effectLst/>
                <a:uFillTx/>
                <a:sym typeface="Helvetica Neue Light"/>
              </a:rPr>
              <a:t>() which updates the period AND sets its </a:t>
            </a:r>
            <a:r>
              <a:rPr kumimoji="0" lang="en-US" sz="3200" b="0" i="0" u="none" strike="noStrike" cap="none" spc="0" normalizeH="0" baseline="0" dirty="0" err="1">
                <a:ln>
                  <a:noFill/>
                </a:ln>
                <a:solidFill>
                  <a:schemeClr val="tx1"/>
                </a:solidFill>
                <a:effectLst/>
                <a:uFillTx/>
                <a:sym typeface="Helvetica Neue Light"/>
              </a:rPr>
              <a:t>NextStartTime</a:t>
            </a:r>
            <a:r>
              <a:rPr kumimoji="0" lang="en-US" sz="3200" b="0" i="0" u="none" strike="noStrike" cap="none" spc="0" normalizeH="0" baseline="0" dirty="0">
                <a:ln>
                  <a:noFill/>
                </a:ln>
                <a:solidFill>
                  <a:schemeClr val="tx1"/>
                </a:solidFill>
                <a:effectLst/>
                <a:uFillTx/>
                <a:sym typeface="Helvetica Neue Light"/>
              </a:rPr>
              <a:t> appropriately.</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Also, remove task from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reschedule it appropriately.</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69241" y="8444692"/>
            <a:ext cx="71451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38F6B4D2-C83F-3B4C-B7B0-3672CA64BF80}"/>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92575984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758770" y="781659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Update this-&gt;</a:t>
            </a:r>
            <a:r>
              <a:rPr kumimoji="0" lang="en-US" sz="3200" b="0" i="0" u="none" strike="noStrike" cap="none" spc="0" normalizeH="0" baseline="0" dirty="0" err="1">
                <a:ln>
                  <a:noFill/>
                </a:ln>
                <a:solidFill>
                  <a:schemeClr val="tx1"/>
                </a:solidFill>
                <a:effectLst/>
                <a:uFillTx/>
                <a:sym typeface="Helvetica Neue Light"/>
              </a:rPr>
              <a:t>processPriority</a:t>
            </a:r>
            <a:r>
              <a:rPr kumimoji="0" lang="en-US" sz="3200" b="0" i="0" u="none" strike="noStrike" cap="none" spc="0" normalizeH="0" baseline="0" dirty="0">
                <a:ln>
                  <a:noFill/>
                </a:ln>
                <a:solidFill>
                  <a:schemeClr val="tx1"/>
                </a:solidFill>
                <a:effectLst/>
                <a:uFillTx/>
                <a:sym typeface="Helvetica Neue Light"/>
              </a:rPr>
              <a:t> which will affect the ordering of all processes in the sim.</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400582" y="8740357"/>
            <a:ext cx="71451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2BBCCD27-BE49-B44C-8B0C-99AAB16792E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41343640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573419" y="7879294"/>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In short, get information needed from other </a:t>
            </a:r>
            <a:r>
              <a:rPr kumimoji="0" lang="en-US" sz="3200" b="0" i="0" u="none" strike="noStrike" cap="none" spc="0" normalizeH="0" baseline="0" dirty="0" err="1">
                <a:ln>
                  <a:noFill/>
                </a:ln>
                <a:solidFill>
                  <a:schemeClr val="tx1"/>
                </a:solidFill>
                <a:effectLst/>
                <a:uFillTx/>
                <a:sym typeface="Helvetica Neue Light"/>
              </a:rPr>
              <a:t>SysProcess</a:t>
            </a:r>
            <a:r>
              <a:rPr lang="en-US" dirty="0">
                <a:solidFill>
                  <a:schemeClr val="tx1"/>
                </a:solidFill>
              </a:rPr>
              <a:t>() message buffers. In detail, look forward to the messaging details later.</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40686" y="9089033"/>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B58653C5-E9CB-8244-AD57-34BDED9B3840}"/>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45202849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573419" y="8371737"/>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Iterate through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ask all to </a:t>
            </a:r>
            <a:r>
              <a:rPr kumimoji="0" lang="en-US" sz="3200" b="0" i="0" u="none" strike="noStrike" cap="none" spc="0" normalizeH="0" baseline="0" dirty="0" err="1">
                <a:ln>
                  <a:noFill/>
                </a:ln>
                <a:solidFill>
                  <a:schemeClr val="tx1"/>
                </a:solidFill>
                <a:effectLst/>
                <a:uFillTx/>
                <a:sym typeface="Helvetica Neue Light"/>
              </a:rPr>
              <a:t>disableTask</a:t>
            </a:r>
            <a:r>
              <a:rPr kumimoji="0" lang="en-US" sz="3200" b="0" i="0" u="none" strike="noStrike" cap="none" spc="0" normalizeH="0" baseline="0" dirty="0">
                <a:ln>
                  <a:noFill/>
                </a:ln>
                <a:solidFill>
                  <a:schemeClr val="tx1"/>
                </a:solidFill>
                <a:effectLst/>
                <a:uFillTx/>
                <a:sym typeface="Helvetica Neue Light"/>
              </a:rPr>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4504" y="9357299"/>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C947343-C5AA-334D-BF1D-6384A9809B0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82083023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62208" y="891356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Iterate through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ask all to </a:t>
            </a:r>
            <a:r>
              <a:rPr kumimoji="0" lang="en-US" sz="3200" b="0" i="0" u="none" strike="noStrike" cap="none" spc="0" normalizeH="0" baseline="0" dirty="0" err="1">
                <a:ln>
                  <a:noFill/>
                </a:ln>
                <a:solidFill>
                  <a:schemeClr val="tx1"/>
                </a:solidFill>
                <a:effectLst/>
                <a:uFillTx/>
                <a:sym typeface="Helvetica Neue Light"/>
              </a:rPr>
              <a:t>enableTask</a:t>
            </a:r>
            <a:r>
              <a:rPr kumimoji="0" lang="en-US" sz="3200" b="0" i="0" u="none" strike="noStrike" cap="none" spc="0" normalizeH="0" baseline="0" dirty="0">
                <a:ln>
                  <a:noFill/>
                </a:ln>
                <a:solidFill>
                  <a:schemeClr val="tx1"/>
                </a:solidFill>
                <a:effectLst/>
                <a:uFillTx/>
                <a:sym typeface="Helvetica Neue Light"/>
              </a:rPr>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4504" y="9687059"/>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A493685-1FFE-5D40-B8AF-D42291E7B0A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8898484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
        <p:nvSpPr>
          <p:cNvPr id="8" name="TextBox 7">
            <a:extLst>
              <a:ext uri="{FF2B5EF4-FFF2-40B4-BE49-F238E27FC236}">
                <a16:creationId xmlns:a16="http://schemas.microsoft.com/office/drawing/2014/main" id="{E78E0F1C-F336-FC4F-86FE-ECF5E3A4BF7B}"/>
              </a:ext>
            </a:extLst>
          </p:cNvPr>
          <p:cNvSpPr txBox="1"/>
          <p:nvPr/>
        </p:nvSpPr>
        <p:spPr>
          <a:xfrm>
            <a:off x="1863969" y="11302462"/>
            <a:ext cx="4621776"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 this is basilisk, right?  </a:t>
            </a:r>
          </a:p>
        </p:txBody>
      </p:sp>
    </p:spTree>
    <p:extLst>
      <p:ext uri="{BB962C8B-B14F-4D97-AF65-F5344CB8AC3E}">
        <p14:creationId xmlns:p14="http://schemas.microsoft.com/office/powerpoint/2010/main" val="98825787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12936861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TextBox 10">
            <a:extLst>
              <a:ext uri="{FF2B5EF4-FFF2-40B4-BE49-F238E27FC236}">
                <a16:creationId xmlns:a16="http://schemas.microsoft.com/office/drawing/2014/main" id="{BC596EEA-841A-FC41-AF7E-502417FBB8D7}"/>
              </a:ext>
            </a:extLst>
          </p:cNvPr>
          <p:cNvSpPr txBox="1"/>
          <p:nvPr/>
        </p:nvSpPr>
        <p:spPr>
          <a:xfrm>
            <a:off x="16425138" y="8421122"/>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list of models to call. They are stored with their priority as a </a:t>
            </a:r>
            <a:r>
              <a:rPr kumimoji="0" lang="en-US" sz="3200" b="0" i="0" u="none" strike="noStrike" cap="none" spc="0" normalizeH="0" baseline="0" dirty="0" err="1">
                <a:ln>
                  <a:noFill/>
                </a:ln>
                <a:solidFill>
                  <a:schemeClr val="tx1"/>
                </a:solidFill>
                <a:effectLst/>
                <a:uFillTx/>
                <a:sym typeface="Helvetica Neue Light"/>
              </a:rPr>
              <a:t>ModelPriorityPair</a:t>
            </a:r>
            <a:r>
              <a:rPr kumimoji="0" lang="en-US" sz="3200" b="0" i="0" u="none" strike="noStrike" cap="none" spc="0" normalizeH="0" baseline="0" dirty="0">
                <a:ln>
                  <a:noFill/>
                </a:ln>
                <a:solidFill>
                  <a:schemeClr val="tx1"/>
                </a:solidFill>
                <a:effectLst/>
                <a:uFillTx/>
                <a:sym typeface="Helvetica Neue Light"/>
              </a:rPr>
              <a:t>. </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Note, higher priorities go first.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39945" y="10270334"/>
            <a:ext cx="698447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5099CFC8-C1A4-BE45-A341-0C26CD4CE414}"/>
              </a:ext>
            </a:extLst>
          </p:cNvPr>
          <p:cNvSpPr/>
          <p:nvPr/>
        </p:nvSpPr>
        <p:spPr>
          <a:xfrm>
            <a:off x="15846085" y="4167493"/>
            <a:ext cx="7866531" cy="136960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int32_t </a:t>
            </a:r>
            <a:r>
              <a:rPr lang="en-US" sz="2000" dirty="0" err="1"/>
              <a:t>CurrentModelPriority</a:t>
            </a:r>
            <a:r>
              <a:rPr lang="en-US" sz="2000" dirty="0"/>
              <a:t>;  //!&lt; The current model priority. Higher</a:t>
            </a:r>
            <a:br>
              <a:rPr lang="en-US" sz="2000" dirty="0"/>
            </a:br>
            <a:r>
              <a:rPr lang="en-US" sz="2000" dirty="0"/>
              <a:t>    </a:t>
            </a:r>
            <a:r>
              <a:rPr lang="en-US" sz="2000" dirty="0" err="1"/>
              <a:t>SysModel</a:t>
            </a:r>
            <a:r>
              <a:rPr lang="en-US" sz="2000" dirty="0"/>
              <a:t> *</a:t>
            </a:r>
            <a:r>
              <a:rPr lang="en-US" sz="2000" dirty="0" err="1"/>
              <a:t>ModelPtr</a:t>
            </a:r>
            <a:r>
              <a:rPr lang="en-US" sz="2000" dirty="0"/>
              <a:t>;  //!&lt; The model associated with this priority</a:t>
            </a:r>
            <a:br>
              <a:rPr lang="en-US" sz="2000" dirty="0"/>
            </a:br>
            <a:r>
              <a:rPr lang="en-US" sz="2000" dirty="0"/>
              <a:t>}</a:t>
            </a:r>
            <a:r>
              <a:rPr lang="en-US" sz="2000" dirty="0" err="1"/>
              <a:t>ModelPriorityPair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7455332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9499295"/>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string name for the task</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164908" y="9837848"/>
            <a:ext cx="781237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D9E1189-5209-6048-A6ED-51E85CF58514}"/>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237856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9685560"/>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Task doesn’t need to be called again until this time. Based on </a:t>
            </a:r>
            <a:r>
              <a:rPr kumimoji="0" lang="en-US" sz="3200" b="0" i="0" u="none" strike="noStrike" cap="none" spc="0" normalizeH="0" baseline="0" dirty="0" err="1">
                <a:ln>
                  <a:noFill/>
                </a:ln>
                <a:solidFill>
                  <a:schemeClr val="tx1"/>
                </a:solidFill>
                <a:effectLst/>
                <a:uFillTx/>
                <a:sym typeface="Helvetica Neue Light"/>
              </a:rPr>
              <a:t>TaskPeriod</a:t>
            </a:r>
            <a:r>
              <a:rPr kumimoji="0" lang="en-US" sz="3200" b="0" i="0" u="none" strike="noStrike" cap="none" spc="0" normalizeH="0" baseline="0" dirty="0">
                <a:ln>
                  <a:noFill/>
                </a:ln>
                <a:solidFill>
                  <a:schemeClr val="tx1"/>
                </a:solidFill>
                <a:effectLst/>
                <a:uFillTx/>
                <a:sym typeface="Helvetica Neue Light"/>
              </a:rPr>
              <a:t>.</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301730" y="10270335"/>
            <a:ext cx="67126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F61253B-ADCF-BB42-9800-EA019D7F566B}"/>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36714065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1004390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sym typeface="Helvetica Neue Light"/>
              </a:rPr>
              <a:t>Hard to say what this is for because I don’t think it is ever used.</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38552" y="10628681"/>
            <a:ext cx="546459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E0E18EED-7708-3240-84B5-F5DAB7B5D3B3}"/>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70533733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14035" y="1082238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sym typeface="Helvetica Neue Light"/>
              </a:rPr>
              <a:t>Hard to say what this is for because I don’t think it is ever used.</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660077" y="11407157"/>
            <a:ext cx="65277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98DC777-87AF-B84D-BDFA-BFD349BBB77F}"/>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0309468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397931" y="1042696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Time between task calls in integer nanoseconds for this </a:t>
            </a:r>
            <a:r>
              <a:rPr kumimoji="0" lang="en-US" sz="3200" b="0" i="0" u="none" strike="noStrike" cap="none" spc="0" normalizeH="0" baseline="0" dirty="0" err="1">
                <a:ln>
                  <a:noFill/>
                </a:ln>
                <a:solidFill>
                  <a:schemeClr val="tx1"/>
                </a:solidFill>
                <a:effectLst/>
                <a:uFillTx/>
                <a:sym typeface="Helvetica Neue Light"/>
              </a:rPr>
              <a:t>SysModelTask</a:t>
            </a:r>
            <a:r>
              <a:rPr kumimoji="0" lang="en-US" sz="3200" b="0" i="0" u="none" strike="noStrike" cap="none" spc="0" normalizeH="0" baseline="0" dirty="0">
                <a:ln>
                  <a:noFill/>
                </a:ln>
                <a:solidFill>
                  <a:schemeClr val="tx1"/>
                </a:solidFill>
                <a:effectLst/>
                <a:uFillTx/>
                <a:sym typeface="Helvetica Neue Light"/>
              </a:rPr>
              <a:t>().</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572682" y="11011741"/>
            <a:ext cx="75281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27BD0B57-2D0E-F848-9B8E-8E8A6260EC87}"/>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0847380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348503" y="10034854"/>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Doesn’t have to be a multiple of the task period. Can be used to offset the time that the task is called. For instance, if there is a 10s </a:t>
            </a:r>
            <a:r>
              <a:rPr kumimoji="0" lang="en-US" sz="3200" b="0" i="0" u="none" strike="noStrike" cap="none" spc="0" normalizeH="0" baseline="0" dirty="0" err="1">
                <a:ln>
                  <a:noFill/>
                </a:ln>
                <a:solidFill>
                  <a:schemeClr val="tx1"/>
                </a:solidFill>
                <a:effectLst/>
                <a:uFillTx/>
                <a:sym typeface="Helvetica Neue Light"/>
              </a:rPr>
              <a:t>TaskPeriod</a:t>
            </a:r>
            <a:r>
              <a:rPr kumimoji="0" lang="en-US" sz="3200" b="0" i="0" u="none" strike="noStrike" cap="none" spc="0" normalizeH="0" baseline="0" dirty="0">
                <a:ln>
                  <a:noFill/>
                </a:ln>
                <a:solidFill>
                  <a:schemeClr val="tx1"/>
                </a:solidFill>
                <a:effectLst/>
                <a:uFillTx/>
                <a:sym typeface="Helvetica Neue Light"/>
              </a:rPr>
              <a:t>, but a 5s </a:t>
            </a:r>
            <a:r>
              <a:rPr kumimoji="0" lang="en-US" sz="3200" b="0" i="0" u="none" strike="noStrike" cap="none" spc="0" normalizeH="0" baseline="0" dirty="0" err="1">
                <a:ln>
                  <a:noFill/>
                </a:ln>
                <a:solidFill>
                  <a:schemeClr val="tx1"/>
                </a:solidFill>
                <a:effectLst/>
                <a:uFillTx/>
                <a:sym typeface="Helvetica Neue Light"/>
              </a:rPr>
              <a:t>FirstTaskTime</a:t>
            </a:r>
            <a:r>
              <a:rPr kumimoji="0" lang="en-US" sz="3200" b="0" i="0" u="none" strike="noStrike" cap="none" spc="0" normalizeH="0" baseline="0" dirty="0">
                <a:ln>
                  <a:noFill/>
                </a:ln>
                <a:solidFill>
                  <a:schemeClr val="tx1"/>
                </a:solidFill>
                <a:effectLst/>
                <a:uFillTx/>
                <a:sym typeface="Helvetica Neue Light"/>
              </a:rPr>
              <a:t>, this task will run at 5s, 15s, 25s, etc.</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63266" y="11765503"/>
            <a:ext cx="552637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98BED5C-7FDA-A145-BAFB-4E679D9911ED}"/>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60411163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13724" y="11859437"/>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If false, the task models will not be run.</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84294" y="12197990"/>
            <a:ext cx="399413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1F62CC9-18F0-1249-A60F-298F5B425E32}"/>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4325834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11893" y="3375265"/>
            <a:ext cx="118283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49648" y="2951129"/>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Construct the </a:t>
            </a:r>
            <a:r>
              <a:rPr kumimoji="0" lang="en-US" sz="3200" b="0" i="0" u="none" strike="noStrike" cap="none" spc="0" normalizeH="0" baseline="0" dirty="0" err="1">
                <a:ln>
                  <a:noFill/>
                </a:ln>
                <a:solidFill>
                  <a:schemeClr val="tx1"/>
                </a:solidFill>
                <a:effectLst/>
                <a:uFillTx/>
                <a:sym typeface="Helvetica Neue Light"/>
              </a:rPr>
              <a:t>SysModelTask</a:t>
            </a:r>
            <a:r>
              <a:rPr kumimoji="0" lang="en-US" sz="3200" b="0" i="0" u="none" strike="noStrike" cap="none" spc="0" normalizeH="0" baseline="0" dirty="0">
                <a:ln>
                  <a:noFill/>
                </a:ln>
                <a:solidFill>
                  <a:schemeClr val="tx1"/>
                </a:solidFill>
                <a:effectLst/>
                <a:uFillTx/>
                <a:sym typeface="Helvetica Neue Light"/>
              </a:rPr>
              <a:t>() with default values and set it active.</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EBD28689-30A5-CD48-A86A-A5E179D9A62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150957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1028" y="3280949"/>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291817" y="3365956"/>
            <a:ext cx="8636000" cy="6997700"/>
          </a:xfrm>
          <a:prstGeom prst="rect">
            <a:avLst/>
          </a:prstGeom>
        </p:spPr>
      </p:pic>
      <p:sp>
        <p:nvSpPr>
          <p:cNvPr id="3" name="TextBox 2">
            <a:extLst>
              <a:ext uri="{FF2B5EF4-FFF2-40B4-BE49-F238E27FC236}">
                <a16:creationId xmlns:a16="http://schemas.microsoft.com/office/drawing/2014/main" id="{A5F4C5C8-DFBE-2D48-9637-C3FFA7704E89}"/>
              </a:ext>
            </a:extLst>
          </p:cNvPr>
          <p:cNvSpPr txBox="1"/>
          <p:nvPr/>
        </p:nvSpPr>
        <p:spPr>
          <a:xfrm>
            <a:off x="761028" y="11411300"/>
            <a:ext cx="21296213"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t>I</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super cool and has a messag</a:t>
            </a:r>
            <a:r>
              <a:rPr lang="en-US" dirty="0"/>
              <a:t>e p</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assing interface (or does it?), but do messages work like this or like this? </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Why does swig make my </a:t>
            </a:r>
            <a:r>
              <a:rPr lang="en-US" dirty="0"/>
              <a:t>life so hard and why does the same message sometimes have different </a:t>
            </a:r>
            <a:r>
              <a:rPr lang="en-US" dirty="0" err="1"/>
              <a:t>messageIDs</a:t>
            </a:r>
            <a:r>
              <a:rPr lang="en-US" dirty="0"/>
              <a:t>? Do flight</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Software modules have to be in ANSI-C?  ALSO what are ZERO-MQ, QEMU, and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BlackLion</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What is a Qt Viz?</a:t>
            </a:r>
          </a:p>
        </p:txBody>
      </p:sp>
      <p:cxnSp>
        <p:nvCxnSpPr>
          <p:cNvPr id="6" name="Straight Arrow Connector 5">
            <a:extLst>
              <a:ext uri="{FF2B5EF4-FFF2-40B4-BE49-F238E27FC236}">
                <a16:creationId xmlns:a16="http://schemas.microsoft.com/office/drawing/2014/main" id="{357E3E3B-7F40-1349-9F70-0D580F062E0D}"/>
              </a:ext>
            </a:extLst>
          </p:cNvPr>
          <p:cNvCxnSpPr>
            <a:cxnSpLocks/>
          </p:cNvCxnSpPr>
          <p:nvPr/>
        </p:nvCxnSpPr>
        <p:spPr>
          <a:xfrm flipH="1" flipV="1">
            <a:off x="5908431" y="10093570"/>
            <a:ext cx="11992708" cy="1317730"/>
          </a:xfrm>
          <a:prstGeom prst="straightConnector1">
            <a:avLst/>
          </a:prstGeom>
          <a:noFill/>
          <a:ln w="190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D97B058B-A21A-9543-98B2-FD52ABDD446A}"/>
              </a:ext>
            </a:extLst>
          </p:cNvPr>
          <p:cNvCxnSpPr>
            <a:cxnSpLocks/>
          </p:cNvCxnSpPr>
          <p:nvPr/>
        </p:nvCxnSpPr>
        <p:spPr>
          <a:xfrm flipH="1" flipV="1">
            <a:off x="18609817" y="9366740"/>
            <a:ext cx="276060" cy="2044560"/>
          </a:xfrm>
          <a:prstGeom prst="straightConnector1">
            <a:avLst/>
          </a:prstGeom>
          <a:noFill/>
          <a:ln w="190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8161188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657385" y="4147262"/>
            <a:ext cx="939404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24935" y="380870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Construct with some inputs from the user</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8C9627F5-3D94-6D4F-AB4C-27682848FC63}"/>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8787774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050109" y="4567392"/>
            <a:ext cx="115935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87865" y="422883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Doesn’t do anything.</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639597DB-0932-C74F-979D-45B4F75D8A2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335096820"/>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698045" y="4905945"/>
            <a:ext cx="526688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449852" y="3669005"/>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Add a </a:t>
            </a:r>
            <a:r>
              <a:rPr lang="en-US" dirty="0" err="1">
                <a:solidFill>
                  <a:schemeClr val="tx1"/>
                </a:solidFill>
              </a:rPr>
              <a:t>SysModel</a:t>
            </a:r>
            <a:r>
              <a:rPr lang="en-US" dirty="0">
                <a:solidFill>
                  <a:schemeClr val="tx1"/>
                </a:solidFill>
              </a:rPr>
              <a:t>() to the task. </a:t>
            </a:r>
            <a:r>
              <a:rPr lang="en-US" dirty="0" err="1">
                <a:solidFill>
                  <a:schemeClr val="tx1"/>
                </a:solidFill>
              </a:rPr>
              <a:t>SysModels</a:t>
            </a:r>
            <a:r>
              <a:rPr lang="en-US" dirty="0">
                <a:solidFill>
                  <a:schemeClr val="tx1"/>
                </a:solidFill>
              </a:rPr>
              <a:t>() will be discussed later. They are where things like dynamics or sensors are programmed. Higher priority goes first in the list.</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E52145FA-ED7F-6A44-A6BB-1419F2136906}"/>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239670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581451" y="5264291"/>
            <a:ext cx="1133405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400425" y="467951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Call </a:t>
            </a:r>
            <a:r>
              <a:rPr lang="en-US" dirty="0" err="1">
                <a:solidFill>
                  <a:schemeClr val="tx1"/>
                </a:solidFill>
              </a:rPr>
              <a:t>SelfInit</a:t>
            </a:r>
            <a:r>
              <a:rPr lang="en-US" dirty="0">
                <a:solidFill>
                  <a:schemeClr val="tx1"/>
                </a:solidFill>
              </a:rPr>
              <a:t>() for every </a:t>
            </a:r>
            <a:r>
              <a:rPr lang="en-US" dirty="0" err="1">
                <a:solidFill>
                  <a:schemeClr val="tx1"/>
                </a:solidFill>
              </a:rPr>
              <a:t>SysModel</a:t>
            </a:r>
            <a:r>
              <a:rPr lang="en-US" dirty="0">
                <a:solidFill>
                  <a:schemeClr val="tx1"/>
                </a:solidFill>
              </a:rPr>
              <a:t> in </a:t>
            </a:r>
            <a:r>
              <a:rPr lang="en-US" dirty="0" err="1">
                <a:solidFill>
                  <a:schemeClr val="tx1"/>
                </a:solidFill>
              </a:rPr>
              <a:t>TaskModels</a:t>
            </a:r>
            <a:r>
              <a:rPr lang="en-US" dirty="0">
                <a:solidFill>
                  <a:schemeClr val="tx1"/>
                </a:solidFill>
              </a:rPr>
              <a:t> in order.</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91CFDA08-1DA0-B240-9B9A-4926BF298870}"/>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183496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939797" y="5659707"/>
            <a:ext cx="1133405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321001" y="502009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Call </a:t>
            </a:r>
            <a:r>
              <a:rPr lang="en-US" dirty="0" err="1">
                <a:solidFill>
                  <a:schemeClr val="tx1"/>
                </a:solidFill>
              </a:rPr>
              <a:t>CrossInit</a:t>
            </a:r>
            <a:r>
              <a:rPr lang="en-US" dirty="0">
                <a:solidFill>
                  <a:schemeClr val="tx1"/>
                </a:solidFill>
              </a:rPr>
              <a:t>() for every </a:t>
            </a:r>
            <a:r>
              <a:rPr lang="en-US" dirty="0" err="1">
                <a:solidFill>
                  <a:schemeClr val="tx1"/>
                </a:solidFill>
              </a:rPr>
              <a:t>SysModel</a:t>
            </a:r>
            <a:r>
              <a:rPr lang="en-US" dirty="0">
                <a:solidFill>
                  <a:schemeClr val="tx1"/>
                </a:solidFill>
              </a:rPr>
              <a:t> in </a:t>
            </a:r>
            <a:r>
              <a:rPr lang="en-US" dirty="0" err="1">
                <a:solidFill>
                  <a:schemeClr val="tx1"/>
                </a:solidFill>
              </a:rPr>
              <a:t>TaskModels</a:t>
            </a:r>
            <a:r>
              <a:rPr lang="en-US" dirty="0">
                <a:solidFill>
                  <a:schemeClr val="tx1"/>
                </a:solidFill>
              </a:rPr>
              <a:t> in order.</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A3CFB624-0D46-9440-A223-A72611D95BF8}"/>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3339416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226694" y="6067480"/>
            <a:ext cx="760231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308645" y="4368840"/>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Call </a:t>
            </a:r>
            <a:r>
              <a:rPr kumimoji="0" lang="en-US" sz="3200" b="0" i="0" u="none" strike="noStrike" cap="none" spc="0" normalizeH="0" baseline="0" dirty="0" err="1">
                <a:ln>
                  <a:noFill/>
                </a:ln>
                <a:solidFill>
                  <a:schemeClr val="tx1"/>
                </a:solidFill>
                <a:effectLst/>
                <a:uFillTx/>
                <a:sym typeface="Helvetica Neue Light"/>
              </a:rPr>
              <a:t>UpdateState</a:t>
            </a:r>
            <a:r>
              <a:rPr kumimoji="0" lang="en-US" sz="3200" b="0" i="0" u="none" strike="noStrike" cap="none" spc="0" normalizeH="0" baseline="0" dirty="0">
                <a:ln>
                  <a:noFill/>
                </a:ln>
                <a:solidFill>
                  <a:schemeClr val="tx1"/>
                </a:solidFill>
                <a:effectLst/>
                <a:uFillTx/>
                <a:sym typeface="Helvetica Neue Light"/>
              </a:rPr>
              <a:t>() for every model in </a:t>
            </a:r>
            <a:r>
              <a:rPr kumimoji="0" lang="en-US" sz="3200" b="0" i="0" u="none" strike="noStrike" cap="none" spc="0" normalizeH="0" baseline="0" dirty="0" err="1">
                <a:ln>
                  <a:noFill/>
                </a:ln>
                <a:solidFill>
                  <a:schemeClr val="tx1"/>
                </a:solidFill>
                <a:effectLst/>
                <a:uFillTx/>
                <a:sym typeface="Helvetica Neue Light"/>
              </a:rPr>
              <a:t>TaskModels</a:t>
            </a:r>
            <a:r>
              <a:rPr kumimoji="0" lang="en-US" sz="3200" b="0" i="0" u="none" strike="noStrike" cap="none" spc="0" normalizeH="0" baseline="0" dirty="0">
                <a:ln>
                  <a:noFill/>
                </a:ln>
                <a:solidFill>
                  <a:schemeClr val="tx1"/>
                </a:solidFill>
                <a:effectLst/>
                <a:uFillTx/>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Increment each model’s </a:t>
            </a:r>
            <a:r>
              <a:rPr kumimoji="0" lang="en-US" sz="3200" b="0" i="0" u="none" strike="noStrike" cap="none" spc="0" normalizeH="0" baseline="0" dirty="0" err="1">
                <a:ln>
                  <a:noFill/>
                </a:ln>
                <a:solidFill>
                  <a:schemeClr val="tx1"/>
                </a:solidFill>
                <a:effectLst/>
                <a:uFillTx/>
                <a:sym typeface="Helvetica Neue Light"/>
              </a:rPr>
              <a:t>CallCounts</a:t>
            </a:r>
            <a:r>
              <a:rPr kumimoji="0" lang="en-US" sz="3200" b="0" i="0" u="none" strike="noStrike" cap="none" spc="0" normalizeH="0" baseline="0" dirty="0">
                <a:ln>
                  <a:noFill/>
                </a:ln>
                <a:solidFill>
                  <a:schemeClr val="tx1"/>
                </a:solidFill>
                <a:effectLst/>
                <a:uFillTx/>
                <a:sym typeface="Helvetica Neue Light"/>
              </a:rPr>
              <a:t> by 1</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Update this-&gt;</a:t>
            </a:r>
            <a:r>
              <a:rPr lang="en-US" dirty="0" err="1">
                <a:solidFill>
                  <a:schemeClr val="tx1"/>
                </a:solidFill>
              </a:rPr>
              <a:t>NextStartTime</a:t>
            </a:r>
            <a:endParaRPr lang="en-US" dirty="0">
              <a:solidFill>
                <a:schemeClr val="tx1"/>
              </a:solidFill>
            </a:endParaRPr>
          </a:p>
        </p:txBody>
      </p:sp>
      <p:sp>
        <p:nvSpPr>
          <p:cNvPr id="10" name="Rectangle 9">
            <a:extLst>
              <a:ext uri="{FF2B5EF4-FFF2-40B4-BE49-F238E27FC236}">
                <a16:creationId xmlns:a16="http://schemas.microsoft.com/office/drawing/2014/main" id="{E126478B-794C-594B-AC80-BBEA65FE9D1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8018706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806668" y="6463206"/>
            <a:ext cx="812119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59218" y="590283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Ask every model in </a:t>
            </a:r>
            <a:r>
              <a:rPr kumimoji="0" lang="en-US" sz="3200" b="0" i="0" u="none" strike="noStrike" cap="none" spc="0" normalizeH="0" baseline="0" dirty="0" err="1">
                <a:ln>
                  <a:noFill/>
                </a:ln>
                <a:solidFill>
                  <a:schemeClr val="tx1"/>
                </a:solidFill>
                <a:effectLst/>
                <a:uFillTx/>
                <a:sym typeface="Helvetica Neue Light"/>
              </a:rPr>
              <a:t>TaskModels</a:t>
            </a:r>
            <a:r>
              <a:rPr kumimoji="0" lang="en-US" sz="3200" b="0" i="0" u="none" strike="noStrike" cap="none" spc="0" normalizeH="0" baseline="0" dirty="0">
                <a:ln>
                  <a:noFill/>
                </a:ln>
                <a:solidFill>
                  <a:schemeClr val="tx1"/>
                </a:solidFill>
                <a:effectLst/>
                <a:uFillTx/>
                <a:sym typeface="Helvetica Neue Light"/>
              </a:rPr>
              <a:t> to call its Reset() method.</a:t>
            </a:r>
            <a:endParaRPr lang="en-US" dirty="0">
              <a:solidFill>
                <a:schemeClr val="tx1"/>
              </a:solidFill>
            </a:endParaRPr>
          </a:p>
        </p:txBody>
      </p:sp>
      <p:sp>
        <p:nvSpPr>
          <p:cNvPr id="10" name="Rectangle 9">
            <a:extLst>
              <a:ext uri="{FF2B5EF4-FFF2-40B4-BE49-F238E27FC236}">
                <a16:creationId xmlns:a16="http://schemas.microsoft.com/office/drawing/2014/main" id="{CD28FA47-9212-E54D-9554-B4A24FE22B19}"/>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83822867"/>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216237" y="6809195"/>
            <a:ext cx="57116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59218" y="6470642"/>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Just resets the task time as shown.</a:t>
            </a:r>
            <a:endParaRPr lang="en-US" dirty="0">
              <a:solidFill>
                <a:schemeClr val="tx1"/>
              </a:solidFill>
            </a:endParaRPr>
          </a:p>
        </p:txBody>
      </p:sp>
      <p:sp>
        <p:nvSpPr>
          <p:cNvPr id="10" name="Rectangle 9">
            <a:extLst>
              <a:ext uri="{FF2B5EF4-FFF2-40B4-BE49-F238E27FC236}">
                <a16:creationId xmlns:a16="http://schemas.microsoft.com/office/drawing/2014/main" id="{A3512FF3-66C5-DD41-8FCD-B8E25FF337BF}"/>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3775081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48324" y="7229324"/>
            <a:ext cx="844246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638693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Turn on the task. Checked by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 before executing the task list.</a:t>
            </a:r>
            <a:endParaRPr lang="en-US" dirty="0">
              <a:solidFill>
                <a:schemeClr val="tx1"/>
              </a:solidFill>
            </a:endParaRPr>
          </a:p>
        </p:txBody>
      </p:sp>
      <p:sp>
        <p:nvSpPr>
          <p:cNvPr id="10" name="Rectangle 9">
            <a:extLst>
              <a:ext uri="{FF2B5EF4-FFF2-40B4-BE49-F238E27FC236}">
                <a16:creationId xmlns:a16="http://schemas.microsoft.com/office/drawing/2014/main" id="{806C0733-029D-B24B-9459-87C62B351A89}"/>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75893188"/>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510108" y="7587670"/>
            <a:ext cx="844246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6725488"/>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Turn off the task. Checked by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 before executing the task list.</a:t>
            </a:r>
            <a:endParaRPr lang="en-US" dirty="0">
              <a:solidFill>
                <a:schemeClr val="tx1"/>
              </a:solidFill>
            </a:endParaRPr>
          </a:p>
        </p:txBody>
      </p:sp>
      <p:sp>
        <p:nvSpPr>
          <p:cNvPr id="10" name="Rectangle 9">
            <a:extLst>
              <a:ext uri="{FF2B5EF4-FFF2-40B4-BE49-F238E27FC236}">
                <a16:creationId xmlns:a16="http://schemas.microsoft.com/office/drawing/2014/main" id="{EEE35BB1-0EE2-C648-9108-9D4015AF51C7}"/>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80579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39EE0-41E1-6D4D-9707-6FDBDBF1E62D}"/>
              </a:ext>
            </a:extLst>
          </p:cNvPr>
          <p:cNvSpPr/>
          <p:nvPr/>
        </p:nvSpPr>
        <p:spPr>
          <a:xfrm>
            <a:off x="8862646" y="2265640"/>
            <a:ext cx="14278708" cy="1023878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65A38DB0-A66A-A34C-9782-1C94799390F5}"/>
              </a:ext>
            </a:extLst>
          </p:cNvPr>
          <p:cNvSpPr>
            <a:spLocks noGrp="1"/>
          </p:cNvSpPr>
          <p:nvPr>
            <p:ph type="title"/>
          </p:nvPr>
        </p:nvSpPr>
        <p:spPr/>
        <p:txBody>
          <a:bodyPr/>
          <a:lstStyle/>
          <a:p>
            <a:r>
              <a:rPr lang="en-US" dirty="0"/>
              <a:t>Here’s a procedural explanation of a Basilisk Simulation</a:t>
            </a:r>
          </a:p>
        </p:txBody>
      </p:sp>
      <p:sp>
        <p:nvSpPr>
          <p:cNvPr id="3" name="text bullet">
            <a:extLst>
              <a:ext uri="{FF2B5EF4-FFF2-40B4-BE49-F238E27FC236}">
                <a16:creationId xmlns:a16="http://schemas.microsoft.com/office/drawing/2014/main" id="{7F7004D0-8D73-E341-AC81-352173A8BA3A}"/>
              </a:ext>
            </a:extLst>
          </p:cNvPr>
          <p:cNvSpPr txBox="1">
            <a:spLocks/>
          </p:cNvSpPr>
          <p:nvPr/>
        </p:nvSpPr>
        <p:spPr>
          <a:xfrm>
            <a:off x="913014" y="2265640"/>
            <a:ext cx="7668278"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Basilisk is a list of Task Groups</a:t>
            </a:r>
          </a:p>
          <a:p>
            <a:r>
              <a:rPr lang="en-US" dirty="0"/>
              <a:t>Task groups are a list of Tasks</a:t>
            </a:r>
          </a:p>
          <a:p>
            <a:r>
              <a:rPr lang="en-US" dirty="0"/>
              <a:t>Tasks are a list of modules to update in a given order</a:t>
            </a:r>
          </a:p>
          <a:p>
            <a:r>
              <a:rPr lang="en-US" dirty="0"/>
              <a:t>Also note the main architectural component of BSK is called </a:t>
            </a:r>
            <a:r>
              <a:rPr lang="en-US" dirty="0" err="1"/>
              <a:t>sim_model</a:t>
            </a:r>
            <a:r>
              <a:rPr lang="en-US" dirty="0"/>
              <a:t>.</a:t>
            </a:r>
          </a:p>
          <a:p>
            <a:r>
              <a:rPr lang="en-US" dirty="0"/>
              <a:t>This simplified description ignores a few things:</a:t>
            </a:r>
          </a:p>
          <a:p>
            <a:pPr lvl="1"/>
            <a:r>
              <a:rPr lang="en-US" dirty="0"/>
              <a:t>Task priority, single-stepping in time,  process priority, initialization, message routing, etc.</a:t>
            </a:r>
          </a:p>
        </p:txBody>
      </p:sp>
      <p:sp>
        <p:nvSpPr>
          <p:cNvPr id="4" name="TextBox 3">
            <a:extLst>
              <a:ext uri="{FF2B5EF4-FFF2-40B4-BE49-F238E27FC236}">
                <a16:creationId xmlns:a16="http://schemas.microsoft.com/office/drawing/2014/main" id="{0DCA93F6-3651-184B-B5B7-3B7273AD554B}"/>
              </a:ext>
            </a:extLst>
          </p:cNvPr>
          <p:cNvSpPr txBox="1"/>
          <p:nvPr/>
        </p:nvSpPr>
        <p:spPr>
          <a:xfrm>
            <a:off x="11605846" y="3743256"/>
            <a:ext cx="301075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a:t>
            </a:r>
            <a:r>
              <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or all time</a:t>
            </a:r>
          </a:p>
        </p:txBody>
      </p:sp>
      <p:sp>
        <p:nvSpPr>
          <p:cNvPr id="5" name="TextBox 4">
            <a:extLst>
              <a:ext uri="{FF2B5EF4-FFF2-40B4-BE49-F238E27FC236}">
                <a16:creationId xmlns:a16="http://schemas.microsoft.com/office/drawing/2014/main" id="{14215CDE-3FFB-C749-93B0-3394BD5116DD}"/>
              </a:ext>
            </a:extLst>
          </p:cNvPr>
          <p:cNvSpPr txBox="1"/>
          <p:nvPr/>
        </p:nvSpPr>
        <p:spPr>
          <a:xfrm>
            <a:off x="12602307" y="4697361"/>
            <a:ext cx="569899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task group</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6" name="TextBox 5">
            <a:extLst>
              <a:ext uri="{FF2B5EF4-FFF2-40B4-BE49-F238E27FC236}">
                <a16:creationId xmlns:a16="http://schemas.microsoft.com/office/drawing/2014/main" id="{F9758A1D-08DC-E84C-AA0C-52DCB707E762}"/>
              </a:ext>
            </a:extLst>
          </p:cNvPr>
          <p:cNvSpPr txBox="1"/>
          <p:nvPr/>
        </p:nvSpPr>
        <p:spPr>
          <a:xfrm>
            <a:off x="13880123" y="5651466"/>
            <a:ext cx="388920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task</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7" name="TextBox 6">
            <a:extLst>
              <a:ext uri="{FF2B5EF4-FFF2-40B4-BE49-F238E27FC236}">
                <a16:creationId xmlns:a16="http://schemas.microsoft.com/office/drawing/2014/main" id="{335038B6-F0FE-9344-A99D-0FCCD5FA1532}"/>
              </a:ext>
            </a:extLst>
          </p:cNvPr>
          <p:cNvSpPr txBox="1"/>
          <p:nvPr/>
        </p:nvSpPr>
        <p:spPr>
          <a:xfrm>
            <a:off x="14982092" y="6577589"/>
            <a:ext cx="479329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module</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B6669863-DA0A-FF47-816F-DEF4F1F1D396}"/>
              </a:ext>
            </a:extLst>
          </p:cNvPr>
          <p:cNvSpPr txBox="1"/>
          <p:nvPr/>
        </p:nvSpPr>
        <p:spPr>
          <a:xfrm>
            <a:off x="16259908" y="7488394"/>
            <a:ext cx="366157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update state</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0" name="TextBox 9">
            <a:extLst>
              <a:ext uri="{FF2B5EF4-FFF2-40B4-BE49-F238E27FC236}">
                <a16:creationId xmlns:a16="http://schemas.microsoft.com/office/drawing/2014/main" id="{EC554F9B-BBB0-D045-9A16-57A4BB05B983}"/>
              </a:ext>
            </a:extLst>
          </p:cNvPr>
          <p:cNvSpPr txBox="1"/>
          <p:nvPr/>
        </p:nvSpPr>
        <p:spPr>
          <a:xfrm>
            <a:off x="9591548" y="2527395"/>
            <a:ext cx="33618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err="1"/>
              <a:t>sim_model</a:t>
            </a:r>
            <a:r>
              <a:rPr lang="en-US" sz="5000" b="1" dirty="0"/>
              <a:t>:</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6" name="Freeform 15">
            <a:extLst>
              <a:ext uri="{FF2B5EF4-FFF2-40B4-BE49-F238E27FC236}">
                <a16:creationId xmlns:a16="http://schemas.microsoft.com/office/drawing/2014/main" id="{1B8F2CDD-60D5-F14E-A855-A94985944DCD}"/>
              </a:ext>
            </a:extLst>
          </p:cNvPr>
          <p:cNvSpPr/>
          <p:nvPr/>
        </p:nvSpPr>
        <p:spPr>
          <a:xfrm>
            <a:off x="15246147" y="7385030"/>
            <a:ext cx="867665" cy="766144"/>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Lst>
            <a:ahLst/>
            <a:cxnLst>
              <a:cxn ang="0">
                <a:pos x="connsiteX0" y="connsiteY0"/>
              </a:cxn>
              <a:cxn ang="0">
                <a:pos x="connsiteX1" y="connsiteY1"/>
              </a:cxn>
              <a:cxn ang="0">
                <a:pos x="connsiteX2" y="connsiteY2"/>
              </a:cxn>
            </a:cxnLst>
            <a:rect l="l" t="t" r="r" b="b"/>
            <a:pathLst>
              <a:path w="1282840" h="1132741">
                <a:moveTo>
                  <a:pt x="1282840" y="1127927"/>
                </a:moveTo>
                <a:cubicBezTo>
                  <a:pt x="844341" y="1141604"/>
                  <a:pt x="1265813" y="1122622"/>
                  <a:pt x="0" y="1114529"/>
                </a:cubicBezTo>
                <a:cubicBezTo>
                  <a:pt x="3051" y="27753"/>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Freeform 16">
            <a:extLst>
              <a:ext uri="{FF2B5EF4-FFF2-40B4-BE49-F238E27FC236}">
                <a16:creationId xmlns:a16="http://schemas.microsoft.com/office/drawing/2014/main" id="{6E31EC93-1624-7848-A24D-A6E873A1FBBA}"/>
              </a:ext>
            </a:extLst>
          </p:cNvPr>
          <p:cNvSpPr/>
          <p:nvPr/>
        </p:nvSpPr>
        <p:spPr>
          <a:xfrm>
            <a:off x="14378482" y="6688686"/>
            <a:ext cx="2665985" cy="230933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Lst>
            <a:ahLst/>
            <a:cxnLst>
              <a:cxn ang="0">
                <a:pos x="connsiteX0" y="connsiteY0"/>
              </a:cxn>
              <a:cxn ang="0">
                <a:pos x="connsiteX1" y="connsiteY1"/>
              </a:cxn>
              <a:cxn ang="0">
                <a:pos x="connsiteX2" y="connsiteY2"/>
              </a:cxn>
            </a:cxnLst>
            <a:rect l="l" t="t" r="r" b="b"/>
            <a:pathLst>
              <a:path w="3941651" h="3414348">
                <a:moveTo>
                  <a:pt x="3941651" y="3381155"/>
                </a:moveTo>
                <a:cubicBezTo>
                  <a:pt x="3503152" y="3394832"/>
                  <a:pt x="1265813" y="3420915"/>
                  <a:pt x="0" y="3412822"/>
                </a:cubicBezTo>
                <a:cubicBezTo>
                  <a:pt x="3051" y="2326046"/>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8" name="Freeform 17">
            <a:extLst>
              <a:ext uri="{FF2B5EF4-FFF2-40B4-BE49-F238E27FC236}">
                <a16:creationId xmlns:a16="http://schemas.microsoft.com/office/drawing/2014/main" id="{F215AB80-BC28-F941-852A-023B6294E062}"/>
              </a:ext>
            </a:extLst>
          </p:cNvPr>
          <p:cNvSpPr/>
          <p:nvPr/>
        </p:nvSpPr>
        <p:spPr>
          <a:xfrm>
            <a:off x="13158740" y="5798169"/>
            <a:ext cx="4647185" cy="390361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 name="connsiteX0" fmla="*/ 3941651 w 3941651"/>
              <a:gd name="connsiteY0" fmla="*/ 5679448 h 5712640"/>
              <a:gd name="connsiteX1" fmla="*/ 0 w 3941651"/>
              <a:gd name="connsiteY1" fmla="*/ 5711115 h 5712640"/>
              <a:gd name="connsiteX2" fmla="*/ 8374 w 3941651"/>
              <a:gd name="connsiteY2" fmla="*/ 0 h 5712640"/>
              <a:gd name="connsiteX0" fmla="*/ 6870849 w 6870849"/>
              <a:gd name="connsiteY0" fmla="*/ 5769577 h 5771486"/>
              <a:gd name="connsiteX1" fmla="*/ 0 w 6870849"/>
              <a:gd name="connsiteY1" fmla="*/ 5711115 h 5771486"/>
              <a:gd name="connsiteX2" fmla="*/ 8374 w 6870849"/>
              <a:gd name="connsiteY2" fmla="*/ 0 h 5771486"/>
            </a:gdLst>
            <a:ahLst/>
            <a:cxnLst>
              <a:cxn ang="0">
                <a:pos x="connsiteX0" y="connsiteY0"/>
              </a:cxn>
              <a:cxn ang="0">
                <a:pos x="connsiteX1" y="connsiteY1"/>
              </a:cxn>
              <a:cxn ang="0">
                <a:pos x="connsiteX2" y="connsiteY2"/>
              </a:cxn>
            </a:cxnLst>
            <a:rect l="l" t="t" r="r" b="b"/>
            <a:pathLst>
              <a:path w="6870849" h="5771486">
                <a:moveTo>
                  <a:pt x="6870849" y="5769577"/>
                </a:moveTo>
                <a:cubicBezTo>
                  <a:pt x="6432350" y="5783254"/>
                  <a:pt x="1265813" y="5719208"/>
                  <a:pt x="0" y="5711115"/>
                </a:cubicBezTo>
                <a:cubicBezTo>
                  <a:pt x="3051" y="4624339"/>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9" name="Freeform 18">
            <a:extLst>
              <a:ext uri="{FF2B5EF4-FFF2-40B4-BE49-F238E27FC236}">
                <a16:creationId xmlns:a16="http://schemas.microsoft.com/office/drawing/2014/main" id="{9F1FF8A9-E362-A343-B9D8-E5636EACC753}"/>
              </a:ext>
            </a:extLst>
          </p:cNvPr>
          <p:cNvSpPr/>
          <p:nvPr/>
        </p:nvSpPr>
        <p:spPr>
          <a:xfrm>
            <a:off x="11914213" y="5075874"/>
            <a:ext cx="7146545" cy="558001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 name="connsiteX0" fmla="*/ 3941651 w 3941651"/>
              <a:gd name="connsiteY0" fmla="*/ 5679448 h 5712640"/>
              <a:gd name="connsiteX1" fmla="*/ 0 w 3941651"/>
              <a:gd name="connsiteY1" fmla="*/ 5711115 h 5712640"/>
              <a:gd name="connsiteX2" fmla="*/ 8374 w 3941651"/>
              <a:gd name="connsiteY2" fmla="*/ 0 h 5712640"/>
              <a:gd name="connsiteX0" fmla="*/ 6870849 w 6870849"/>
              <a:gd name="connsiteY0" fmla="*/ 5769577 h 5771486"/>
              <a:gd name="connsiteX1" fmla="*/ 0 w 6870849"/>
              <a:gd name="connsiteY1" fmla="*/ 5711115 h 5771486"/>
              <a:gd name="connsiteX2" fmla="*/ 8374 w 6870849"/>
              <a:gd name="connsiteY2" fmla="*/ 0 h 5771486"/>
              <a:gd name="connsiteX0" fmla="*/ 6870849 w 6870849"/>
              <a:gd name="connsiteY0" fmla="*/ 8248129 h 8250036"/>
              <a:gd name="connsiteX1" fmla="*/ 0 w 6870849"/>
              <a:gd name="connsiteY1" fmla="*/ 8189667 h 8250036"/>
              <a:gd name="connsiteX2" fmla="*/ 8374 w 6870849"/>
              <a:gd name="connsiteY2" fmla="*/ 0 h 8250036"/>
              <a:gd name="connsiteX0" fmla="*/ 10566145 w 10566145"/>
              <a:gd name="connsiteY0" fmla="*/ 8248129 h 8250037"/>
              <a:gd name="connsiteX1" fmla="*/ 0 w 10566145"/>
              <a:gd name="connsiteY1" fmla="*/ 8189667 h 8250037"/>
              <a:gd name="connsiteX2" fmla="*/ 8374 w 10566145"/>
              <a:gd name="connsiteY2" fmla="*/ 0 h 8250037"/>
            </a:gdLst>
            <a:ahLst/>
            <a:cxnLst>
              <a:cxn ang="0">
                <a:pos x="connsiteX0" y="connsiteY0"/>
              </a:cxn>
              <a:cxn ang="0">
                <a:pos x="connsiteX1" y="connsiteY1"/>
              </a:cxn>
              <a:cxn ang="0">
                <a:pos x="connsiteX2" y="connsiteY2"/>
              </a:cxn>
            </a:cxnLst>
            <a:rect l="l" t="t" r="r" b="b"/>
            <a:pathLst>
              <a:path w="10566145" h="8250037">
                <a:moveTo>
                  <a:pt x="10566145" y="8248129"/>
                </a:moveTo>
                <a:cubicBezTo>
                  <a:pt x="10127646" y="8261806"/>
                  <a:pt x="1265813" y="8197760"/>
                  <a:pt x="0" y="8189667"/>
                </a:cubicBezTo>
                <a:cubicBezTo>
                  <a:pt x="3051" y="7102891"/>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0" name="TextBox 19">
            <a:extLst>
              <a:ext uri="{FF2B5EF4-FFF2-40B4-BE49-F238E27FC236}">
                <a16:creationId xmlns:a16="http://schemas.microsoft.com/office/drawing/2014/main" id="{53918B9A-4188-3C4D-B7ED-808FC34D979D}"/>
              </a:ext>
            </a:extLst>
          </p:cNvPr>
          <p:cNvSpPr txBox="1"/>
          <p:nvPr/>
        </p:nvSpPr>
        <p:spPr>
          <a:xfrm>
            <a:off x="9303809" y="10541963"/>
            <a:ext cx="14057051"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*sometimes the word “task group” and “process” will be used interchangeably.</a:t>
            </a:r>
          </a:p>
          <a:p>
            <a:pPr marL="0" marR="0" indent="0" algn="l" defTabSz="822960" rtl="0" fontAlgn="auto" latinLnBrk="0" hangingPunct="0">
              <a:lnSpc>
                <a:spcPct val="100000"/>
              </a:lnSpc>
              <a:spcBef>
                <a:spcPts val="0"/>
              </a:spcBef>
              <a:spcAft>
                <a:spcPts val="0"/>
              </a:spcAft>
              <a:buClrTx/>
              <a:buSzTx/>
              <a:buFontTx/>
              <a:buNone/>
              <a:tabLst/>
            </a:pPr>
            <a:r>
              <a:rPr lang="en-US" dirty="0"/>
              <a:t>I’ll try to be clear. When used this way “process” means the </a:t>
            </a:r>
            <a:r>
              <a:rPr lang="en-US" dirty="0" err="1"/>
              <a:t>SysProcess</a:t>
            </a:r>
            <a:r>
              <a:rPr lang="en-US" dirty="0"/>
              <a:t>()</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Class. See next slide.</a:t>
            </a:r>
          </a:p>
        </p:txBody>
      </p:sp>
    </p:spTree>
    <p:extLst>
      <p:ext uri="{BB962C8B-B14F-4D97-AF65-F5344CB8AC3E}">
        <p14:creationId xmlns:p14="http://schemas.microsoft.com/office/powerpoint/2010/main" val="83328976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586044" y="8363387"/>
            <a:ext cx="629238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728617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Set a </a:t>
            </a:r>
            <a:r>
              <a:rPr kumimoji="0" lang="en-US" sz="3200" b="0" i="0" u="none" strike="noStrike" cap="none" spc="0" normalizeH="0" baseline="0" dirty="0" err="1">
                <a:ln>
                  <a:noFill/>
                </a:ln>
                <a:solidFill>
                  <a:schemeClr val="tx1"/>
                </a:solidFill>
                <a:effectLst/>
                <a:uFillTx/>
                <a:sym typeface="Helvetica Neue Light"/>
              </a:rPr>
              <a:t>newPeriod</a:t>
            </a:r>
            <a:r>
              <a:rPr kumimoji="0" lang="en-US" sz="3200" b="0" i="0" u="none" strike="noStrike" cap="none" spc="0" normalizeH="0" baseline="0" dirty="0">
                <a:ln>
                  <a:noFill/>
                </a:ln>
                <a:solidFill>
                  <a:schemeClr val="tx1"/>
                </a:solidFill>
                <a:effectLst/>
                <a:uFillTx/>
                <a:sym typeface="Helvetica Neue Light"/>
              </a:rPr>
              <a:t> and update the </a:t>
            </a:r>
            <a:r>
              <a:rPr kumimoji="0" lang="en-US" sz="3200" b="0" i="0" u="none" strike="noStrike" cap="none" spc="0" normalizeH="0" baseline="0" dirty="0" err="1">
                <a:ln>
                  <a:noFill/>
                </a:ln>
                <a:solidFill>
                  <a:schemeClr val="tx1"/>
                </a:solidFill>
                <a:effectLst/>
                <a:uFillTx/>
                <a:sym typeface="Helvetica Neue Light"/>
              </a:rPr>
              <a:t>NextStartTime</a:t>
            </a:r>
            <a:r>
              <a:rPr kumimoji="0" lang="en-US" sz="3200" b="0" i="0" u="none" strike="noStrike" cap="none" spc="0" normalizeH="0" baseline="0" dirty="0">
                <a:ln>
                  <a:noFill/>
                </a:ln>
                <a:solidFill>
                  <a:schemeClr val="tx1"/>
                </a:solidFill>
                <a:effectLst/>
                <a:uFillTx/>
                <a:sym typeface="Helvetica Neue Light"/>
              </a:rPr>
              <a:t> accordingly, since it is generally set with the old task period at the end of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a:t>
            </a:r>
            <a:endParaRPr lang="en-US" dirty="0">
              <a:solidFill>
                <a:schemeClr val="tx1"/>
              </a:solidFill>
            </a:endParaRPr>
          </a:p>
        </p:txBody>
      </p:sp>
      <p:sp>
        <p:nvSpPr>
          <p:cNvPr id="10" name="Rectangle 9">
            <a:extLst>
              <a:ext uri="{FF2B5EF4-FFF2-40B4-BE49-F238E27FC236}">
                <a16:creationId xmlns:a16="http://schemas.microsoft.com/office/drawing/2014/main" id="{AC133244-DD08-674F-8A80-50D9EBA9AA9C}"/>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8410105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2499266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13947" y="8042111"/>
            <a:ext cx="51679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752591" y="770355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This model has a name.</a:t>
            </a:r>
            <a:endParaRPr lang="en-US" dirty="0">
              <a:solidFill>
                <a:schemeClr val="tx1"/>
              </a:solidFill>
            </a:endParaRPr>
          </a:p>
        </p:txBody>
      </p:sp>
    </p:spTree>
    <p:extLst>
      <p:ext uri="{BB962C8B-B14F-4D97-AF65-F5344CB8AC3E}">
        <p14:creationId xmlns:p14="http://schemas.microsoft.com/office/powerpoint/2010/main" val="1973465486"/>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15093" y="8427953"/>
            <a:ext cx="51679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641380" y="7594175"/>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This is incremented by whatever task calls this model. Should be the number of times the module is called.</a:t>
            </a:r>
            <a:endParaRPr lang="en-US" dirty="0">
              <a:solidFill>
                <a:schemeClr val="tx1"/>
              </a:solidFill>
            </a:endParaRPr>
          </a:p>
        </p:txBody>
      </p:sp>
      <p:sp>
        <p:nvSpPr>
          <p:cNvPr id="7" name="Rectangle 6">
            <a:extLst>
              <a:ext uri="{FF2B5EF4-FFF2-40B4-BE49-F238E27FC236}">
                <a16:creationId xmlns:a16="http://schemas.microsoft.com/office/drawing/2014/main" id="{62D26BAF-62FC-F34C-80BC-342BAA8273D7}"/>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9164534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10261" y="8798656"/>
            <a:ext cx="393224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61510" y="796766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Only used for modules that need something random, but can be set here for repeatability, mostly.</a:t>
            </a:r>
            <a:endParaRPr lang="en-US" dirty="0">
              <a:solidFill>
                <a:schemeClr val="tx1"/>
              </a:solidFill>
            </a:endParaRPr>
          </a:p>
        </p:txBody>
      </p:sp>
      <p:sp>
        <p:nvSpPr>
          <p:cNvPr id="7" name="Rectangle 6">
            <a:extLst>
              <a:ext uri="{FF2B5EF4-FFF2-40B4-BE49-F238E27FC236}">
                <a16:creationId xmlns:a16="http://schemas.microsoft.com/office/drawing/2014/main" id="{399E27D9-77D1-9F46-AA8C-47761D20E78F}"/>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8750070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77278" y="9181715"/>
            <a:ext cx="20416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12083" y="7365835"/>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String can be difficult to search and parse which can lead to errors, so modules should be referred to by their </a:t>
            </a:r>
            <a:r>
              <a:rPr kumimoji="0" lang="en-US" sz="3200" b="0" i="0" u="none" strike="noStrike" cap="none" spc="0" normalizeH="0" baseline="0" dirty="0" err="1">
                <a:ln>
                  <a:noFill/>
                </a:ln>
                <a:solidFill>
                  <a:schemeClr val="tx1"/>
                </a:solidFill>
                <a:effectLst/>
                <a:uFillTx/>
                <a:sym typeface="Helvetica Neue Light"/>
              </a:rPr>
              <a:t>moduleID</a:t>
            </a:r>
            <a:r>
              <a:rPr kumimoji="0" lang="en-US" sz="3200" b="0" i="0" u="none" strike="noStrike" cap="none" spc="0" normalizeH="0" baseline="0" dirty="0">
                <a:ln>
                  <a:noFill/>
                </a:ln>
                <a:solidFill>
                  <a:schemeClr val="tx1"/>
                </a:solidFill>
                <a:effectLst/>
                <a:uFillTx/>
                <a:sym typeface="Helvetica Neue Light"/>
              </a:rPr>
              <a:t> whenever possible. This is handed out by the messaging system, </a:t>
            </a:r>
            <a:r>
              <a:rPr kumimoji="0" lang="en-US" sz="3200" b="0" i="0" u="none" strike="noStrike" cap="none" spc="0" normalizeH="0" baseline="0" dirty="0">
                <a:ln>
                  <a:noFill/>
                </a:ln>
                <a:solidFill>
                  <a:srgbClr val="FF0000"/>
                </a:solidFill>
                <a:effectLst/>
                <a:uFillTx/>
                <a:sym typeface="Helvetica Neue Light"/>
              </a:rPr>
              <a:t>but is it ever used by anything other than the messaging system?</a:t>
            </a:r>
            <a:endParaRPr lang="en-US" dirty="0">
              <a:solidFill>
                <a:srgbClr val="FF0000"/>
              </a:solidFill>
            </a:endParaRPr>
          </a:p>
        </p:txBody>
      </p:sp>
      <p:sp>
        <p:nvSpPr>
          <p:cNvPr id="7" name="Rectangle 6">
            <a:extLst>
              <a:ext uri="{FF2B5EF4-FFF2-40B4-BE49-F238E27FC236}">
                <a16:creationId xmlns:a16="http://schemas.microsoft.com/office/drawing/2014/main" id="{67F3F20C-DB9E-3748-A692-6D479C680C0B}"/>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538537496"/>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160533" y="4214299"/>
            <a:ext cx="1248312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758770" y="3582651"/>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star is born</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r>
              <a:rPr lang="en-US" b="1" dirty="0"/>
              <a:t>this</a:t>
            </a:r>
            <a:r>
              <a:rPr lang="en-US" dirty="0"/>
              <a:t>-&gt;</a:t>
            </a:r>
            <a:r>
              <a:rPr lang="en-US" dirty="0" err="1"/>
              <a:t>ModelTag</a:t>
            </a:r>
            <a:r>
              <a:rPr lang="en-US" dirty="0"/>
              <a:t> = "";</a:t>
            </a:r>
            <a:br>
              <a:rPr lang="en-US" dirty="0"/>
            </a:br>
            <a:r>
              <a:rPr lang="en-US" b="1" dirty="0"/>
              <a:t>this</a:t>
            </a:r>
            <a:r>
              <a:rPr lang="en-US" dirty="0"/>
              <a:t>-&gt;</a:t>
            </a:r>
            <a:r>
              <a:rPr lang="en-US" dirty="0" err="1"/>
              <a:t>RNGSeed</a:t>
            </a:r>
            <a:r>
              <a:rPr lang="en-US" dirty="0"/>
              <a:t> = 0x1badcad1;</a:t>
            </a:r>
            <a:br>
              <a:rPr lang="en-US" dirty="0"/>
            </a:br>
            <a:r>
              <a:rPr lang="en-US" b="1" dirty="0"/>
              <a:t>this</a:t>
            </a:r>
            <a:r>
              <a:rPr lang="en-US" dirty="0"/>
              <a:t>-&gt;</a:t>
            </a:r>
            <a:r>
              <a:rPr lang="en-US" dirty="0" err="1"/>
              <a:t>moduleID</a:t>
            </a:r>
            <a:r>
              <a:rPr lang="en-US" dirty="0"/>
              <a:t> = </a:t>
            </a:r>
            <a:r>
              <a:rPr lang="en-US" dirty="0" err="1"/>
              <a:t>SystemMessaging</a:t>
            </a:r>
            <a:r>
              <a:rPr lang="en-US" dirty="0"/>
              <a:t>::</a:t>
            </a:r>
            <a:r>
              <a:rPr lang="en-US" dirty="0" err="1"/>
              <a:t>GetInstance</a:t>
            </a:r>
            <a:r>
              <a:rPr lang="en-US" dirty="0"/>
              <a:t>()-&gt;</a:t>
            </a:r>
            <a:r>
              <a:rPr lang="en-US" dirty="0" err="1"/>
              <a:t>checkoutModuleID</a:t>
            </a:r>
            <a:r>
              <a:rPr lang="en-US" dirty="0"/>
              <a:t>();</a:t>
            </a:r>
            <a:endParaRPr lang="en-US" dirty="0">
              <a:solidFill>
                <a:srgbClr val="FF0000"/>
              </a:solidFill>
            </a:endParaRPr>
          </a:p>
        </p:txBody>
      </p:sp>
      <p:sp>
        <p:nvSpPr>
          <p:cNvPr id="10" name="Rectangle 9">
            <a:extLst>
              <a:ext uri="{FF2B5EF4-FFF2-40B4-BE49-F238E27FC236}">
                <a16:creationId xmlns:a16="http://schemas.microsoft.com/office/drawing/2014/main" id="{072868AE-E755-7840-A5E9-8268F9E80053}"/>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474909"/>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002588" y="4597359"/>
            <a:ext cx="983877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758770" y="4813757"/>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Same as without arguments except name and seed are copied from </a:t>
            </a:r>
            <a:r>
              <a:rPr kumimoji="0" lang="en-US" sz="3200" b="0" i="0" u="none" strike="noStrike" cap="none" spc="0" normalizeH="0" baseline="0" dirty="0" err="1">
                <a:ln>
                  <a:noFill/>
                </a:ln>
                <a:solidFill>
                  <a:schemeClr val="tx1"/>
                </a:solidFill>
                <a:effectLst/>
                <a:uFillTx/>
                <a:sym typeface="Helvetica Neue Light"/>
              </a:rPr>
              <a:t>obj</a:t>
            </a:r>
            <a:endParaRPr lang="en-US" dirty="0">
              <a:solidFill>
                <a:srgbClr val="FF0000"/>
              </a:solidFill>
            </a:endParaRPr>
          </a:p>
        </p:txBody>
      </p:sp>
      <p:sp>
        <p:nvSpPr>
          <p:cNvPr id="10" name="Rectangle 9">
            <a:extLst>
              <a:ext uri="{FF2B5EF4-FFF2-40B4-BE49-F238E27FC236}">
                <a16:creationId xmlns:a16="http://schemas.microsoft.com/office/drawing/2014/main" id="{B191FDA7-7429-FF4C-A3C2-73864E0AB34D}"/>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560990176"/>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803982" y="4992775"/>
            <a:ext cx="1091381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90359" y="416178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destroy. Since this is a virtual class, it doesn’t do anything hear, but children ought to properly destroy themselves.</a:t>
            </a:r>
            <a:endParaRPr lang="en-US" dirty="0">
              <a:solidFill>
                <a:srgbClr val="FF0000"/>
              </a:solidFill>
            </a:endParaRPr>
          </a:p>
        </p:txBody>
      </p:sp>
      <p:sp>
        <p:nvSpPr>
          <p:cNvPr id="10" name="Rectangle 9">
            <a:extLst>
              <a:ext uri="{FF2B5EF4-FFF2-40B4-BE49-F238E27FC236}">
                <a16:creationId xmlns:a16="http://schemas.microsoft.com/office/drawing/2014/main" id="{D0966F0B-F51D-E44F-AD23-D0DBF5849C1B}"/>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82174269"/>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64523" y="5363478"/>
            <a:ext cx="547683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40932" y="3547598"/>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Some things are mandatory here for children: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Put yourself into your initial state as far as possible without </a:t>
            </a:r>
            <a:r>
              <a:rPr lang="en-US" dirty="0" err="1">
                <a:solidFill>
                  <a:srgbClr val="FF0000"/>
                </a:solidFill>
              </a:rPr>
              <a:t>crossInit</a:t>
            </a:r>
            <a:endParaRPr lang="en-US" dirty="0">
              <a:solidFill>
                <a:srgbClr val="FF0000"/>
              </a:solidFill>
            </a:endParaRP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Create your messages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Write your initial condition if it doesn’t depend on cross-linked messages</a:t>
            </a:r>
          </a:p>
        </p:txBody>
      </p:sp>
      <p:sp>
        <p:nvSpPr>
          <p:cNvPr id="10" name="Rectangle 9">
            <a:extLst>
              <a:ext uri="{FF2B5EF4-FFF2-40B4-BE49-F238E27FC236}">
                <a16:creationId xmlns:a16="http://schemas.microsoft.com/office/drawing/2014/main" id="{30923105-F5DA-8B4D-943A-F4C15A52D8D4}"/>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866270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8189549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5114690" y="5758894"/>
            <a:ext cx="93673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40932" y="3547598"/>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Some things are mandatory here for children: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Subscribe to necessary messages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Finishing putting yourself into your initial condition if not completed in </a:t>
            </a:r>
            <a:r>
              <a:rPr lang="en-US" dirty="0" err="1">
                <a:solidFill>
                  <a:srgbClr val="FF0000"/>
                </a:solidFill>
              </a:rPr>
              <a:t>SelfInit</a:t>
            </a:r>
            <a:r>
              <a:rPr lang="en-US"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Write out your initial condition if it wasn’t done in </a:t>
            </a:r>
            <a:r>
              <a:rPr lang="en-US" dirty="0" err="1">
                <a:solidFill>
                  <a:srgbClr val="FF0000"/>
                </a:solidFill>
              </a:rPr>
              <a:t>SelfInit</a:t>
            </a:r>
            <a:r>
              <a:rPr lang="en-US" dirty="0">
                <a:solidFill>
                  <a:srgbClr val="FF0000"/>
                </a:solidFill>
              </a:rPr>
              <a:t>()</a:t>
            </a:r>
          </a:p>
        </p:txBody>
      </p:sp>
      <p:sp>
        <p:nvSpPr>
          <p:cNvPr id="10" name="Rectangle 9">
            <a:extLst>
              <a:ext uri="{FF2B5EF4-FFF2-40B4-BE49-F238E27FC236}">
                <a16:creationId xmlns:a16="http://schemas.microsoft.com/office/drawing/2014/main" id="{F33EF36A-99DC-2940-9029-433BE58C38C7}"/>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487941"/>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487297" y="6166667"/>
            <a:ext cx="956413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51426" y="580884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Absolutely no idea</a:t>
            </a:r>
          </a:p>
        </p:txBody>
      </p:sp>
      <p:sp>
        <p:nvSpPr>
          <p:cNvPr id="10" name="Rectangle 9">
            <a:extLst>
              <a:ext uri="{FF2B5EF4-FFF2-40B4-BE49-F238E27FC236}">
                <a16:creationId xmlns:a16="http://schemas.microsoft.com/office/drawing/2014/main" id="{1EC96353-E9BA-FF43-9FE5-E8406614587A}"/>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04225443"/>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4704539" y="6485949"/>
            <a:ext cx="18288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859250" y="5280245"/>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Move the module through time. For instance, a sun sensor would read in position messages and output a new sensor reading in this method.</a:t>
            </a:r>
          </a:p>
        </p:txBody>
      </p:sp>
      <p:sp>
        <p:nvSpPr>
          <p:cNvPr id="10" name="Rectangle 9">
            <a:extLst>
              <a:ext uri="{FF2B5EF4-FFF2-40B4-BE49-F238E27FC236}">
                <a16:creationId xmlns:a16="http://schemas.microsoft.com/office/drawing/2014/main" id="{122D4A67-7F5F-6C4E-9FE8-A364EA3355CD}"/>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2616779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937524" y="6895716"/>
            <a:ext cx="27926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940215" y="5747286"/>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 think we have some conversation to have about reset. First, this needs to be implemented. Second, what do we mean by ``reset”.</a:t>
            </a:r>
          </a:p>
        </p:txBody>
      </p:sp>
      <p:sp>
        <p:nvSpPr>
          <p:cNvPr id="10" name="Rectangle 9">
            <a:extLst>
              <a:ext uri="{FF2B5EF4-FFF2-40B4-BE49-F238E27FC236}">
                <a16:creationId xmlns:a16="http://schemas.microsoft.com/office/drawing/2014/main" id="{D304F24B-31F3-D445-BA06-9BD21471DE34}"/>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0351802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TextBox 9">
            <a:extLst>
              <a:ext uri="{FF2B5EF4-FFF2-40B4-BE49-F238E27FC236}">
                <a16:creationId xmlns:a16="http://schemas.microsoft.com/office/drawing/2014/main" id="{507E9992-1B89-004A-ADF9-455F6032CC62}"/>
              </a:ext>
            </a:extLst>
          </p:cNvPr>
          <p:cNvSpPr txBox="1"/>
          <p:nvPr/>
        </p:nvSpPr>
        <p:spPr>
          <a:xfrm>
            <a:off x="10359307" y="12046692"/>
            <a:ext cx="3398685"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Buckle up, buddy!</a:t>
            </a:r>
          </a:p>
        </p:txBody>
      </p:sp>
    </p:spTree>
    <p:extLst>
      <p:ext uri="{BB962C8B-B14F-4D97-AF65-F5344CB8AC3E}">
        <p14:creationId xmlns:p14="http://schemas.microsoft.com/office/powerpoint/2010/main" val="18675296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647936" y="6154310"/>
            <a:ext cx="764883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82118" y="5323315"/>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messaging system is always accessed by getting a reference to </a:t>
            </a:r>
            <a:r>
              <a:rPr lang="en-US" dirty="0" err="1">
                <a:solidFill>
                  <a:schemeClr val="tx1"/>
                </a:solidFill>
              </a:rPr>
              <a:t>TheInstance</a:t>
            </a:r>
            <a:r>
              <a:rPr lang="en-US" dirty="0">
                <a:solidFill>
                  <a:schemeClr val="tx1"/>
                </a:solidFill>
              </a:rPr>
              <a:t> by </a:t>
            </a:r>
            <a:r>
              <a:rPr lang="en-US" dirty="0" err="1">
                <a:solidFill>
                  <a:schemeClr val="tx1"/>
                </a:solidFill>
              </a:rPr>
              <a:t>GetInstance</a:t>
            </a:r>
            <a:r>
              <a:rPr lang="en-US" dirty="0">
                <a:solidFill>
                  <a:schemeClr val="tx1"/>
                </a:solidFill>
              </a:rPr>
              <a:t>().</a:t>
            </a:r>
          </a:p>
        </p:txBody>
      </p:sp>
    </p:spTree>
    <p:extLst>
      <p:ext uri="{BB962C8B-B14F-4D97-AF65-F5344CB8AC3E}">
        <p14:creationId xmlns:p14="http://schemas.microsoft.com/office/powerpoint/2010/main" val="498657057"/>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662087" y="3658245"/>
            <a:ext cx="556054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080037" y="3287194"/>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Each </a:t>
            </a:r>
            <a:r>
              <a:rPr lang="en-US" dirty="0" err="1">
                <a:solidFill>
                  <a:schemeClr val="tx1"/>
                </a:solidFill>
              </a:rPr>
              <a:t>SysProcess</a:t>
            </a:r>
            <a:r>
              <a:rPr lang="en-US" dirty="0">
                <a:solidFill>
                  <a:schemeClr val="tx1"/>
                </a:solidFill>
              </a:rPr>
              <a:t> has its own message buffer. Really, it has its own </a:t>
            </a:r>
            <a:r>
              <a:rPr lang="en-US" dirty="0" err="1">
                <a:solidFill>
                  <a:schemeClr val="tx1"/>
                </a:solidFill>
              </a:rPr>
              <a:t>MessageStorageContainer</a:t>
            </a:r>
            <a:r>
              <a:rPr lang="en-US" dirty="0">
                <a:solidFill>
                  <a:schemeClr val="tx1"/>
                </a:solidFill>
              </a:rPr>
              <a:t> within </a:t>
            </a:r>
            <a:r>
              <a:rPr lang="en-US" dirty="0" err="1">
                <a:solidFill>
                  <a:schemeClr val="tx1"/>
                </a:solidFill>
              </a:rPr>
              <a:t>TheInstance</a:t>
            </a:r>
            <a:r>
              <a:rPr lang="en-US" dirty="0">
                <a:solidFill>
                  <a:schemeClr val="tx1"/>
                </a:solidFill>
              </a:rPr>
              <a:t>. They’re stored in this </a:t>
            </a:r>
            <a:r>
              <a:rPr lang="en-US" dirty="0" err="1">
                <a:solidFill>
                  <a:schemeClr val="tx1"/>
                </a:solidFill>
              </a:rPr>
              <a:t>dataBuffers</a:t>
            </a:r>
            <a:r>
              <a:rPr lang="en-US" dirty="0">
                <a:solidFill>
                  <a:schemeClr val="tx1"/>
                </a:solidFill>
              </a:rPr>
              <a:t> list. Let’s visualize on the next slide.</a:t>
            </a:r>
            <a:endParaRPr lang="en-US" dirty="0">
              <a:solidFill>
                <a:srgbClr val="FF0000"/>
              </a:solidFill>
            </a:endParaRPr>
          </a:p>
        </p:txBody>
      </p:sp>
      <p:sp>
        <p:nvSpPr>
          <p:cNvPr id="5" name="Rectangle 4">
            <a:extLst>
              <a:ext uri="{FF2B5EF4-FFF2-40B4-BE49-F238E27FC236}">
                <a16:creationId xmlns:a16="http://schemas.microsoft.com/office/drawing/2014/main" id="{C5851A97-88B6-F544-969B-C37DCFD6BD5B}"/>
              </a:ext>
            </a:extLst>
          </p:cNvPr>
          <p:cNvSpPr/>
          <p:nvPr/>
        </p:nvSpPr>
        <p:spPr>
          <a:xfrm>
            <a:off x="12739816" y="8604727"/>
            <a:ext cx="10799806"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dirty="0"/>
              <a:t>/*!</a:t>
            </a:r>
            <a:br>
              <a:rPr lang="en-US" sz="2000" dirty="0"/>
            </a:br>
            <a:r>
              <a:rPr lang="en-US" sz="2000" dirty="0"/>
              <a:t> * Basically the container for a single process buffer</a:t>
            </a:r>
            <a:br>
              <a:rPr lang="en-US" sz="2000" dirty="0"/>
            </a:br>
            <a:r>
              <a:rPr lang="en-US" sz="2000" dirty="0"/>
              <a:t> */</a:t>
            </a:r>
            <a:br>
              <a:rPr lang="en-US" sz="2000" dirty="0"/>
            </a:br>
            <a:r>
              <a:rPr lang="en-US" sz="2000" b="1" dirty="0"/>
              <a:t>typedef struct </a:t>
            </a:r>
            <a:r>
              <a:rPr lang="en-US" sz="2000" dirty="0"/>
              <a:t>{</a:t>
            </a:r>
            <a:br>
              <a:rPr lang="en-US" sz="2000" dirty="0"/>
            </a:br>
            <a:r>
              <a:rPr lang="en-US" sz="2000" dirty="0"/>
              <a:t>    </a:t>
            </a:r>
            <a:r>
              <a:rPr lang="en-US" sz="2000" dirty="0" err="1"/>
              <a:t>std</a:t>
            </a:r>
            <a:r>
              <a:rPr lang="en-US" sz="2000" dirty="0"/>
              <a:t>::string </a:t>
            </a:r>
            <a:r>
              <a:rPr lang="en-US" sz="2000" dirty="0" err="1"/>
              <a:t>bufferName</a:t>
            </a:r>
            <a:r>
              <a:rPr lang="en-US" sz="2000" dirty="0"/>
              <a:t>;  //! (-) Name of this process buffer for application access</a:t>
            </a:r>
            <a:br>
              <a:rPr lang="en-US" sz="2000" dirty="0"/>
            </a:br>
            <a:r>
              <a:rPr lang="en-US" sz="2000" dirty="0"/>
              <a:t>    </a:t>
            </a:r>
            <a:r>
              <a:rPr lang="en-US" sz="2000" dirty="0" err="1"/>
              <a:t>BlankStorage</a:t>
            </a:r>
            <a:r>
              <a:rPr lang="en-US" sz="2000" dirty="0"/>
              <a:t> </a:t>
            </a:r>
            <a:r>
              <a:rPr lang="en-US" sz="2000" dirty="0" err="1"/>
              <a:t>messageStorage</a:t>
            </a:r>
            <a:r>
              <a:rPr lang="en-US" sz="2000" dirty="0"/>
              <a:t>;  //! (-) The storage buffer associated with this process</a:t>
            </a:r>
            <a:br>
              <a:rPr lang="en-US" sz="2000" dirty="0"/>
            </a:br>
            <a:r>
              <a:rPr lang="en-US" sz="2000" dirty="0"/>
              <a:t>    </a:t>
            </a:r>
            <a:r>
              <a:rPr lang="en-US" sz="2000" dirty="0" err="1"/>
              <a:t>std</a:t>
            </a:r>
            <a:r>
              <a:rPr lang="en-US" sz="2000" dirty="0"/>
              <a:t>::vector&lt;</a:t>
            </a:r>
            <a:r>
              <a:rPr lang="en-US" sz="2000" dirty="0" err="1"/>
              <a:t>AllowAccessData</a:t>
            </a:r>
            <a:r>
              <a:rPr lang="en-US" sz="2000" dirty="0"/>
              <a:t>&gt; </a:t>
            </a:r>
            <a:r>
              <a:rPr lang="en-US" sz="2000" dirty="0" err="1"/>
              <a:t>pubData</a:t>
            </a:r>
            <a:r>
              <a:rPr lang="en-US" sz="2000" dirty="0"/>
              <a:t>;  //! (-) Entry of publishers for each message ID</a:t>
            </a:r>
            <a:br>
              <a:rPr lang="en-US" sz="2000" dirty="0"/>
            </a:br>
            <a:r>
              <a:rPr lang="en-US" sz="2000" dirty="0"/>
              <a:t>    </a:t>
            </a:r>
            <a:r>
              <a:rPr lang="en-US" sz="2000" dirty="0" err="1"/>
              <a:t>std</a:t>
            </a:r>
            <a:r>
              <a:rPr lang="en-US" sz="2000" dirty="0"/>
              <a:t>::vector&lt;</a:t>
            </a:r>
            <a:r>
              <a:rPr lang="en-US" sz="2000" dirty="0" err="1"/>
              <a:t>AllowAccessData</a:t>
            </a:r>
            <a:r>
              <a:rPr lang="en-US" sz="2000" dirty="0"/>
              <a:t>&gt; </a:t>
            </a:r>
            <a:r>
              <a:rPr lang="en-US" sz="2000" dirty="0" err="1"/>
              <a:t>subData</a:t>
            </a:r>
            <a:r>
              <a:rPr lang="en-US" sz="2000" dirty="0"/>
              <a:t>;  //! (-) Entry of subscribers for each message ID</a:t>
            </a:r>
            <a:br>
              <a:rPr lang="en-US" sz="2000" dirty="0"/>
            </a:br>
            <a:r>
              <a:rPr lang="en-US" sz="2000" dirty="0"/>
              <a:t>    </a:t>
            </a:r>
            <a:r>
              <a:rPr lang="en-US" sz="2000" dirty="0" err="1"/>
              <a:t>std</a:t>
            </a:r>
            <a:r>
              <a:rPr lang="en-US" sz="2000" dirty="0"/>
              <a:t>::vector&lt;</a:t>
            </a:r>
            <a:r>
              <a:rPr lang="en-US" sz="2000" dirty="0" err="1"/>
              <a:t>MessageExchangeData</a:t>
            </a:r>
            <a:r>
              <a:rPr lang="en-US" sz="2000" dirty="0"/>
              <a:t>&gt; </a:t>
            </a:r>
            <a:r>
              <a:rPr lang="en-US" sz="2000" dirty="0" err="1"/>
              <a:t>exchangeData</a:t>
            </a:r>
            <a:r>
              <a:rPr lang="en-US" sz="2000" dirty="0"/>
              <a:t>;  //! [-] List of write/read pairs</a:t>
            </a:r>
            <a:br>
              <a:rPr lang="en-US" sz="2000" dirty="0"/>
            </a:br>
            <a:r>
              <a:rPr lang="en-US" sz="2000" dirty="0"/>
              <a:t>}</a:t>
            </a:r>
            <a:r>
              <a:rPr lang="en-US" sz="2000" dirty="0" err="1"/>
              <a:t>MessageStorageContainer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5B346CC-BCB1-2941-B451-554D5E02A3CB}"/>
              </a:ext>
            </a:extLst>
          </p:cNvPr>
          <p:cNvSpPr/>
          <p:nvPr/>
        </p:nvSpPr>
        <p:spPr>
          <a:xfrm>
            <a:off x="3274540" y="6908407"/>
            <a:ext cx="5387546" cy="207749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typedef struct </a:t>
            </a:r>
            <a:r>
              <a:rPr lang="en-US" sz="1800" dirty="0"/>
              <a:t>{</a:t>
            </a:r>
            <a:br>
              <a:rPr lang="en-US" sz="1800" dirty="0"/>
            </a:br>
            <a:r>
              <a:rPr lang="en-US" sz="1800" dirty="0"/>
              <a:t>    </a:t>
            </a:r>
            <a:r>
              <a:rPr lang="en-US" sz="1800" dirty="0" err="1"/>
              <a:t>std</a:t>
            </a:r>
            <a:r>
              <a:rPr lang="en-US" sz="1800" dirty="0"/>
              <a:t>::set&lt;uint64_t&gt; </a:t>
            </a:r>
            <a:r>
              <a:rPr lang="en-US" sz="1800" dirty="0" err="1"/>
              <a:t>accessList</a:t>
            </a:r>
            <a:r>
              <a:rPr lang="en-US" sz="1800" dirty="0"/>
              <a:t>; //! (-) List of modules who are allowed to read/write message</a:t>
            </a:r>
            <a:br>
              <a:rPr lang="en-US" sz="1800" dirty="0"/>
            </a:br>
            <a:r>
              <a:rPr lang="en-US" sz="1800" dirty="0"/>
              <a:t>    </a:t>
            </a:r>
            <a:r>
              <a:rPr lang="en-US" sz="1800" b="1" dirty="0"/>
              <a:t>bool </a:t>
            </a:r>
            <a:r>
              <a:rPr lang="en-US" sz="1800" dirty="0" err="1"/>
              <a:t>publishedHere</a:t>
            </a:r>
            <a:r>
              <a:rPr lang="en-US" sz="1800" dirty="0"/>
              <a:t>;            //! (-) Indicator about whether or not the message is published in this proc. buffer</a:t>
            </a:r>
            <a:br>
              <a:rPr lang="en-US" sz="1800" dirty="0"/>
            </a:br>
            <a:r>
              <a:rPr lang="en-US" sz="1800" dirty="0"/>
              <a:t>}</a:t>
            </a:r>
            <a:r>
              <a:rPr lang="en-US" sz="1800" dirty="0" err="1"/>
              <a:t>AllowAccessData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D58E8018-E0EE-1B44-9A16-F1B7481CFD39}"/>
              </a:ext>
            </a:extLst>
          </p:cNvPr>
          <p:cNvSpPr/>
          <p:nvPr/>
        </p:nvSpPr>
        <p:spPr>
          <a:xfrm>
            <a:off x="3496962" y="10212859"/>
            <a:ext cx="4942703" cy="263149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dirty="0"/>
              <a:t>/*!</a:t>
            </a:r>
            <a:br>
              <a:rPr lang="en-US" sz="1800" dirty="0"/>
            </a:br>
            <a:r>
              <a:rPr lang="en-US" sz="1800" dirty="0"/>
              <a:t> * Not sure yet how this is different than </a:t>
            </a:r>
            <a:r>
              <a:rPr lang="en-US" sz="1800" dirty="0" err="1"/>
              <a:t>AllowAccessData</a:t>
            </a:r>
            <a:br>
              <a:rPr lang="en-US" sz="1800" dirty="0"/>
            </a:br>
            <a:r>
              <a:rPr lang="en-US" sz="1800" dirty="0"/>
              <a:t> */</a:t>
            </a:r>
            <a:br>
              <a:rPr lang="en-US" sz="1800" dirty="0"/>
            </a:br>
            <a:r>
              <a:rPr lang="en-US" sz="1800" b="1" dirty="0"/>
              <a:t>typedef struct </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 </a:t>
            </a:r>
            <a:r>
              <a:rPr lang="en-US" sz="1800" dirty="0" err="1"/>
              <a:t>exchangeList</a:t>
            </a:r>
            <a:r>
              <a:rPr lang="en-US" sz="1800" dirty="0"/>
              <a:t>; //! (-) history of write/read pairs for message</a:t>
            </a:r>
            <a:br>
              <a:rPr lang="en-US" sz="1800" dirty="0"/>
            </a:br>
            <a:r>
              <a:rPr lang="en-US" sz="1800" dirty="0"/>
              <a:t>}</a:t>
            </a:r>
            <a:r>
              <a:rPr lang="en-US" sz="1800" dirty="0" err="1"/>
              <a:t>MessageExchangeData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10" name="Straight Arrow Connector 9">
            <a:extLst>
              <a:ext uri="{FF2B5EF4-FFF2-40B4-BE49-F238E27FC236}">
                <a16:creationId xmlns:a16="http://schemas.microsoft.com/office/drawing/2014/main" id="{8485AE5A-33CE-654F-9B7A-5F5DB6500DE2}"/>
              </a:ext>
            </a:extLst>
          </p:cNvPr>
          <p:cNvCxnSpPr>
            <a:cxnSpLocks/>
            <a:stCxn id="7" idx="3"/>
          </p:cNvCxnSpPr>
          <p:nvPr/>
        </p:nvCxnSpPr>
        <p:spPr>
          <a:xfrm>
            <a:off x="8662086" y="7947153"/>
            <a:ext cx="4361936" cy="2729085"/>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3A516FC-C904-E841-AA7D-39C25DB33C57}"/>
              </a:ext>
            </a:extLst>
          </p:cNvPr>
          <p:cNvCxnSpPr>
            <a:cxnSpLocks/>
            <a:stCxn id="8" idx="3"/>
          </p:cNvCxnSpPr>
          <p:nvPr/>
        </p:nvCxnSpPr>
        <p:spPr>
          <a:xfrm flipV="1">
            <a:off x="8439665" y="11318789"/>
            <a:ext cx="4584357" cy="209815"/>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79CE79BA-7A39-3543-BFAC-F3474B7DD798}"/>
              </a:ext>
            </a:extLst>
          </p:cNvPr>
          <p:cNvCxnSpPr>
            <a:cxnSpLocks/>
            <a:stCxn id="7" idx="3"/>
          </p:cNvCxnSpPr>
          <p:nvPr/>
        </p:nvCxnSpPr>
        <p:spPr>
          <a:xfrm>
            <a:off x="8662086" y="7947153"/>
            <a:ext cx="4361936" cy="307924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5AAC070E-0C88-9A47-9B79-47117B59856F}"/>
              </a:ext>
            </a:extLst>
          </p:cNvPr>
          <p:cNvCxnSpPr>
            <a:cxnSpLocks/>
            <a:stCxn id="5" idx="0"/>
          </p:cNvCxnSpPr>
          <p:nvPr/>
        </p:nvCxnSpPr>
        <p:spPr>
          <a:xfrm flipV="1">
            <a:off x="18139719" y="5940901"/>
            <a:ext cx="0" cy="2663826"/>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AE433702-A2A4-5347-8068-513CDD5D9C28}"/>
              </a:ext>
            </a:extLst>
          </p:cNvPr>
          <p:cNvSpPr txBox="1"/>
          <p:nvPr/>
        </p:nvSpPr>
        <p:spPr>
          <a:xfrm>
            <a:off x="10015408" y="7220581"/>
            <a:ext cx="420721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1800" dirty="0">
                <a:solidFill>
                  <a:schemeClr val="tx1"/>
                </a:solidFill>
              </a:rPr>
              <a:t>Essentially a bunch of empty memory set aside for the messages from a single buffer. More details later.</a:t>
            </a:r>
            <a:endParaRPr lang="en-US" sz="1800" dirty="0">
              <a:solidFill>
                <a:srgbClr val="FF0000"/>
              </a:solidFill>
            </a:endParaRPr>
          </a:p>
        </p:txBody>
      </p:sp>
      <p:cxnSp>
        <p:nvCxnSpPr>
          <p:cNvPr id="23" name="Straight Arrow Connector 22">
            <a:extLst>
              <a:ext uri="{FF2B5EF4-FFF2-40B4-BE49-F238E27FC236}">
                <a16:creationId xmlns:a16="http://schemas.microsoft.com/office/drawing/2014/main" id="{55940912-75A2-C143-9899-1C216811F7E7}"/>
              </a:ext>
            </a:extLst>
          </p:cNvPr>
          <p:cNvCxnSpPr>
            <a:cxnSpLocks/>
          </p:cNvCxnSpPr>
          <p:nvPr/>
        </p:nvCxnSpPr>
        <p:spPr>
          <a:xfrm>
            <a:off x="11257005" y="8219355"/>
            <a:ext cx="1767017" cy="22020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C644CF10-859B-654B-B80C-1DE09AD8CD00}"/>
              </a:ext>
            </a:extLst>
          </p:cNvPr>
          <p:cNvSpPr/>
          <p:nvPr/>
        </p:nvSpPr>
        <p:spPr>
          <a:xfrm>
            <a:off x="708136" y="2554238"/>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06364223"/>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Visualization of </a:t>
            </a:r>
            <a:r>
              <a:rPr lang="en-US" dirty="0" err="1"/>
              <a:t>dataBuffers</a:t>
            </a:r>
            <a:endParaRPr lang="en-US" dirty="0"/>
          </a:p>
        </p:txBody>
      </p:sp>
      <p:sp>
        <p:nvSpPr>
          <p:cNvPr id="9" name="TextBox 8">
            <a:extLst>
              <a:ext uri="{FF2B5EF4-FFF2-40B4-BE49-F238E27FC236}">
                <a16:creationId xmlns:a16="http://schemas.microsoft.com/office/drawing/2014/main" id="{5AA55DEF-22F3-3F49-8A7B-06EB8FEE1D19}"/>
              </a:ext>
            </a:extLst>
          </p:cNvPr>
          <p:cNvSpPr txBox="1"/>
          <p:nvPr/>
        </p:nvSpPr>
        <p:spPr>
          <a:xfrm>
            <a:off x="5182131" y="2158159"/>
            <a:ext cx="15339014"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err="1">
                <a:solidFill>
                  <a:srgbClr val="FF0000"/>
                </a:solidFill>
              </a:rPr>
              <a:t>SystemMessaging</a:t>
            </a:r>
            <a:r>
              <a:rPr lang="en-US" dirty="0">
                <a:solidFill>
                  <a:srgbClr val="FF0000"/>
                </a:solidFill>
              </a:rPr>
              <a:t>() class variable </a:t>
            </a:r>
            <a:r>
              <a:rPr lang="en-US" dirty="0" err="1">
                <a:solidFill>
                  <a:srgbClr val="FF0000"/>
                </a:solidFill>
              </a:rPr>
              <a:t>dataBuffers</a:t>
            </a:r>
            <a:r>
              <a:rPr lang="en-US" dirty="0">
                <a:solidFill>
                  <a:srgbClr val="FF0000"/>
                </a:solidFill>
              </a:rPr>
              <a:t> seems important. It looks like this:</a:t>
            </a:r>
          </a:p>
        </p:txBody>
      </p:sp>
      <p:sp>
        <p:nvSpPr>
          <p:cNvPr id="4" name="Rectangle 3">
            <a:extLst>
              <a:ext uri="{FF2B5EF4-FFF2-40B4-BE49-F238E27FC236}">
                <a16:creationId xmlns:a16="http://schemas.microsoft.com/office/drawing/2014/main" id="{FFE01D2C-2DCC-C74A-BBD4-862FE13B3148}"/>
              </a:ext>
            </a:extLst>
          </p:cNvPr>
          <p:cNvSpPr/>
          <p:nvPr/>
        </p:nvSpPr>
        <p:spPr>
          <a:xfrm>
            <a:off x="395416" y="3768810"/>
            <a:ext cx="23465481" cy="69568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Rectangle 10">
            <a:extLst>
              <a:ext uri="{FF2B5EF4-FFF2-40B4-BE49-F238E27FC236}">
                <a16:creationId xmlns:a16="http://schemas.microsoft.com/office/drawing/2014/main" id="{F6EA4A9A-5019-9F4B-B01C-9B8F9F278886}"/>
              </a:ext>
            </a:extLst>
          </p:cNvPr>
          <p:cNvSpPr/>
          <p:nvPr/>
        </p:nvSpPr>
        <p:spPr>
          <a:xfrm>
            <a:off x="1816067"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4" name="TextBox 13">
            <a:extLst>
              <a:ext uri="{FF2B5EF4-FFF2-40B4-BE49-F238E27FC236}">
                <a16:creationId xmlns:a16="http://schemas.microsoft.com/office/drawing/2014/main" id="{998057EA-FA8A-F947-BDD9-2539766459F6}"/>
              </a:ext>
            </a:extLst>
          </p:cNvPr>
          <p:cNvSpPr txBox="1"/>
          <p:nvPr/>
        </p:nvSpPr>
        <p:spPr>
          <a:xfrm rot="16200000">
            <a:off x="-398469"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5" name="Rectangle 14">
            <a:extLst>
              <a:ext uri="{FF2B5EF4-FFF2-40B4-BE49-F238E27FC236}">
                <a16:creationId xmlns:a16="http://schemas.microsoft.com/office/drawing/2014/main" id="{DE91E3B4-E8D0-3644-8904-59F2E27A1386}"/>
              </a:ext>
            </a:extLst>
          </p:cNvPr>
          <p:cNvSpPr/>
          <p:nvPr/>
        </p:nvSpPr>
        <p:spPr>
          <a:xfrm>
            <a:off x="2116022"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18" name="Rectangle 17">
            <a:extLst>
              <a:ext uri="{FF2B5EF4-FFF2-40B4-BE49-F238E27FC236}">
                <a16:creationId xmlns:a16="http://schemas.microsoft.com/office/drawing/2014/main" id="{FDA4FE5C-AF7D-394F-A7DB-279ACE051405}"/>
              </a:ext>
            </a:extLst>
          </p:cNvPr>
          <p:cNvSpPr/>
          <p:nvPr/>
        </p:nvSpPr>
        <p:spPr>
          <a:xfrm>
            <a:off x="3415177"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20" name="Rectangle 19">
            <a:extLst>
              <a:ext uri="{FF2B5EF4-FFF2-40B4-BE49-F238E27FC236}">
                <a16:creationId xmlns:a16="http://schemas.microsoft.com/office/drawing/2014/main" id="{57AE17D6-8E67-374D-8C16-8B8EAD25B1D7}"/>
              </a:ext>
            </a:extLst>
          </p:cNvPr>
          <p:cNvSpPr/>
          <p:nvPr/>
        </p:nvSpPr>
        <p:spPr>
          <a:xfrm>
            <a:off x="2676860"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21" name="TextBox 20">
            <a:extLst>
              <a:ext uri="{FF2B5EF4-FFF2-40B4-BE49-F238E27FC236}">
                <a16:creationId xmlns:a16="http://schemas.microsoft.com/office/drawing/2014/main" id="{07E97BC2-CC7D-C641-97D0-6CB8BB52EF63}"/>
              </a:ext>
            </a:extLst>
          </p:cNvPr>
          <p:cNvSpPr txBox="1"/>
          <p:nvPr/>
        </p:nvSpPr>
        <p:spPr>
          <a:xfrm rot="16200000">
            <a:off x="1592235"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22" name="Rectangle 21">
            <a:extLst>
              <a:ext uri="{FF2B5EF4-FFF2-40B4-BE49-F238E27FC236}">
                <a16:creationId xmlns:a16="http://schemas.microsoft.com/office/drawing/2014/main" id="{AEAAACAF-B9BF-4544-9F94-52D715C0EB63}"/>
              </a:ext>
            </a:extLst>
          </p:cNvPr>
          <p:cNvSpPr/>
          <p:nvPr/>
        </p:nvSpPr>
        <p:spPr>
          <a:xfrm>
            <a:off x="3118614"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23" name="Rectangle 22">
            <a:extLst>
              <a:ext uri="{FF2B5EF4-FFF2-40B4-BE49-F238E27FC236}">
                <a16:creationId xmlns:a16="http://schemas.microsoft.com/office/drawing/2014/main" id="{A1D4EAC2-CF81-8442-B821-E80373362CF0}"/>
              </a:ext>
            </a:extLst>
          </p:cNvPr>
          <p:cNvSpPr/>
          <p:nvPr/>
        </p:nvSpPr>
        <p:spPr>
          <a:xfrm>
            <a:off x="2778803"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4" name="TextBox 23">
            <a:extLst>
              <a:ext uri="{FF2B5EF4-FFF2-40B4-BE49-F238E27FC236}">
                <a16:creationId xmlns:a16="http://schemas.microsoft.com/office/drawing/2014/main" id="{421BBE30-6675-2947-B9F9-AC961759201A}"/>
              </a:ext>
            </a:extLst>
          </p:cNvPr>
          <p:cNvSpPr txBox="1"/>
          <p:nvPr/>
        </p:nvSpPr>
        <p:spPr>
          <a:xfrm>
            <a:off x="5182131" y="8612081"/>
            <a:ext cx="540531"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25" name="Rectangle 24">
            <a:extLst>
              <a:ext uri="{FF2B5EF4-FFF2-40B4-BE49-F238E27FC236}">
                <a16:creationId xmlns:a16="http://schemas.microsoft.com/office/drawing/2014/main" id="{7B4BA5E0-AB25-0F45-BCFE-07E68AF6DE00}"/>
              </a:ext>
            </a:extLst>
          </p:cNvPr>
          <p:cNvSpPr/>
          <p:nvPr/>
        </p:nvSpPr>
        <p:spPr>
          <a:xfrm>
            <a:off x="6190460"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26" name="TextBox 25">
            <a:extLst>
              <a:ext uri="{FF2B5EF4-FFF2-40B4-BE49-F238E27FC236}">
                <a16:creationId xmlns:a16="http://schemas.microsoft.com/office/drawing/2014/main" id="{6AC3BD9E-2302-EA46-BF2D-45D607426D6F}"/>
              </a:ext>
            </a:extLst>
          </p:cNvPr>
          <p:cNvSpPr txBox="1"/>
          <p:nvPr/>
        </p:nvSpPr>
        <p:spPr>
          <a:xfrm rot="16200000">
            <a:off x="3975924"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27" name="Rectangle 26">
            <a:extLst>
              <a:ext uri="{FF2B5EF4-FFF2-40B4-BE49-F238E27FC236}">
                <a16:creationId xmlns:a16="http://schemas.microsoft.com/office/drawing/2014/main" id="{3A88FB5C-4714-1A44-A71A-58FF019EBF92}"/>
              </a:ext>
            </a:extLst>
          </p:cNvPr>
          <p:cNvSpPr/>
          <p:nvPr/>
        </p:nvSpPr>
        <p:spPr>
          <a:xfrm>
            <a:off x="6490415"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28" name="Rectangle 27">
            <a:extLst>
              <a:ext uri="{FF2B5EF4-FFF2-40B4-BE49-F238E27FC236}">
                <a16:creationId xmlns:a16="http://schemas.microsoft.com/office/drawing/2014/main" id="{09D97409-FDF4-1F4D-9C3B-FACF28323D7D}"/>
              </a:ext>
            </a:extLst>
          </p:cNvPr>
          <p:cNvSpPr/>
          <p:nvPr/>
        </p:nvSpPr>
        <p:spPr>
          <a:xfrm>
            <a:off x="7789570"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29" name="Rectangle 28">
            <a:extLst>
              <a:ext uri="{FF2B5EF4-FFF2-40B4-BE49-F238E27FC236}">
                <a16:creationId xmlns:a16="http://schemas.microsoft.com/office/drawing/2014/main" id="{9D5ECF5F-7B4D-1D4B-8EB1-8B3B58C5DB2F}"/>
              </a:ext>
            </a:extLst>
          </p:cNvPr>
          <p:cNvSpPr/>
          <p:nvPr/>
        </p:nvSpPr>
        <p:spPr>
          <a:xfrm>
            <a:off x="7051253"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0" name="TextBox 29">
            <a:extLst>
              <a:ext uri="{FF2B5EF4-FFF2-40B4-BE49-F238E27FC236}">
                <a16:creationId xmlns:a16="http://schemas.microsoft.com/office/drawing/2014/main" id="{33AA6CAB-24D7-DD42-9337-AB90F43ACDBC}"/>
              </a:ext>
            </a:extLst>
          </p:cNvPr>
          <p:cNvSpPr txBox="1"/>
          <p:nvPr/>
        </p:nvSpPr>
        <p:spPr>
          <a:xfrm rot="16200000">
            <a:off x="5966628"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31" name="Rectangle 30">
            <a:extLst>
              <a:ext uri="{FF2B5EF4-FFF2-40B4-BE49-F238E27FC236}">
                <a16:creationId xmlns:a16="http://schemas.microsoft.com/office/drawing/2014/main" id="{0AB61A31-CA24-C84C-ADBA-77767E605EBD}"/>
              </a:ext>
            </a:extLst>
          </p:cNvPr>
          <p:cNvSpPr/>
          <p:nvPr/>
        </p:nvSpPr>
        <p:spPr>
          <a:xfrm>
            <a:off x="7493007"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32" name="Rectangle 31">
            <a:extLst>
              <a:ext uri="{FF2B5EF4-FFF2-40B4-BE49-F238E27FC236}">
                <a16:creationId xmlns:a16="http://schemas.microsoft.com/office/drawing/2014/main" id="{0C50A376-6B6E-CF49-87A2-A5D4AF157005}"/>
              </a:ext>
            </a:extLst>
          </p:cNvPr>
          <p:cNvSpPr/>
          <p:nvPr/>
        </p:nvSpPr>
        <p:spPr>
          <a:xfrm>
            <a:off x="7153196"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3" name="TextBox 32">
            <a:extLst>
              <a:ext uri="{FF2B5EF4-FFF2-40B4-BE49-F238E27FC236}">
                <a16:creationId xmlns:a16="http://schemas.microsoft.com/office/drawing/2014/main" id="{205AE683-B876-1747-BAC9-03B9D34D5F33}"/>
              </a:ext>
            </a:extLst>
          </p:cNvPr>
          <p:cNvSpPr txBox="1"/>
          <p:nvPr/>
        </p:nvSpPr>
        <p:spPr>
          <a:xfrm>
            <a:off x="9556524" y="8612081"/>
            <a:ext cx="540531"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34" name="Rectangle 33">
            <a:extLst>
              <a:ext uri="{FF2B5EF4-FFF2-40B4-BE49-F238E27FC236}">
                <a16:creationId xmlns:a16="http://schemas.microsoft.com/office/drawing/2014/main" id="{7B980F1B-DCBC-3843-A7B7-FA00AD3E3B65}"/>
              </a:ext>
            </a:extLst>
          </p:cNvPr>
          <p:cNvSpPr/>
          <p:nvPr/>
        </p:nvSpPr>
        <p:spPr>
          <a:xfrm>
            <a:off x="10626110"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5" name="TextBox 34">
            <a:extLst>
              <a:ext uri="{FF2B5EF4-FFF2-40B4-BE49-F238E27FC236}">
                <a16:creationId xmlns:a16="http://schemas.microsoft.com/office/drawing/2014/main" id="{CAE3FA84-F6E4-E948-9FAA-BCA3DA7EFCD2}"/>
              </a:ext>
            </a:extLst>
          </p:cNvPr>
          <p:cNvSpPr txBox="1"/>
          <p:nvPr/>
        </p:nvSpPr>
        <p:spPr>
          <a:xfrm rot="16200000">
            <a:off x="8411574"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36" name="Rectangle 35">
            <a:extLst>
              <a:ext uri="{FF2B5EF4-FFF2-40B4-BE49-F238E27FC236}">
                <a16:creationId xmlns:a16="http://schemas.microsoft.com/office/drawing/2014/main" id="{B1F09487-BC01-3248-8D1D-8B330ADDEDDA}"/>
              </a:ext>
            </a:extLst>
          </p:cNvPr>
          <p:cNvSpPr/>
          <p:nvPr/>
        </p:nvSpPr>
        <p:spPr>
          <a:xfrm>
            <a:off x="10926065"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37" name="Rectangle 36">
            <a:extLst>
              <a:ext uri="{FF2B5EF4-FFF2-40B4-BE49-F238E27FC236}">
                <a16:creationId xmlns:a16="http://schemas.microsoft.com/office/drawing/2014/main" id="{3D7A42A0-EA21-F048-BBF9-529B874B4B23}"/>
              </a:ext>
            </a:extLst>
          </p:cNvPr>
          <p:cNvSpPr/>
          <p:nvPr/>
        </p:nvSpPr>
        <p:spPr>
          <a:xfrm>
            <a:off x="12225220"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38" name="Rectangle 37">
            <a:extLst>
              <a:ext uri="{FF2B5EF4-FFF2-40B4-BE49-F238E27FC236}">
                <a16:creationId xmlns:a16="http://schemas.microsoft.com/office/drawing/2014/main" id="{F045710F-D3B9-554C-A529-BE0D9A9F6A06}"/>
              </a:ext>
            </a:extLst>
          </p:cNvPr>
          <p:cNvSpPr/>
          <p:nvPr/>
        </p:nvSpPr>
        <p:spPr>
          <a:xfrm>
            <a:off x="11486903"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9" name="TextBox 38">
            <a:extLst>
              <a:ext uri="{FF2B5EF4-FFF2-40B4-BE49-F238E27FC236}">
                <a16:creationId xmlns:a16="http://schemas.microsoft.com/office/drawing/2014/main" id="{581BAC19-8C08-4749-BEAC-25DA9BFBF828}"/>
              </a:ext>
            </a:extLst>
          </p:cNvPr>
          <p:cNvSpPr txBox="1"/>
          <p:nvPr/>
        </p:nvSpPr>
        <p:spPr>
          <a:xfrm rot="16200000">
            <a:off x="10402278"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40" name="Rectangle 39">
            <a:extLst>
              <a:ext uri="{FF2B5EF4-FFF2-40B4-BE49-F238E27FC236}">
                <a16:creationId xmlns:a16="http://schemas.microsoft.com/office/drawing/2014/main" id="{B33D1764-1847-7E4E-8FD1-0118BF3DD1E2}"/>
              </a:ext>
            </a:extLst>
          </p:cNvPr>
          <p:cNvSpPr/>
          <p:nvPr/>
        </p:nvSpPr>
        <p:spPr>
          <a:xfrm>
            <a:off x="11928657"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41" name="Rectangle 40">
            <a:extLst>
              <a:ext uri="{FF2B5EF4-FFF2-40B4-BE49-F238E27FC236}">
                <a16:creationId xmlns:a16="http://schemas.microsoft.com/office/drawing/2014/main" id="{2AD39387-79A5-F246-AA41-A711F0B63C64}"/>
              </a:ext>
            </a:extLst>
          </p:cNvPr>
          <p:cNvSpPr/>
          <p:nvPr/>
        </p:nvSpPr>
        <p:spPr>
          <a:xfrm>
            <a:off x="11588846"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42" name="TextBox 41">
            <a:extLst>
              <a:ext uri="{FF2B5EF4-FFF2-40B4-BE49-F238E27FC236}">
                <a16:creationId xmlns:a16="http://schemas.microsoft.com/office/drawing/2014/main" id="{35BA5A53-DB7B-C54C-8047-5A0AF00E7C65}"/>
              </a:ext>
            </a:extLst>
          </p:cNvPr>
          <p:cNvSpPr txBox="1"/>
          <p:nvPr/>
        </p:nvSpPr>
        <p:spPr>
          <a:xfrm>
            <a:off x="13992174" y="8612081"/>
            <a:ext cx="3602266"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  ,</a:t>
            </a:r>
          </a:p>
        </p:txBody>
      </p:sp>
      <p:sp>
        <p:nvSpPr>
          <p:cNvPr id="43" name="Rectangle 42">
            <a:extLst>
              <a:ext uri="{FF2B5EF4-FFF2-40B4-BE49-F238E27FC236}">
                <a16:creationId xmlns:a16="http://schemas.microsoft.com/office/drawing/2014/main" id="{069FF3F5-56BB-5C4F-BE2E-0E9AEC3DCF41}"/>
              </a:ext>
            </a:extLst>
          </p:cNvPr>
          <p:cNvSpPr/>
          <p:nvPr/>
        </p:nvSpPr>
        <p:spPr>
          <a:xfrm>
            <a:off x="18120858"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44" name="TextBox 43">
            <a:extLst>
              <a:ext uri="{FF2B5EF4-FFF2-40B4-BE49-F238E27FC236}">
                <a16:creationId xmlns:a16="http://schemas.microsoft.com/office/drawing/2014/main" id="{1BB9312D-9E7F-904B-862D-4012F186DD87}"/>
              </a:ext>
            </a:extLst>
          </p:cNvPr>
          <p:cNvSpPr txBox="1"/>
          <p:nvPr/>
        </p:nvSpPr>
        <p:spPr>
          <a:xfrm rot="16200000">
            <a:off x="15906322"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45" name="Rectangle 44">
            <a:extLst>
              <a:ext uri="{FF2B5EF4-FFF2-40B4-BE49-F238E27FC236}">
                <a16:creationId xmlns:a16="http://schemas.microsoft.com/office/drawing/2014/main" id="{870AEC07-96AF-0C49-BE20-106764DC25C0}"/>
              </a:ext>
            </a:extLst>
          </p:cNvPr>
          <p:cNvSpPr/>
          <p:nvPr/>
        </p:nvSpPr>
        <p:spPr>
          <a:xfrm>
            <a:off x="18420813"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46" name="Rectangle 45">
            <a:extLst>
              <a:ext uri="{FF2B5EF4-FFF2-40B4-BE49-F238E27FC236}">
                <a16:creationId xmlns:a16="http://schemas.microsoft.com/office/drawing/2014/main" id="{4019D3BC-8D52-8C41-A188-4A1BB6999A15}"/>
              </a:ext>
            </a:extLst>
          </p:cNvPr>
          <p:cNvSpPr/>
          <p:nvPr/>
        </p:nvSpPr>
        <p:spPr>
          <a:xfrm>
            <a:off x="19719968"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47" name="Rectangle 46">
            <a:extLst>
              <a:ext uri="{FF2B5EF4-FFF2-40B4-BE49-F238E27FC236}">
                <a16:creationId xmlns:a16="http://schemas.microsoft.com/office/drawing/2014/main" id="{09BA558E-07AE-9749-B6E5-17B8D459CF07}"/>
              </a:ext>
            </a:extLst>
          </p:cNvPr>
          <p:cNvSpPr/>
          <p:nvPr/>
        </p:nvSpPr>
        <p:spPr>
          <a:xfrm>
            <a:off x="18981651"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48" name="TextBox 47">
            <a:extLst>
              <a:ext uri="{FF2B5EF4-FFF2-40B4-BE49-F238E27FC236}">
                <a16:creationId xmlns:a16="http://schemas.microsoft.com/office/drawing/2014/main" id="{D50096B9-C1E9-C742-9FDB-EB42CF8C181E}"/>
              </a:ext>
            </a:extLst>
          </p:cNvPr>
          <p:cNvSpPr txBox="1"/>
          <p:nvPr/>
        </p:nvSpPr>
        <p:spPr>
          <a:xfrm rot="16200000">
            <a:off x="17897026"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49" name="Rectangle 48">
            <a:extLst>
              <a:ext uri="{FF2B5EF4-FFF2-40B4-BE49-F238E27FC236}">
                <a16:creationId xmlns:a16="http://schemas.microsoft.com/office/drawing/2014/main" id="{8796E15D-C2E7-7941-80DC-9BC22BB3B852}"/>
              </a:ext>
            </a:extLst>
          </p:cNvPr>
          <p:cNvSpPr/>
          <p:nvPr/>
        </p:nvSpPr>
        <p:spPr>
          <a:xfrm>
            <a:off x="19423405"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50" name="Rectangle 49">
            <a:extLst>
              <a:ext uri="{FF2B5EF4-FFF2-40B4-BE49-F238E27FC236}">
                <a16:creationId xmlns:a16="http://schemas.microsoft.com/office/drawing/2014/main" id="{4485EF5C-C62D-E040-A0A7-434F28D89118}"/>
              </a:ext>
            </a:extLst>
          </p:cNvPr>
          <p:cNvSpPr/>
          <p:nvPr/>
        </p:nvSpPr>
        <p:spPr>
          <a:xfrm>
            <a:off x="19083594"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1" name="TextBox 50">
            <a:extLst>
              <a:ext uri="{FF2B5EF4-FFF2-40B4-BE49-F238E27FC236}">
                <a16:creationId xmlns:a16="http://schemas.microsoft.com/office/drawing/2014/main" id="{7DCA9E9D-A320-EB4B-87D4-1F185762E6CA}"/>
              </a:ext>
            </a:extLst>
          </p:cNvPr>
          <p:cNvSpPr txBox="1"/>
          <p:nvPr/>
        </p:nvSpPr>
        <p:spPr>
          <a:xfrm>
            <a:off x="2465028" y="11151638"/>
            <a:ext cx="1123256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for each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t>All in </a:t>
            </a:r>
            <a:r>
              <a:rPr lang="en-US" dirty="0" err="1"/>
              <a:t>std</a:t>
            </a:r>
            <a:r>
              <a:rPr lang="en-US" dirty="0"/>
              <a:t>::vector&lt;</a:t>
            </a:r>
            <a:r>
              <a:rPr lang="en-US" dirty="0" err="1"/>
              <a:t>MessageStorageContainer</a:t>
            </a:r>
            <a:r>
              <a:rPr lang="en-US" dirty="0"/>
              <a:t>&gt; </a:t>
            </a:r>
            <a:r>
              <a:rPr lang="en-US" dirty="0" err="1"/>
              <a:t>dataBuffers</a:t>
            </a:r>
            <a:r>
              <a:rPr lang="en-US" dirty="0"/>
              <a:t>;</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2" name="TextBox 51">
            <a:extLst>
              <a:ext uri="{FF2B5EF4-FFF2-40B4-BE49-F238E27FC236}">
                <a16:creationId xmlns:a16="http://schemas.microsoft.com/office/drawing/2014/main" id="{DCC9A3E2-94A8-1F4F-9A9C-7D6829AF89F3}"/>
              </a:ext>
            </a:extLst>
          </p:cNvPr>
          <p:cNvSpPr txBox="1"/>
          <p:nvPr/>
        </p:nvSpPr>
        <p:spPr>
          <a:xfrm>
            <a:off x="450924" y="3105319"/>
            <a:ext cx="2327879"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dataBuffers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Tree>
    <p:extLst>
      <p:ext uri="{BB962C8B-B14F-4D97-AF65-F5344CB8AC3E}">
        <p14:creationId xmlns:p14="http://schemas.microsoft.com/office/powerpoint/2010/main" val="1487969030"/>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6519" y="7328202"/>
            <a:ext cx="1024375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94475" y="6004764"/>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When a </a:t>
            </a:r>
            <a:r>
              <a:rPr lang="en-US" dirty="0" err="1">
                <a:solidFill>
                  <a:schemeClr val="tx1"/>
                </a:solidFill>
              </a:rPr>
              <a:t>SysProcess</a:t>
            </a:r>
            <a:r>
              <a:rPr lang="en-US" dirty="0">
                <a:solidFill>
                  <a:schemeClr val="tx1"/>
                </a:solidFill>
              </a:rPr>
              <a:t>() is doing its thing, it selects its own message buffer, i.e. makes this thing point to its </a:t>
            </a:r>
            <a:r>
              <a:rPr lang="en-US" dirty="0" err="1">
                <a:solidFill>
                  <a:schemeClr val="tx1"/>
                </a:solidFill>
              </a:rPr>
              <a:t>MessageStorageContainer</a:t>
            </a:r>
            <a:r>
              <a:rPr lang="en-US" dirty="0">
                <a:solidFill>
                  <a:schemeClr val="tx1"/>
                </a:solidFill>
              </a:rPr>
              <a:t> within </a:t>
            </a:r>
            <a:r>
              <a:rPr lang="en-US" dirty="0" err="1">
                <a:solidFill>
                  <a:schemeClr val="tx1"/>
                </a:solidFill>
              </a:rPr>
              <a:t>dataBuffers</a:t>
            </a:r>
            <a:r>
              <a:rPr lang="en-US" dirty="0">
                <a:solidFill>
                  <a:schemeClr val="tx1"/>
                </a:solidFill>
              </a:rPr>
              <a:t>.</a:t>
            </a:r>
            <a:endParaRPr lang="en-US" dirty="0">
              <a:solidFill>
                <a:srgbClr val="FF0000"/>
              </a:solidFill>
            </a:endParaRPr>
          </a:p>
        </p:txBody>
      </p:sp>
      <p:sp>
        <p:nvSpPr>
          <p:cNvPr id="8" name="Rectangle 7">
            <a:extLst>
              <a:ext uri="{FF2B5EF4-FFF2-40B4-BE49-F238E27FC236}">
                <a16:creationId xmlns:a16="http://schemas.microsoft.com/office/drawing/2014/main" id="{D1B69620-5EF6-6C44-87D9-901E1504342F}"/>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655680494"/>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540314" y="7415345"/>
            <a:ext cx="5869460" cy="25141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607480" y="698964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These are explained in the comments</a:t>
            </a:r>
            <a:endParaRPr lang="en-US" dirty="0">
              <a:solidFill>
                <a:srgbClr val="FF0000"/>
              </a:solidFill>
            </a:endParaRPr>
          </a:p>
        </p:txBody>
      </p:sp>
      <p:cxnSp>
        <p:nvCxnSpPr>
          <p:cNvPr id="7" name="Straight Arrow Connector 6">
            <a:extLst>
              <a:ext uri="{FF2B5EF4-FFF2-40B4-BE49-F238E27FC236}">
                <a16:creationId xmlns:a16="http://schemas.microsoft.com/office/drawing/2014/main" id="{507A4A9A-65A4-0541-8F8C-C70778E3E9D9}"/>
              </a:ext>
            </a:extLst>
          </p:cNvPr>
          <p:cNvCxnSpPr>
            <a:cxnSpLocks/>
          </p:cNvCxnSpPr>
          <p:nvPr/>
        </p:nvCxnSpPr>
        <p:spPr>
          <a:xfrm flipH="1">
            <a:off x="10540314" y="7415345"/>
            <a:ext cx="5869460" cy="60960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6F533C20-7C1B-1A4D-907E-D18720129173}"/>
              </a:ext>
            </a:extLst>
          </p:cNvPr>
          <p:cNvCxnSpPr>
            <a:cxnSpLocks/>
          </p:cNvCxnSpPr>
          <p:nvPr/>
        </p:nvCxnSpPr>
        <p:spPr>
          <a:xfrm flipH="1">
            <a:off x="10995452" y="7415345"/>
            <a:ext cx="5414322" cy="101196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6CE38463-9DE0-E94C-864D-863145C9A141}"/>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01802791"/>
      </p:ext>
    </p:extLst>
  </p:cSld>
  <p:clrMapOvr>
    <a:masterClrMapping/>
  </p:clrMapOvr>
  <p:transition spd="med"/>
</p:sld>
</file>

<file path=ppt/theme/theme1.xml><?xml version="1.0" encoding="utf-8"?>
<a:theme xmlns:a="http://schemas.openxmlformats.org/drawingml/2006/main" name="White">
  <a:themeElements>
    <a:clrScheme name="White">
      <a:dk1>
        <a:srgbClr val="515151"/>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3" id="{C0890F28-91C2-7D4D-BA00-C47A6EFB44B9}" vid="{B8DA6744-C590-C248-A55A-9F31BD334CA9}"/>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8653</TotalTime>
  <Words>9301</Words>
  <Application>Microsoft Macintosh PowerPoint</Application>
  <PresentationFormat>Custom</PresentationFormat>
  <Paragraphs>2250</Paragraphs>
  <Slides>165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165</vt:i4>
      </vt:variant>
    </vt:vector>
  </HeadingPairs>
  <TitlesOfParts>
    <vt:vector size="171" baseType="lpstr">
      <vt:lpstr>Arial</vt:lpstr>
      <vt:lpstr>Helvetica</vt:lpstr>
      <vt:lpstr>Helvetica Neue</vt:lpstr>
      <vt:lpstr>Helvetica Neue Light</vt:lpstr>
      <vt:lpstr>Lucida Grande</vt:lpstr>
      <vt:lpstr>White</vt:lpstr>
      <vt:lpstr>Basilisk Details</vt:lpstr>
      <vt:lpstr>Overview </vt:lpstr>
      <vt:lpstr>Introduction</vt:lpstr>
      <vt:lpstr>So what is Basilisk?</vt:lpstr>
      <vt:lpstr>So what is Basilisk?</vt:lpstr>
      <vt:lpstr>So what is Basilisk?</vt:lpstr>
      <vt:lpstr>So what is Basilisk?</vt:lpstr>
      <vt:lpstr>Here’s a procedural explanation of a Basilisk Simulation</vt:lpstr>
      <vt:lpstr>Sim Architecture Classes</vt:lpstr>
      <vt:lpstr>What is a SimModel()?</vt:lpstr>
      <vt:lpstr>Sim Architecture Classes</vt:lpstr>
      <vt:lpstr>What is a sim_model?</vt:lpstr>
      <vt:lpstr>What is a sim_model?</vt:lpstr>
      <vt:lpstr>What is a sim_model?</vt:lpstr>
      <vt:lpstr>What is a SimModel()?</vt:lpstr>
      <vt:lpstr>What is a SimModel()?</vt:lpstr>
      <vt:lpstr>What is a SimModel()?</vt:lpstr>
      <vt:lpstr>What is a SimModel()?</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Sim Architecture Classes</vt:lpstr>
      <vt:lpstr>What is a SysProcess()?</vt:lpstr>
      <vt:lpstr>What is a SysProcess()?</vt:lpstr>
      <vt:lpstr>What is a SysProcess()?</vt:lpstr>
      <vt:lpstr>What is a SysProcess()?</vt:lpstr>
      <vt:lpstr>What is a SysProcess()?</vt:lpstr>
      <vt:lpstr>What is a SysProcess()?</vt:lpstr>
      <vt:lpstr>What is a SysProcess()?</vt:lpstr>
      <vt:lpstr>What is a SysProcess()?</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Sim Architecture Classes</vt:lpstr>
      <vt:lpstr>What is a SysModelTask()?</vt:lpstr>
      <vt:lpstr>What is a SysModelTask()?</vt:lpstr>
      <vt:lpstr>What is a SysModelTask()?</vt:lpstr>
      <vt:lpstr>What is a SysModelTask()?</vt:lpstr>
      <vt:lpstr>What is a SysModelTask()?</vt:lpstr>
      <vt:lpstr>What is a SysModelTask()?</vt:lpstr>
      <vt:lpstr>What is a SysModelTask()?</vt:lpstr>
      <vt:lpstr>What is a SysModelTask()?</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Sim Architecture Classes</vt:lpstr>
      <vt:lpstr>What is a SysModel()?</vt:lpstr>
      <vt:lpstr>What is a SysModel()?</vt:lpstr>
      <vt:lpstr>What is a SysModel()?</vt:lpstr>
      <vt:lpstr>What is a SysModel()?</vt:lpstr>
      <vt:lpstr>What does a SysModel() do?</vt:lpstr>
      <vt:lpstr>What does a SysModel() do?</vt:lpstr>
      <vt:lpstr>What does a SysModel() do?</vt:lpstr>
      <vt:lpstr>What does a SysModel() do?</vt:lpstr>
      <vt:lpstr>What does a SysModel() do?</vt:lpstr>
      <vt:lpstr>What does a SysModel() do?</vt:lpstr>
      <vt:lpstr>What does a SysModel() do?</vt:lpstr>
      <vt:lpstr>What does a SysModel() do?</vt:lpstr>
      <vt:lpstr>Sim Architecture Classes</vt:lpstr>
      <vt:lpstr>What is SystemMessaging()?</vt:lpstr>
      <vt:lpstr>What is SystemMessaging()?</vt:lpstr>
      <vt:lpstr>Visualization of dataBuffers</vt:lpstr>
      <vt:lpstr>What is SystemMessaging()?</vt:lpstr>
      <vt:lpstr>What is SystemMessaging()?</vt:lpstr>
      <vt:lpstr>What is SystemMessaging()?</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Visualization of BlankStorage</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Sim Architecture Classes</vt:lpstr>
      <vt:lpstr>What is SysInterface()?</vt:lpstr>
      <vt:lpstr>What is SysInterface()?</vt:lpstr>
      <vt:lpstr>What is InterfaceExchangeData()?</vt:lpstr>
      <vt:lpstr>What is InterfaceExchangeData()?</vt:lpstr>
      <vt:lpstr>What is MessageInterfaceMatch()?</vt:lpstr>
      <vt:lpstr>What is InterfaceExchangeData()?</vt:lpstr>
      <vt:lpstr>What is InterfaceExchangeData()?</vt:lpstr>
      <vt:lpstr>What is InterfaceExchangeData()?</vt:lpstr>
      <vt:lpstr>What is InterfaceExchangeData()?</vt:lpstr>
      <vt:lpstr>What does InterfaceExchangeData() do?</vt:lpstr>
      <vt:lpstr>What does InterfaceExchangeData() do?</vt:lpstr>
      <vt:lpstr>What does InterfaceExchangeData() do?</vt:lpstr>
      <vt:lpstr>What does InterfaceExchangeData() do?</vt:lpstr>
      <vt:lpstr>What does InterfaceExchangeData() do?</vt:lpstr>
      <vt:lpstr>What does InterfaceExchangeData() do?</vt:lpstr>
      <vt:lpstr>What is SysInterface()?</vt:lpstr>
      <vt:lpstr>What is SysInterface()?</vt:lpstr>
      <vt:lpstr>What is SysInterface()?</vt:lpstr>
      <vt:lpstr>What does SysInterface do?</vt:lpstr>
      <vt:lpstr>What does SysInterface do?</vt:lpstr>
      <vt:lpstr>What does SysInterface do?</vt:lpstr>
      <vt:lpstr>What does SysInterface do?</vt:lpstr>
      <vt:lpstr>What does SysInterface do?</vt:lpstr>
      <vt:lpstr>What does SysInterface do?</vt:lpstr>
      <vt:lpstr>What does SysInterface do?</vt:lpstr>
      <vt:lpstr>What does SysInterface() do?</vt:lpstr>
      <vt:lpstr>Sim Architecture Classes</vt:lpstr>
      <vt:lpstr>Next Steps</vt:lpstr>
      <vt:lpstr>How to initialize a basic simulation</vt:lpstr>
      <vt:lpstr>How to run a basic sim</vt:lpstr>
      <vt:lpstr>How to properly end a sim</vt:lpstr>
      <vt:lpstr>How to properly reset/reInit a sim and when?</vt:lpstr>
      <vt:lpstr>How message logging works</vt:lpstr>
      <vt:lpstr>Why is fsw written in C and does it have to and alg contain?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is Entered Here</dc:title>
  <dc:creator>Microsoft Office User</dc:creator>
  <cp:lastModifiedBy>Microsoft Office User</cp:lastModifiedBy>
  <cp:revision>198</cp:revision>
  <cp:lastPrinted>2019-02-17T20:20:39Z</cp:lastPrinted>
  <dcterms:created xsi:type="dcterms:W3CDTF">2019-02-05T16:06:10Z</dcterms:created>
  <dcterms:modified xsi:type="dcterms:W3CDTF">2019-05-15T17:32:38Z</dcterms:modified>
</cp:coreProperties>
</file>