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1"/>
  </p:notesMasterIdLst>
  <p:sldIdLst>
    <p:sldId id="257" r:id="rId2"/>
    <p:sldId id="258" r:id="rId3"/>
    <p:sldId id="259" r:id="rId4"/>
    <p:sldId id="263" r:id="rId5"/>
    <p:sldId id="264" r:id="rId6"/>
    <p:sldId id="266" r:id="rId7"/>
    <p:sldId id="265" r:id="rId8"/>
    <p:sldId id="267" r:id="rId9"/>
    <p:sldId id="268" r:id="rId10"/>
    <p:sldId id="269" r:id="rId11"/>
    <p:sldId id="287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6" r:id="rId20"/>
    <p:sldId id="278" r:id="rId21"/>
    <p:sldId id="279" r:id="rId22"/>
    <p:sldId id="280" r:id="rId23"/>
    <p:sldId id="281" r:id="rId24"/>
    <p:sldId id="284" r:id="rId25"/>
    <p:sldId id="282" r:id="rId26"/>
    <p:sldId id="283" r:id="rId27"/>
    <p:sldId id="285" r:id="rId28"/>
    <p:sldId id="286" r:id="rId29"/>
    <p:sldId id="288" r:id="rId30"/>
    <p:sldId id="289" r:id="rId31"/>
    <p:sldId id="290" r:id="rId32"/>
    <p:sldId id="292" r:id="rId33"/>
    <p:sldId id="293" r:id="rId34"/>
    <p:sldId id="294" r:id="rId35"/>
    <p:sldId id="295" r:id="rId36"/>
    <p:sldId id="296" r:id="rId37"/>
    <p:sldId id="297" r:id="rId38"/>
    <p:sldId id="299" r:id="rId39"/>
    <p:sldId id="300" r:id="rId40"/>
    <p:sldId id="298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418" r:id="rId93"/>
    <p:sldId id="419" r:id="rId94"/>
    <p:sldId id="420" r:id="rId95"/>
    <p:sldId id="421" r:id="rId96"/>
    <p:sldId id="422" r:id="rId97"/>
    <p:sldId id="423" r:id="rId98"/>
    <p:sldId id="424" r:id="rId99"/>
    <p:sldId id="425" r:id="rId10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29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66700" algn="l" defTabSz="8229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533400" algn="l" defTabSz="8229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800100" algn="l" defTabSz="8229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1066800" algn="l" defTabSz="8229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333500" algn="l" defTabSz="8229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612900" algn="l" defTabSz="8229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879600" algn="l" defTabSz="8229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2146300" algn="l" defTabSz="8229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521415D9-36F7-43E2-AB2F-B90AF26B5E84}">
      <p14:sectionLst xmlns:p14="http://schemas.microsoft.com/office/powerpoint/2010/main">
        <p14:section name="Title" id="{82E37601-F17C-5242-842B-08D16610B844}">
          <p14:sldIdLst>
            <p14:sldId id="257"/>
          </p14:sldIdLst>
        </p14:section>
        <p14:section name="Overview" id="{EFE8734F-E196-BB46-8B26-7F8E2BE1CC9B}">
          <p14:sldIdLst>
            <p14:sldId id="258"/>
            <p14:sldId id="259"/>
            <p14:sldId id="263"/>
            <p14:sldId id="264"/>
            <p14:sldId id="266"/>
            <p14:sldId id="265"/>
            <p14:sldId id="267"/>
            <p14:sldId id="268"/>
            <p14:sldId id="269"/>
          </p14:sldIdLst>
        </p14:section>
        <p14:section name="SimModel" id="{8B0176E3-30B3-174F-BBE3-79B2F0D04F93}">
          <p14:sldIdLst>
            <p14:sldId id="287"/>
            <p14:sldId id="270"/>
            <p14:sldId id="271"/>
            <p14:sldId id="272"/>
            <p14:sldId id="273"/>
            <p14:sldId id="274"/>
            <p14:sldId id="275"/>
            <p14:sldId id="277"/>
            <p14:sldId id="276"/>
            <p14:sldId id="278"/>
            <p14:sldId id="279"/>
            <p14:sldId id="280"/>
            <p14:sldId id="281"/>
            <p14:sldId id="284"/>
            <p14:sldId id="282"/>
            <p14:sldId id="283"/>
            <p14:sldId id="285"/>
            <p14:sldId id="286"/>
          </p14:sldIdLst>
        </p14:section>
        <p14:section name="SysProcess" id="{250A481C-D502-5745-B418-97C48046AFBE}">
          <p14:sldIdLst>
            <p14:sldId id="288"/>
            <p14:sldId id="289"/>
            <p14:sldId id="290"/>
            <p14:sldId id="292"/>
            <p14:sldId id="293"/>
            <p14:sldId id="294"/>
            <p14:sldId id="295"/>
            <p14:sldId id="296"/>
            <p14:sldId id="297"/>
            <p14:sldId id="299"/>
            <p14:sldId id="300"/>
            <p14:sldId id="298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SysModelTask" id="{E5DCBA78-808A-6B47-AB2E-C201F859578C}">
          <p14:sldIdLst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4"/>
            <p14:sldId id="335"/>
            <p14:sldId id="336"/>
            <p14:sldId id="337"/>
            <p14:sldId id="338"/>
            <p14:sldId id="339"/>
          </p14:sldIdLst>
        </p14:section>
        <p14:section name="SysModel" id="{3D8F3F90-A517-F646-96F7-8D31F540FF73}">
          <p14:sldIdLst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Conclusion" id="{CFBC0A63-9421-F248-9D9B-058834A53E65}">
          <p14:sldIdLst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EC0"/>
    <a:srgbClr val="BFBFBF"/>
    <a:srgbClr val="99FF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381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7"/>
    <p:restoredTop sz="94762"/>
  </p:normalViewPr>
  <p:slideViewPr>
    <p:cSldViewPr snapToGrid="0" snapToObjects="1">
      <p:cViewPr varScale="1">
        <p:scale>
          <a:sx n="58" d="100"/>
          <a:sy n="58" d="100"/>
        </p:scale>
        <p:origin x="135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6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16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16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16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16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16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16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16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16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AuroraBorealis.jpg" descr="AuroraBoreali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" y="-2280058"/>
            <a:ext cx="24368154" cy="18276116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Line"/>
          <p:cNvSpPr/>
          <p:nvPr/>
        </p:nvSpPr>
        <p:spPr>
          <a:xfrm>
            <a:off x="3962400" y="6675119"/>
            <a:ext cx="16459200" cy="12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tIns="91439" bIns="91439" anchor="ctr"/>
          <a:lstStyle/>
          <a:p>
            <a:pPr>
              <a:defRPr sz="2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1755457" y="1851660"/>
            <a:ext cx="20873086" cy="4457701"/>
          </a:xfrm>
          <a:prstGeom prst="rect">
            <a:avLst/>
          </a:prstGeom>
          <a:effectLst/>
        </p:spPr>
        <p:txBody>
          <a:bodyPr anchor="b"/>
          <a:lstStyle>
            <a:lvl1pPr algn="ctr">
              <a:defRPr sz="8600">
                <a:solidFill>
                  <a:srgbClr val="C9B37C"/>
                </a:solidFill>
                <a:uFill>
                  <a:solidFill>
                    <a:srgbClr val="A5311D"/>
                  </a:solidFill>
                </a:uFill>
              </a:defRPr>
            </a:lvl1pPr>
          </a:lstStyle>
          <a:p>
            <a:pPr>
              <a:defRPr>
                <a:effectLst/>
              </a:defRPr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2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91739" y="7063740"/>
            <a:ext cx="20800522" cy="4457701"/>
          </a:xfrm>
          <a:prstGeom prst="rect">
            <a:avLst/>
          </a:prstGeom>
          <a:effectLst>
            <a:outerShdw blurRad="38100" dist="38100" dir="2700000" rotWithShape="0">
              <a:srgbClr val="2F2F2F">
                <a:alpha val="75000"/>
              </a:srgbClr>
            </a:outerShdw>
          </a:effectLst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3800">
                <a:solidFill>
                  <a:srgbClr val="FFF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3800">
                <a:solidFill>
                  <a:srgbClr val="FFF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3800">
                <a:solidFill>
                  <a:srgbClr val="FFF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3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01481" y="12961619"/>
            <a:ext cx="404064" cy="41016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2098" y="141169"/>
            <a:ext cx="3816445" cy="2396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ccar_logo_darkBG_color.png" descr="ccar_logo_darkBG_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026" y="141169"/>
            <a:ext cx="4884748" cy="2396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2413" y="11677856"/>
            <a:ext cx="7614585" cy="13674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AuroraBorealis.jpg" descr="AuroraBoreali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72414" y="-2019641"/>
            <a:ext cx="24508404" cy="389625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reflection stA="50000" endPos="40000" dir="5400000" sy="-100000" algn="bl" rotWithShape="0"/>
          </a:effectLst>
        </p:spPr>
      </p:pic>
      <p:sp>
        <p:nvSpPr>
          <p:cNvPr id="50" name="22nd AAS/AIAA Space Flight Mechanics Meeting, Charleston, SC, January 29 - February 2, 2012"/>
          <p:cNvSpPr txBox="1"/>
          <p:nvPr/>
        </p:nvSpPr>
        <p:spPr>
          <a:xfrm>
            <a:off x="3833345" y="12915900"/>
            <a:ext cx="16687801" cy="44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8580" tIns="68580" rIns="68580" bIns="68580">
            <a:spAutoFit/>
          </a:bodyPr>
          <a:lstStyle/>
          <a:p>
            <a:pPr algn="ctr">
              <a:defRPr sz="2000">
                <a:solidFill>
                  <a:srgbClr val="919191"/>
                </a:solidFill>
              </a:defRPr>
            </a:pPr>
            <a:r>
              <a:rPr lang="en-US" dirty="0" err="1"/>
              <a:t>basilisk-info@colorado.edu</a:t>
            </a:r>
            <a:endParaRPr lang="en-US" dirty="0"/>
          </a:p>
        </p:txBody>
      </p:sp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1130270" y="0"/>
            <a:ext cx="19390875" cy="18654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6304" y="141169"/>
            <a:ext cx="2521263" cy="15830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uroraBorealis.jpg" descr="AuroraBorealis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72414" y="-2019641"/>
            <a:ext cx="24508404" cy="389625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reflection stA="50000" endPos="40000" dir="5400000" sy="-100000" algn="bl" rotWithShape="0"/>
          </a:effectLst>
        </p:spPr>
      </p:pic>
      <p:sp>
        <p:nvSpPr>
          <p:cNvPr id="3" name="22nd AAS/AIAA Space Flight Mechanics Meeting, Charleston, SC, January 29 - February 2, 2012"/>
          <p:cNvSpPr txBox="1"/>
          <p:nvPr/>
        </p:nvSpPr>
        <p:spPr>
          <a:xfrm>
            <a:off x="3833345" y="12915900"/>
            <a:ext cx="16687801" cy="44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8580" tIns="68580" rIns="68580" bIns="68580">
            <a:spAutoFit/>
          </a:bodyPr>
          <a:lstStyle/>
          <a:p>
            <a:pPr algn="ctr">
              <a:defRPr sz="2000">
                <a:solidFill>
                  <a:srgbClr val="919191"/>
                </a:solidFill>
              </a:defRPr>
            </a:pPr>
            <a:r>
              <a:rPr lang="en-US" dirty="0" err="1"/>
              <a:t>basilisk-info@colorado.edu</a:t>
            </a:r>
            <a:endParaRPr dirty="0"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1124815" y="-12700"/>
            <a:ext cx="19396330" cy="1887969"/>
          </a:xfrm>
          <a:prstGeom prst="rect">
            <a:avLst/>
          </a:prstGeom>
          <a:ln w="12700">
            <a:miter lim="400000"/>
          </a:ln>
          <a:effectLst>
            <a:outerShdw blurRad="177800" dist="88900" dir="2700000" rotWithShape="0">
              <a:srgbClr val="CBCBCB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8580" tIns="68580" rIns="68580" bIns="6858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913014" y="2265640"/>
            <a:ext cx="22557972" cy="10238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8580" tIns="68580" rIns="68580" bIns="68580">
            <a:normAutofit/>
          </a:bodyPr>
          <a:lstStyle>
            <a:lvl2pPr marL="704144" indent="-361244">
              <a:spcBef>
                <a:spcPts val="1900"/>
              </a:spcBef>
              <a:defRPr sz="3200"/>
            </a:lvl2pPr>
            <a:lvl3pPr marL="1059744" indent="-361244">
              <a:spcBef>
                <a:spcPts val="1900"/>
              </a:spcBef>
              <a:defRPr sz="3200"/>
            </a:lvl3pPr>
            <a:lvl4pPr marL="1402644" indent="-361244">
              <a:spcBef>
                <a:spcPts val="1900"/>
              </a:spcBef>
              <a:defRPr sz="3200"/>
            </a:lvl4pPr>
            <a:lvl5pPr marL="1745544" indent="-361244">
              <a:spcBef>
                <a:spcPts val="1900"/>
              </a:spcBef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334125" y="12961619"/>
            <a:ext cx="404064" cy="410160"/>
          </a:xfrm>
          <a:prstGeom prst="rect">
            <a:avLst/>
          </a:prstGeom>
          <a:ln w="12700">
            <a:miter lim="400000"/>
          </a:ln>
        </p:spPr>
        <p:txBody>
          <a:bodyPr wrap="none" lIns="68580" tIns="68580" rIns="68580" bIns="68580">
            <a:normAutofit/>
          </a:bodyPr>
          <a:lstStyle>
            <a:lvl1pPr algn="ctr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56304" y="141169"/>
            <a:ext cx="2521263" cy="1583065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ransition spd="med"/>
  <p:txStyles>
    <p:titleStyle>
      <a:lvl1pPr marL="0" marR="0" indent="0" algn="l" defTabSz="82296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2700000" rotWithShape="0">
              <a:srgbClr val="000000">
                <a:alpha val="75000"/>
              </a:srgbClr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82296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2700000" rotWithShape="0">
              <a:srgbClr val="000000">
                <a:alpha val="75000"/>
              </a:srgbClr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82296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2700000" rotWithShape="0">
              <a:srgbClr val="000000">
                <a:alpha val="75000"/>
              </a:srgbClr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82296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2700000" rotWithShape="0">
              <a:srgbClr val="000000">
                <a:alpha val="75000"/>
              </a:srgbClr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82296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2700000" rotWithShape="0">
              <a:srgbClr val="000000">
                <a:alpha val="75000"/>
              </a:srgbClr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82296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2700000" rotWithShape="0">
              <a:srgbClr val="000000">
                <a:alpha val="75000"/>
              </a:srgbClr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82296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2700000" rotWithShape="0">
              <a:srgbClr val="000000">
                <a:alpha val="75000"/>
              </a:srgbClr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82296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2700000" rotWithShape="0">
              <a:srgbClr val="000000">
                <a:alpha val="75000"/>
              </a:srgbClr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82296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2700000" rotWithShape="0">
              <a:srgbClr val="000000">
                <a:alpha val="75000"/>
              </a:srgbClr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50981" marR="0" indent="-350981" algn="l" defTabSz="822960" rtl="0" eaLnBrk="1" latinLnBrk="0" hangingPunct="1">
        <a:lnSpc>
          <a:spcPct val="100000"/>
        </a:lnSpc>
        <a:spcBef>
          <a:spcPts val="4500"/>
        </a:spcBef>
        <a:spcAft>
          <a:spcPts val="0"/>
        </a:spcAft>
        <a:buClrTx/>
        <a:buSzPct val="100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Helvetica Neue"/>
        </a:defRPr>
      </a:lvl1pPr>
      <a:lvl2pPr marL="771877" marR="0" indent="-428977" algn="l" defTabSz="822960" rtl="0" eaLnBrk="1" latinLnBrk="0" hangingPunct="1">
        <a:lnSpc>
          <a:spcPct val="100000"/>
        </a:lnSpc>
        <a:spcBef>
          <a:spcPts val="4500"/>
        </a:spcBef>
        <a:spcAft>
          <a:spcPts val="0"/>
        </a:spcAft>
        <a:buClrTx/>
        <a:buSzPct val="100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Helvetica Neue"/>
        </a:defRPr>
      </a:lvl2pPr>
      <a:lvl3pPr marL="1127477" marR="0" indent="-428977" algn="l" defTabSz="822960" rtl="0" eaLnBrk="1" latinLnBrk="0" hangingPunct="1">
        <a:lnSpc>
          <a:spcPct val="100000"/>
        </a:lnSpc>
        <a:spcBef>
          <a:spcPts val="4500"/>
        </a:spcBef>
        <a:spcAft>
          <a:spcPts val="0"/>
        </a:spcAft>
        <a:buClrTx/>
        <a:buSzPct val="100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Helvetica Neue"/>
        </a:defRPr>
      </a:lvl3pPr>
      <a:lvl4pPr marL="1470377" marR="0" indent="-428977" algn="l" defTabSz="822960" rtl="0" eaLnBrk="1" latinLnBrk="0" hangingPunct="1">
        <a:lnSpc>
          <a:spcPct val="100000"/>
        </a:lnSpc>
        <a:spcBef>
          <a:spcPts val="4500"/>
        </a:spcBef>
        <a:spcAft>
          <a:spcPts val="0"/>
        </a:spcAft>
        <a:buClrTx/>
        <a:buSzPct val="100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Helvetica Neue"/>
        </a:defRPr>
      </a:lvl4pPr>
      <a:lvl5pPr marL="1813277" marR="0" indent="-428977" algn="l" defTabSz="822960" rtl="0" eaLnBrk="1" latinLnBrk="0" hangingPunct="1">
        <a:lnSpc>
          <a:spcPct val="100000"/>
        </a:lnSpc>
        <a:spcBef>
          <a:spcPts val="4500"/>
        </a:spcBef>
        <a:spcAft>
          <a:spcPts val="0"/>
        </a:spcAft>
        <a:buClrTx/>
        <a:buSzPct val="100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Helvetica Neue"/>
        </a:defRPr>
      </a:lvl5pPr>
      <a:lvl6pPr marL="2156177" marR="0" indent="-428977" algn="l" defTabSz="822960" rtl="0" eaLnBrk="1" latinLnBrk="0" hangingPunct="1">
        <a:lnSpc>
          <a:spcPct val="100000"/>
        </a:lnSpc>
        <a:spcBef>
          <a:spcPts val="4500"/>
        </a:spcBef>
        <a:spcAft>
          <a:spcPts val="0"/>
        </a:spcAft>
        <a:buClrTx/>
        <a:buSzPct val="100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Helvetica Neue"/>
        </a:defRPr>
      </a:lvl6pPr>
      <a:lvl7pPr marL="2499077" marR="0" indent="-428977" algn="l" defTabSz="822960" rtl="0" eaLnBrk="1" latinLnBrk="0" hangingPunct="1">
        <a:lnSpc>
          <a:spcPct val="100000"/>
        </a:lnSpc>
        <a:spcBef>
          <a:spcPts val="4500"/>
        </a:spcBef>
        <a:spcAft>
          <a:spcPts val="0"/>
        </a:spcAft>
        <a:buClrTx/>
        <a:buSzPct val="100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Helvetica Neue"/>
        </a:defRPr>
      </a:lvl7pPr>
      <a:lvl8pPr marL="2841977" marR="0" indent="-428977" algn="l" defTabSz="822960" rtl="0" eaLnBrk="1" latinLnBrk="0" hangingPunct="1">
        <a:lnSpc>
          <a:spcPct val="100000"/>
        </a:lnSpc>
        <a:spcBef>
          <a:spcPts val="4500"/>
        </a:spcBef>
        <a:spcAft>
          <a:spcPts val="0"/>
        </a:spcAft>
        <a:buClrTx/>
        <a:buSzPct val="100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Helvetica Neue"/>
        </a:defRPr>
      </a:lvl8pPr>
      <a:lvl9pPr marL="3184877" marR="0" indent="-428977" algn="l" defTabSz="822960" rtl="0" eaLnBrk="1" latinLnBrk="0" hangingPunct="1">
        <a:lnSpc>
          <a:spcPct val="100000"/>
        </a:lnSpc>
        <a:spcBef>
          <a:spcPts val="4500"/>
        </a:spcBef>
        <a:spcAft>
          <a:spcPts val="0"/>
        </a:spcAft>
        <a:buClrTx/>
        <a:buSzPct val="100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296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296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296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296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296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296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296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296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296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Enter Complete Paper Title In This Se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rPr lang="en-US" dirty="0"/>
              <a:t>Understanding the Basilisk Coding Architecture</a:t>
            </a:r>
            <a:endParaRPr dirty="0"/>
          </a:p>
        </p:txBody>
      </p:sp>
      <p:sp>
        <p:nvSpPr>
          <p:cNvPr id="93" name="Jane Doe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en-US" dirty="0"/>
              <a:t>Scott Carnahan</a:t>
            </a:r>
            <a:endParaRPr dirty="0"/>
          </a:p>
          <a:p>
            <a:pPr>
              <a:defRPr b="1"/>
            </a:pPr>
            <a:r>
              <a:rPr dirty="0"/>
              <a:t>Graduate Research Assistant</a:t>
            </a:r>
            <a:endParaRPr lang="en-US" dirty="0"/>
          </a:p>
          <a:p>
            <a:pPr>
              <a:defRPr b="1"/>
            </a:pPr>
            <a:r>
              <a:rPr lang="en-US" dirty="0"/>
              <a:t>Draper Fellow</a:t>
            </a:r>
            <a:endParaRPr dirty="0"/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65031" y="12961619"/>
            <a:ext cx="276963" cy="41016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95" name="Hanspeter Schaub…"/>
          <p:cNvSpPr txBox="1"/>
          <p:nvPr/>
        </p:nvSpPr>
        <p:spPr>
          <a:xfrm>
            <a:off x="12192000" y="7063740"/>
            <a:ext cx="10585046" cy="2217421"/>
          </a:xfrm>
          <a:prstGeom prst="rect">
            <a:avLst/>
          </a:prstGeom>
          <a:ln w="12700">
            <a:miter lim="400000"/>
          </a:ln>
          <a:effectLst>
            <a:outerShdw blurRad="38100" dist="381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/>
          <a:lstStyle/>
          <a:p>
            <a:pPr>
              <a:defRPr sz="38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dirty="0"/>
          </a:p>
        </p:txBody>
      </p:sp>
      <p:sp>
        <p:nvSpPr>
          <p:cNvPr id="96" name="22nd AAS/AIAA Space Flight Mechanics Meeting…"/>
          <p:cNvSpPr txBox="1"/>
          <p:nvPr/>
        </p:nvSpPr>
        <p:spPr>
          <a:xfrm>
            <a:off x="3848100" y="10039887"/>
            <a:ext cx="16687801" cy="677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>
            <a:spAutoFit/>
          </a:bodyPr>
          <a:lstStyle/>
          <a:p>
            <a:pPr algn="ctr">
              <a:defRPr i="1">
                <a:solidFill>
                  <a:srgbClr val="2B2B2B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dirty="0"/>
          </a:p>
        </p:txBody>
      </p:sp>
      <p:sp>
        <p:nvSpPr>
          <p:cNvPr id="97" name="Paper No. AAS 12-XXX"/>
          <p:cNvSpPr txBox="1"/>
          <p:nvPr/>
        </p:nvSpPr>
        <p:spPr>
          <a:xfrm>
            <a:off x="10026998" y="1000762"/>
            <a:ext cx="184731" cy="677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0E55-48C6-BE47-A1E2-5E8EC5E5A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SimModel</a:t>
            </a:r>
            <a:r>
              <a:rPr lang="en-US" dirty="0"/>
              <a:t>()?</a:t>
            </a:r>
          </a:p>
        </p:txBody>
      </p:sp>
      <p:sp>
        <p:nvSpPr>
          <p:cNvPr id="3" name="text bullet">
            <a:extLst>
              <a:ext uri="{FF2B5EF4-FFF2-40B4-BE49-F238E27FC236}">
                <a16:creationId xmlns:a16="http://schemas.microsoft.com/office/drawing/2014/main" id="{4DD55A58-E132-A64C-B6B2-49E6D6C05ACF}"/>
              </a:ext>
            </a:extLst>
          </p:cNvPr>
          <p:cNvSpPr txBox="1">
            <a:spLocks/>
          </p:cNvSpPr>
          <p:nvPr/>
        </p:nvSpPr>
        <p:spPr>
          <a:xfrm>
            <a:off x="913014" y="2265640"/>
            <a:ext cx="22557972" cy="10238781"/>
          </a:xfrm>
          <a:prstGeom prst="rect">
            <a:avLst/>
          </a:prstGeom>
        </p:spPr>
        <p:txBody>
          <a:bodyPr/>
          <a:lstStyle>
            <a:lvl1pPr marL="350981" marR="0" indent="-350981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7718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1274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14703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18132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21561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24990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28419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31848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r>
              <a:rPr lang="en-US" dirty="0"/>
              <a:t>Procedurally, we showed that </a:t>
            </a:r>
            <a:r>
              <a:rPr lang="en-US" dirty="0" err="1"/>
              <a:t>sim_model</a:t>
            </a:r>
            <a:r>
              <a:rPr lang="en-US" dirty="0"/>
              <a:t> is a set of organized, nested for-loops. Structurally, what is it?</a:t>
            </a:r>
          </a:p>
          <a:p>
            <a:r>
              <a:rPr lang="en-US" dirty="0"/>
              <a:t>These diagrams give a good idea of what a </a:t>
            </a:r>
            <a:r>
              <a:rPr lang="en-US" dirty="0" err="1"/>
              <a:t>sim_model</a:t>
            </a:r>
            <a:r>
              <a:rPr lang="en-US" dirty="0"/>
              <a:t> is, but let’s dig deeper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9AB60D-CCA0-0E47-8CA5-54AEA5B24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520" y="5098026"/>
            <a:ext cx="8949353" cy="7167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F0784C-23C9-9A44-A4A7-28CE2AE27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86309" y="5183033"/>
            <a:ext cx="86360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7711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A406-E1DF-384C-A97D-869B6B8A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 Architecture Classes</a:t>
            </a:r>
          </a:p>
        </p:txBody>
      </p:sp>
      <p:sp>
        <p:nvSpPr>
          <p:cNvPr id="3" name="text bullet">
            <a:extLst>
              <a:ext uri="{FF2B5EF4-FFF2-40B4-BE49-F238E27FC236}">
                <a16:creationId xmlns:a16="http://schemas.microsoft.com/office/drawing/2014/main" id="{F2A86B29-AD50-3640-AE6F-57057F146908}"/>
              </a:ext>
            </a:extLst>
          </p:cNvPr>
          <p:cNvSpPr txBox="1">
            <a:spLocks/>
          </p:cNvSpPr>
          <p:nvPr/>
        </p:nvSpPr>
        <p:spPr>
          <a:xfrm>
            <a:off x="913014" y="2265640"/>
            <a:ext cx="22557972" cy="10238781"/>
          </a:xfrm>
          <a:prstGeom prst="rect">
            <a:avLst/>
          </a:prstGeom>
        </p:spPr>
        <p:txBody>
          <a:bodyPr/>
          <a:lstStyle>
            <a:lvl1pPr marL="350981" marR="0" indent="-350981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7718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1274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14703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18132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21561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24990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28419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31848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r>
              <a:rPr lang="en-US" dirty="0"/>
              <a:t>The following are the most important architectural classes in Basilisk. You can find a .</a:t>
            </a:r>
            <a:r>
              <a:rPr lang="en-US" dirty="0" err="1"/>
              <a:t>cpp</a:t>
            </a:r>
            <a:r>
              <a:rPr lang="en-US" dirty="0"/>
              <a:t> and .h file for each of these in the </a:t>
            </a:r>
            <a:r>
              <a:rPr lang="en-US" dirty="0" err="1"/>
              <a:t>src</a:t>
            </a:r>
            <a:r>
              <a:rPr lang="en-US" dirty="0"/>
              <a:t>/simulation folder of basilisk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E4ABE7-487A-904A-982E-73A6EEDF67D7}"/>
              </a:ext>
            </a:extLst>
          </p:cNvPr>
          <p:cNvSpPr/>
          <p:nvPr/>
        </p:nvSpPr>
        <p:spPr>
          <a:xfrm>
            <a:off x="1828800" y="4301832"/>
            <a:ext cx="5353050" cy="2292935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 err="1">
                <a:solidFill>
                  <a:srgbClr val="000000"/>
                </a:solidFill>
              </a:rPr>
              <a:t>s</a:t>
            </a:r>
            <a:r>
              <a:rPr kumimoji="0" lang="en-US" sz="5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im_model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indent="-45720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The main container and main looper for a sim. </a:t>
            </a:r>
            <a:r>
              <a:rPr lang="en-US" sz="3000" dirty="0">
                <a:solidFill>
                  <a:srgbClr val="000000"/>
                </a:solidFill>
              </a:rPr>
              <a:t>It has a list of </a:t>
            </a:r>
            <a:r>
              <a:rPr lang="en-US" sz="3000" dirty="0" err="1">
                <a:solidFill>
                  <a:srgbClr val="000000"/>
                </a:solidFill>
              </a:rPr>
              <a:t>sys_processes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36DD8-F375-E640-8C78-FDC8F957F87C}"/>
              </a:ext>
            </a:extLst>
          </p:cNvPr>
          <p:cNvSpPr/>
          <p:nvPr/>
        </p:nvSpPr>
        <p:spPr>
          <a:xfrm>
            <a:off x="9382125" y="3840168"/>
            <a:ext cx="5353050" cy="3216265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 err="1">
                <a:solidFill>
                  <a:srgbClr val="000000"/>
                </a:solidFill>
              </a:rPr>
              <a:t>sys_process</a:t>
            </a:r>
            <a:endParaRPr lang="en-US" sz="5000" dirty="0">
              <a:solidFill>
                <a:srgbClr val="000000"/>
              </a:solidFill>
            </a:endParaRPr>
          </a:p>
          <a:p>
            <a:pPr marL="457200" marR="0" indent="-45720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000" dirty="0">
                <a:solidFill>
                  <a:srgbClr val="000000"/>
                </a:solidFill>
              </a:rPr>
              <a:t>A grouping of </a:t>
            </a:r>
            <a:r>
              <a:rPr lang="en-US" sz="3000" dirty="0" err="1">
                <a:solidFill>
                  <a:srgbClr val="000000"/>
                </a:solidFill>
              </a:rPr>
              <a:t>sys_model_tasks</a:t>
            </a:r>
            <a:r>
              <a:rPr lang="en-US" sz="3000" dirty="0">
                <a:solidFill>
                  <a:srgbClr val="000000"/>
                </a:solidFill>
              </a:rPr>
              <a:t> to execute.</a:t>
            </a:r>
          </a:p>
          <a:p>
            <a:pPr marL="457200" marR="0" indent="-45720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000" dirty="0">
                <a:solidFill>
                  <a:srgbClr val="000000"/>
                </a:solidFill>
              </a:rPr>
              <a:t>Each </a:t>
            </a:r>
            <a:r>
              <a:rPr lang="en-US" sz="3000" dirty="0" err="1">
                <a:solidFill>
                  <a:srgbClr val="000000"/>
                </a:solidFill>
              </a:rPr>
              <a:t>sys_process</a:t>
            </a:r>
            <a:r>
              <a:rPr lang="en-US" sz="3000" dirty="0">
                <a:solidFill>
                  <a:srgbClr val="000000"/>
                </a:solidFill>
              </a:rPr>
              <a:t> has their own distinct memory to read messages from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1DF6C3-B550-E44C-BCD3-A8996DCA949F}"/>
              </a:ext>
            </a:extLst>
          </p:cNvPr>
          <p:cNvSpPr/>
          <p:nvPr/>
        </p:nvSpPr>
        <p:spPr>
          <a:xfrm>
            <a:off x="16935450" y="4532665"/>
            <a:ext cx="5353050" cy="1831271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 err="1">
                <a:solidFill>
                  <a:srgbClr val="000000"/>
                </a:solidFill>
              </a:rPr>
              <a:t>sys_model_task</a:t>
            </a:r>
            <a:endParaRPr lang="en-US" sz="5000" dirty="0">
              <a:solidFill>
                <a:srgbClr val="000000"/>
              </a:solidFill>
            </a:endParaRPr>
          </a:p>
          <a:p>
            <a:pPr marL="685800" marR="0" indent="-68580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A grouping of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sys_models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to execute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738DD5-D237-F64D-92B7-DBA2752D4F0D}"/>
              </a:ext>
            </a:extLst>
          </p:cNvPr>
          <p:cNvSpPr/>
          <p:nvPr/>
        </p:nvSpPr>
        <p:spPr>
          <a:xfrm>
            <a:off x="1828800" y="8172294"/>
            <a:ext cx="5353050" cy="2754600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 err="1">
                <a:solidFill>
                  <a:srgbClr val="000000"/>
                </a:solidFill>
              </a:rPr>
              <a:t>sys_model</a:t>
            </a:r>
            <a:endParaRPr lang="en-US" sz="5000" dirty="0">
              <a:solidFill>
                <a:srgbClr val="000000"/>
              </a:solidFill>
            </a:endParaRPr>
          </a:p>
          <a:p>
            <a:pPr marL="685800" marR="0" indent="-68580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A module that executes a distinct, algorithmic task. i.e. a dynamics module or flight software module</a:t>
            </a:r>
          </a:p>
        </p:txBody>
      </p:sp>
    </p:spTree>
    <p:extLst>
      <p:ext uri="{BB962C8B-B14F-4D97-AF65-F5344CB8AC3E}">
        <p14:creationId xmlns:p14="http://schemas.microsoft.com/office/powerpoint/2010/main" val="233707231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sim_model</a:t>
            </a:r>
            <a:r>
              <a:rPr lang="en-US" dirty="0"/>
              <a:t>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C5458-B2F0-4D41-AB19-09E776657697}"/>
              </a:ext>
            </a:extLst>
          </p:cNvPr>
          <p:cNvSpPr/>
          <p:nvPr/>
        </p:nvSpPr>
        <p:spPr>
          <a:xfrm>
            <a:off x="1409180" y="2838352"/>
            <a:ext cx="14278708" cy="10141238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dirty="0" err="1">
                <a:solidFill>
                  <a:srgbClr val="000000"/>
                </a:solidFill>
              </a:rPr>
              <a:t>SimModel</a:t>
            </a:r>
            <a:r>
              <a:rPr lang="en-US" sz="3900" dirty="0">
                <a:solidFill>
                  <a:srgbClr val="000000"/>
                </a:solidFill>
              </a:rPr>
              <a:t>() //!&lt; The </a:t>
            </a:r>
            <a:r>
              <a:rPr lang="en-US" sz="3900" dirty="0" err="1">
                <a:solidFill>
                  <a:srgbClr val="000000"/>
                </a:solidFill>
              </a:rPr>
              <a:t>SimModel</a:t>
            </a:r>
            <a:r>
              <a:rPr lang="en-US" sz="3900" dirty="0">
                <a:solidFill>
                  <a:srgbClr val="000000"/>
                </a:solidFill>
              </a:rPr>
              <a:t> constructor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~</a:t>
            </a:r>
            <a:r>
              <a:rPr kumimoji="0" lang="en-US" sz="3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(), //!&lt; </a:t>
            </a:r>
            <a:r>
              <a:rPr kumimoji="0" lang="en-US" sz="3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destructor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resetInitSimulation</a:t>
            </a:r>
            <a:r>
              <a:rPr lang="en-US" sz="3900" dirty="0">
                <a:solidFill>
                  <a:srgbClr val="000000"/>
                </a:solidFill>
              </a:rPr>
              <a:t>();  //!&lt; Method to reset all added tasks</a:t>
            </a:r>
            <a:r>
              <a:rPr lang="en-US" sz="3900" b="1" dirty="0">
                <a:solidFill>
                  <a:srgbClr val="000000"/>
                </a:solidFill>
              </a:rPr>
              <a:t> </a:t>
            </a:r>
            <a:r>
              <a:rPr lang="en-US" sz="3900" dirty="0">
                <a:solidFill>
                  <a:srgbClr val="000000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StepUntilStop</a:t>
            </a:r>
            <a:r>
              <a:rPr lang="en-US" sz="3900" dirty="0">
                <a:solidFill>
                  <a:srgbClr val="000000"/>
                </a:solidFill>
              </a:rPr>
              <a:t>(uint64_t </a:t>
            </a:r>
            <a:r>
              <a:rPr lang="en-US" sz="3900" dirty="0" err="1">
                <a:solidFill>
                  <a:srgbClr val="000000"/>
                </a:solidFill>
              </a:rPr>
              <a:t>SimStopTime</a:t>
            </a:r>
            <a:r>
              <a:rPr lang="en-US" sz="3900" dirty="0">
                <a:solidFill>
                  <a:srgbClr val="000000"/>
                </a:solidFill>
              </a:rPr>
              <a:t>, int64_t </a:t>
            </a:r>
            <a:r>
              <a:rPr lang="en-US" sz="3900" dirty="0" err="1">
                <a:solidFill>
                  <a:srgbClr val="000000"/>
                </a:solidFill>
              </a:rPr>
              <a:t>stopPri</a:t>
            </a:r>
            <a:r>
              <a:rPr lang="en-US" sz="3900" dirty="0">
                <a:solidFill>
                  <a:srgbClr val="000000"/>
                </a:solidFill>
              </a:rPr>
              <a:t>); </a:t>
            </a:r>
            <a:r>
              <a:rPr lang="en-US" sz="3500" dirty="0">
                <a:solidFill>
                  <a:srgbClr val="000000"/>
                </a:solidFill>
              </a:rPr>
              <a:t>//!&lt; Step simulation until </a:t>
            </a:r>
            <a:r>
              <a:rPr lang="en-US" sz="3500" dirty="0" err="1">
                <a:solidFill>
                  <a:srgbClr val="000000"/>
                </a:solidFill>
              </a:rPr>
              <a:t>SimStopTime</a:t>
            </a:r>
            <a:r>
              <a:rPr lang="en-US" sz="3500" dirty="0">
                <a:solidFill>
                  <a:srgbClr val="000000"/>
                </a:solidFill>
              </a:rPr>
              <a:t> is reached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SinglestepProcesses</a:t>
            </a:r>
            <a:r>
              <a:rPr lang="en-US" sz="3900" dirty="0">
                <a:solidFill>
                  <a:srgbClr val="000000"/>
                </a:solidFill>
              </a:rPr>
              <a:t>(int64_t </a:t>
            </a:r>
            <a:r>
              <a:rPr lang="en-US" sz="3900" dirty="0" err="1">
                <a:solidFill>
                  <a:srgbClr val="000000"/>
                </a:solidFill>
              </a:rPr>
              <a:t>stopPri</a:t>
            </a:r>
            <a:r>
              <a:rPr lang="en-US" sz="3900" dirty="0">
                <a:solidFill>
                  <a:srgbClr val="000000"/>
                </a:solidFill>
              </a:rPr>
              <a:t>=-1); //!&lt; </a:t>
            </a:r>
            <a:r>
              <a:rPr lang="en-US" sz="3500" dirty="0">
                <a:solidFill>
                  <a:srgbClr val="000000"/>
                </a:solidFill>
              </a:rPr>
              <a:t>Step only the next Task in the simulation</a:t>
            </a:r>
            <a:r>
              <a:rPr lang="en-US" sz="3500" b="1" dirty="0">
                <a:solidFill>
                  <a:srgbClr val="000000"/>
                </a:solidFill>
              </a:rPr>
              <a:t> </a:t>
            </a:r>
            <a:r>
              <a:rPr lang="en-US" sz="3500" dirty="0">
                <a:solidFill>
                  <a:srgbClr val="000000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</a:rPr>
              <a:t>…A bunch of messaging methods we’ll get to later…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std</a:t>
            </a:r>
            <a:r>
              <a:rPr lang="en-US" sz="3500" dirty="0">
                <a:solidFill>
                  <a:srgbClr val="000000"/>
                </a:solidFill>
              </a:rPr>
              <a:t>::vector&lt;</a:t>
            </a:r>
            <a:r>
              <a:rPr lang="en-US" sz="3500" dirty="0" err="1">
                <a:solidFill>
                  <a:srgbClr val="000000"/>
                </a:solidFill>
              </a:rPr>
              <a:t>SysProcess</a:t>
            </a:r>
            <a:r>
              <a:rPr lang="en-US" sz="3500" dirty="0">
                <a:solidFill>
                  <a:srgbClr val="000000"/>
                </a:solidFill>
              </a:rPr>
              <a:t> *&gt; </a:t>
            </a:r>
            <a:r>
              <a:rPr lang="en-US" sz="3500" dirty="0" err="1">
                <a:solidFill>
                  <a:srgbClr val="000000"/>
                </a:solidFill>
              </a:rPr>
              <a:t>processList</a:t>
            </a:r>
            <a:r>
              <a:rPr lang="en-US" sz="3500" dirty="0">
                <a:solidFill>
                  <a:srgbClr val="000000"/>
                </a:solidFill>
              </a:rPr>
              <a:t>;  //!&lt; –List of processes we’ve created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std</a:t>
            </a:r>
            <a:r>
              <a:rPr lang="en-US" sz="3500" dirty="0">
                <a:solidFill>
                  <a:srgbClr val="000000"/>
                </a:solidFill>
              </a:rPr>
              <a:t>::string </a:t>
            </a:r>
            <a:r>
              <a:rPr lang="en-US" sz="3500" dirty="0" err="1">
                <a:solidFill>
                  <a:srgbClr val="000000"/>
                </a:solidFill>
              </a:rPr>
              <a:t>SimulationName</a:t>
            </a:r>
            <a:r>
              <a:rPr lang="en-US" sz="3500" dirty="0">
                <a:solidFill>
                  <a:srgbClr val="000000"/>
                </a:solidFill>
              </a:rPr>
              <a:t>;  //!&lt; -- Identifier for Sim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Unint64_t </a:t>
            </a:r>
            <a:r>
              <a:rPr lang="en-US" sz="3500" dirty="0" err="1">
                <a:solidFill>
                  <a:srgbClr val="000000"/>
                </a:solidFill>
              </a:rPr>
              <a:t>CurrentNanos</a:t>
            </a:r>
            <a:r>
              <a:rPr lang="en-US" sz="3500" dirty="0">
                <a:solidFill>
                  <a:srgbClr val="000000"/>
                </a:solidFill>
              </a:rPr>
              <a:t>;  //!&lt;[ns] Current sim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Uint64_t </a:t>
            </a:r>
            <a:r>
              <a:rPr lang="en-US" sz="3500" dirty="0" err="1">
                <a:solidFill>
                  <a:srgbClr val="000000"/>
                </a:solidFill>
              </a:rPr>
              <a:t>NextTaskTime</a:t>
            </a:r>
            <a:r>
              <a:rPr lang="en-US" sz="3500" dirty="0">
                <a:solidFill>
                  <a:srgbClr val="000000"/>
                </a:solidFill>
              </a:rPr>
              <a:t>; //!&lt; time for the next Task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Int64_t </a:t>
            </a:r>
            <a:r>
              <a:rPr lang="en-US" sz="3500" dirty="0" err="1">
                <a:solidFill>
                  <a:srgbClr val="000000"/>
                </a:solidFill>
              </a:rPr>
              <a:t>nextProcPriority</a:t>
            </a:r>
            <a:r>
              <a:rPr lang="en-US" sz="3500" dirty="0">
                <a:solidFill>
                  <a:srgbClr val="000000"/>
                </a:solidFill>
              </a:rPr>
              <a:t>;  //!&lt; [-] Priority level for the next process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messageLogger</a:t>
            </a:r>
            <a:r>
              <a:rPr lang="en-US" sz="3500" dirty="0">
                <a:solidFill>
                  <a:srgbClr val="000000"/>
                </a:solidFill>
              </a:rPr>
              <a:t> </a:t>
            </a:r>
            <a:r>
              <a:rPr lang="en-US" sz="3500" dirty="0" err="1">
                <a:solidFill>
                  <a:srgbClr val="000000"/>
                </a:solidFill>
              </a:rPr>
              <a:t>messageLogs</a:t>
            </a:r>
            <a:r>
              <a:rPr lang="en-US" sz="3500" dirty="0">
                <a:solidFill>
                  <a:srgbClr val="000000"/>
                </a:solidFill>
              </a:rPr>
              <a:t>;  //!&lt; -- Message log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500" b="1" dirty="0">
              <a:solidFill>
                <a:srgbClr val="00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0" lang="en-US" sz="3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21492813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sim_model</a:t>
            </a:r>
            <a:r>
              <a:rPr lang="en-US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659A3-3583-2F47-9306-1494342D2CD3}"/>
              </a:ext>
            </a:extLst>
          </p:cNvPr>
          <p:cNvSpPr txBox="1"/>
          <p:nvPr/>
        </p:nvSpPr>
        <p:spPr>
          <a:xfrm>
            <a:off x="16918727" y="9930826"/>
            <a:ext cx="5908988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First, let’s talk about the things a</a:t>
            </a:r>
            <a:b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 has/is.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F9D29D-CE3E-F143-92C2-7B137A76B46C}"/>
              </a:ext>
            </a:extLst>
          </p:cNvPr>
          <p:cNvSpPr/>
          <p:nvPr/>
        </p:nvSpPr>
        <p:spPr>
          <a:xfrm>
            <a:off x="1096465" y="8599366"/>
            <a:ext cx="23241000" cy="4114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4B889A-3680-3644-8C0D-6FD1A4923804}"/>
              </a:ext>
            </a:extLst>
          </p:cNvPr>
          <p:cNvSpPr/>
          <p:nvPr/>
        </p:nvSpPr>
        <p:spPr>
          <a:xfrm>
            <a:off x="1180580" y="3099610"/>
            <a:ext cx="14278708" cy="10141238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dirty="0" err="1">
                <a:solidFill>
                  <a:srgbClr val="000000"/>
                </a:solidFill>
              </a:rPr>
              <a:t>SimModel</a:t>
            </a:r>
            <a:r>
              <a:rPr lang="en-US" sz="3900" dirty="0">
                <a:solidFill>
                  <a:srgbClr val="000000"/>
                </a:solidFill>
              </a:rPr>
              <a:t>() //!&lt; The </a:t>
            </a:r>
            <a:r>
              <a:rPr lang="en-US" sz="3900" dirty="0" err="1">
                <a:solidFill>
                  <a:srgbClr val="000000"/>
                </a:solidFill>
              </a:rPr>
              <a:t>SimModel</a:t>
            </a:r>
            <a:r>
              <a:rPr lang="en-US" sz="3900" dirty="0">
                <a:solidFill>
                  <a:srgbClr val="000000"/>
                </a:solidFill>
              </a:rPr>
              <a:t> constructor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~</a:t>
            </a:r>
            <a:r>
              <a:rPr kumimoji="0" lang="en-US" sz="3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(), //!&lt; </a:t>
            </a:r>
            <a:r>
              <a:rPr kumimoji="0" lang="en-US" sz="3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destructor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resetInitSimulation</a:t>
            </a:r>
            <a:r>
              <a:rPr lang="en-US" sz="3900" dirty="0">
                <a:solidFill>
                  <a:srgbClr val="000000"/>
                </a:solidFill>
              </a:rPr>
              <a:t>();  //!&lt; Method to reset all added tasks</a:t>
            </a:r>
            <a:r>
              <a:rPr lang="en-US" sz="3900" b="1" dirty="0">
                <a:solidFill>
                  <a:srgbClr val="000000"/>
                </a:solidFill>
              </a:rPr>
              <a:t> </a:t>
            </a:r>
            <a:r>
              <a:rPr lang="en-US" sz="3900" dirty="0">
                <a:solidFill>
                  <a:srgbClr val="000000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StepUntilStop</a:t>
            </a:r>
            <a:r>
              <a:rPr lang="en-US" sz="3900" dirty="0">
                <a:solidFill>
                  <a:srgbClr val="000000"/>
                </a:solidFill>
              </a:rPr>
              <a:t>(uint64_t </a:t>
            </a:r>
            <a:r>
              <a:rPr lang="en-US" sz="3900" dirty="0" err="1">
                <a:solidFill>
                  <a:srgbClr val="000000"/>
                </a:solidFill>
              </a:rPr>
              <a:t>SimStopTime</a:t>
            </a:r>
            <a:r>
              <a:rPr lang="en-US" sz="3900" dirty="0">
                <a:solidFill>
                  <a:srgbClr val="000000"/>
                </a:solidFill>
              </a:rPr>
              <a:t>, int64_t </a:t>
            </a:r>
            <a:r>
              <a:rPr lang="en-US" sz="3900" dirty="0" err="1">
                <a:solidFill>
                  <a:srgbClr val="000000"/>
                </a:solidFill>
              </a:rPr>
              <a:t>stopPri</a:t>
            </a:r>
            <a:r>
              <a:rPr lang="en-US" sz="3900" dirty="0">
                <a:solidFill>
                  <a:srgbClr val="000000"/>
                </a:solidFill>
              </a:rPr>
              <a:t>); </a:t>
            </a:r>
            <a:r>
              <a:rPr lang="en-US" sz="3500" dirty="0">
                <a:solidFill>
                  <a:srgbClr val="000000"/>
                </a:solidFill>
              </a:rPr>
              <a:t>//!&lt; Step simulation until </a:t>
            </a:r>
            <a:r>
              <a:rPr lang="en-US" sz="3500" dirty="0" err="1">
                <a:solidFill>
                  <a:srgbClr val="000000"/>
                </a:solidFill>
              </a:rPr>
              <a:t>SimStopTime</a:t>
            </a:r>
            <a:r>
              <a:rPr lang="en-US" sz="3500" dirty="0">
                <a:solidFill>
                  <a:srgbClr val="000000"/>
                </a:solidFill>
              </a:rPr>
              <a:t> is reached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SinglestepProcesses</a:t>
            </a:r>
            <a:r>
              <a:rPr lang="en-US" sz="3900" dirty="0">
                <a:solidFill>
                  <a:srgbClr val="000000"/>
                </a:solidFill>
              </a:rPr>
              <a:t>(int64_t </a:t>
            </a:r>
            <a:r>
              <a:rPr lang="en-US" sz="3900" dirty="0" err="1">
                <a:solidFill>
                  <a:srgbClr val="000000"/>
                </a:solidFill>
              </a:rPr>
              <a:t>stopPri</a:t>
            </a:r>
            <a:r>
              <a:rPr lang="en-US" sz="3900" dirty="0">
                <a:solidFill>
                  <a:srgbClr val="000000"/>
                </a:solidFill>
              </a:rPr>
              <a:t>=-1); //!&lt; </a:t>
            </a:r>
            <a:r>
              <a:rPr lang="en-US" sz="3500" dirty="0">
                <a:solidFill>
                  <a:srgbClr val="000000"/>
                </a:solidFill>
              </a:rPr>
              <a:t>Step only the next Task in the simulation</a:t>
            </a:r>
            <a:r>
              <a:rPr lang="en-US" sz="3500" b="1" dirty="0">
                <a:solidFill>
                  <a:srgbClr val="000000"/>
                </a:solidFill>
              </a:rPr>
              <a:t> </a:t>
            </a:r>
            <a:r>
              <a:rPr lang="en-US" sz="3500" dirty="0">
                <a:solidFill>
                  <a:srgbClr val="000000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</a:rPr>
              <a:t>…A bunch of messaging methods we’ll get to later…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std</a:t>
            </a:r>
            <a:r>
              <a:rPr lang="en-US" sz="3500" dirty="0">
                <a:solidFill>
                  <a:srgbClr val="000000"/>
                </a:solidFill>
              </a:rPr>
              <a:t>::vector&lt;</a:t>
            </a:r>
            <a:r>
              <a:rPr lang="en-US" sz="3500" dirty="0" err="1">
                <a:solidFill>
                  <a:srgbClr val="000000"/>
                </a:solidFill>
              </a:rPr>
              <a:t>SysProcess</a:t>
            </a:r>
            <a:r>
              <a:rPr lang="en-US" sz="3500" dirty="0">
                <a:solidFill>
                  <a:srgbClr val="000000"/>
                </a:solidFill>
              </a:rPr>
              <a:t> *&gt; </a:t>
            </a:r>
            <a:r>
              <a:rPr lang="en-US" sz="3500" dirty="0" err="1">
                <a:solidFill>
                  <a:srgbClr val="000000"/>
                </a:solidFill>
              </a:rPr>
              <a:t>processList</a:t>
            </a:r>
            <a:r>
              <a:rPr lang="en-US" sz="3500" dirty="0">
                <a:solidFill>
                  <a:srgbClr val="000000"/>
                </a:solidFill>
              </a:rPr>
              <a:t>;  //!&lt; –List of processes we’ve created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std</a:t>
            </a:r>
            <a:r>
              <a:rPr lang="en-US" sz="3500" dirty="0">
                <a:solidFill>
                  <a:srgbClr val="000000"/>
                </a:solidFill>
              </a:rPr>
              <a:t>::string </a:t>
            </a:r>
            <a:r>
              <a:rPr lang="en-US" sz="3500" dirty="0" err="1">
                <a:solidFill>
                  <a:srgbClr val="000000"/>
                </a:solidFill>
              </a:rPr>
              <a:t>SimulationName</a:t>
            </a:r>
            <a:r>
              <a:rPr lang="en-US" sz="3500" dirty="0">
                <a:solidFill>
                  <a:srgbClr val="000000"/>
                </a:solidFill>
              </a:rPr>
              <a:t>;  //!&lt; -- Identifier for Sim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Unint64_t </a:t>
            </a:r>
            <a:r>
              <a:rPr lang="en-US" sz="3500" dirty="0" err="1">
                <a:solidFill>
                  <a:srgbClr val="000000"/>
                </a:solidFill>
              </a:rPr>
              <a:t>CurrentNanos</a:t>
            </a:r>
            <a:r>
              <a:rPr lang="en-US" sz="3500" dirty="0">
                <a:solidFill>
                  <a:srgbClr val="000000"/>
                </a:solidFill>
              </a:rPr>
              <a:t>;  //!&lt;[ns] Current sim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Uint64_t </a:t>
            </a:r>
            <a:r>
              <a:rPr lang="en-US" sz="3500" dirty="0" err="1">
                <a:solidFill>
                  <a:srgbClr val="000000"/>
                </a:solidFill>
              </a:rPr>
              <a:t>NextTaskTime</a:t>
            </a:r>
            <a:r>
              <a:rPr lang="en-US" sz="3500" dirty="0">
                <a:solidFill>
                  <a:srgbClr val="000000"/>
                </a:solidFill>
              </a:rPr>
              <a:t>; //!&lt; time for the next Task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Int64_t </a:t>
            </a:r>
            <a:r>
              <a:rPr lang="en-US" sz="3500" dirty="0" err="1">
                <a:solidFill>
                  <a:srgbClr val="000000"/>
                </a:solidFill>
              </a:rPr>
              <a:t>nextProcPriority</a:t>
            </a:r>
            <a:r>
              <a:rPr lang="en-US" sz="3500" dirty="0">
                <a:solidFill>
                  <a:srgbClr val="000000"/>
                </a:solidFill>
              </a:rPr>
              <a:t>;  //!&lt; [-] Priority level for the next process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messageLogger</a:t>
            </a:r>
            <a:r>
              <a:rPr lang="en-US" sz="3500" dirty="0">
                <a:solidFill>
                  <a:srgbClr val="000000"/>
                </a:solidFill>
              </a:rPr>
              <a:t> </a:t>
            </a:r>
            <a:r>
              <a:rPr lang="en-US" sz="3500" dirty="0" err="1">
                <a:solidFill>
                  <a:srgbClr val="000000"/>
                </a:solidFill>
              </a:rPr>
              <a:t>messageLogs</a:t>
            </a:r>
            <a:r>
              <a:rPr lang="en-US" sz="3500" dirty="0">
                <a:solidFill>
                  <a:srgbClr val="000000"/>
                </a:solidFill>
              </a:rPr>
              <a:t>;  //!&lt; -- Message log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500" b="1" dirty="0">
              <a:solidFill>
                <a:srgbClr val="00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0" lang="en-US" sz="3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72945126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sim_model</a:t>
            </a:r>
            <a:r>
              <a:rPr lang="en-US" dirty="0"/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F9D29D-CE3E-F143-92C2-7B137A76B46C}"/>
              </a:ext>
            </a:extLst>
          </p:cNvPr>
          <p:cNvSpPr/>
          <p:nvPr/>
        </p:nvSpPr>
        <p:spPr>
          <a:xfrm>
            <a:off x="1130270" y="8580316"/>
            <a:ext cx="23241000" cy="4114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659A3-3583-2F47-9306-1494342D2CD3}"/>
              </a:ext>
            </a:extLst>
          </p:cNvPr>
          <p:cNvSpPr txBox="1"/>
          <p:nvPr/>
        </p:nvSpPr>
        <p:spPr>
          <a:xfrm>
            <a:off x="15846641" y="9395997"/>
            <a:ext cx="2683746" cy="677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It has a name.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EFFEAD-7BA9-DD48-ADCC-2432F75F333C}"/>
              </a:ext>
            </a:extLst>
          </p:cNvPr>
          <p:cNvCxnSpPr>
            <a:cxnSpLocks/>
          </p:cNvCxnSpPr>
          <p:nvPr/>
        </p:nvCxnSpPr>
        <p:spPr>
          <a:xfrm flipH="1" flipV="1">
            <a:off x="11756571" y="9731829"/>
            <a:ext cx="3849227" cy="21771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53F2913-E639-EB4F-92CF-8AE61639EF99}"/>
              </a:ext>
            </a:extLst>
          </p:cNvPr>
          <p:cNvSpPr/>
          <p:nvPr/>
        </p:nvSpPr>
        <p:spPr>
          <a:xfrm>
            <a:off x="1125954" y="2871009"/>
            <a:ext cx="14278708" cy="10141238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dirty="0" err="1">
                <a:solidFill>
                  <a:srgbClr val="000000"/>
                </a:solidFill>
              </a:rPr>
              <a:t>SimModel</a:t>
            </a:r>
            <a:r>
              <a:rPr lang="en-US" sz="3900" dirty="0">
                <a:solidFill>
                  <a:srgbClr val="000000"/>
                </a:solidFill>
              </a:rPr>
              <a:t>() //!&lt; The </a:t>
            </a:r>
            <a:r>
              <a:rPr lang="en-US" sz="3900" dirty="0" err="1">
                <a:solidFill>
                  <a:srgbClr val="000000"/>
                </a:solidFill>
              </a:rPr>
              <a:t>SimModel</a:t>
            </a:r>
            <a:r>
              <a:rPr lang="en-US" sz="3900" dirty="0">
                <a:solidFill>
                  <a:srgbClr val="000000"/>
                </a:solidFill>
              </a:rPr>
              <a:t> constructor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~</a:t>
            </a:r>
            <a:r>
              <a:rPr kumimoji="0" lang="en-US" sz="3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(), //!&lt; </a:t>
            </a:r>
            <a:r>
              <a:rPr kumimoji="0" lang="en-US" sz="3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destructor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resetInitSimulation</a:t>
            </a:r>
            <a:r>
              <a:rPr lang="en-US" sz="3900" dirty="0">
                <a:solidFill>
                  <a:srgbClr val="000000"/>
                </a:solidFill>
              </a:rPr>
              <a:t>();  //!&lt; Method to reset all added tasks</a:t>
            </a:r>
            <a:r>
              <a:rPr lang="en-US" sz="3900" b="1" dirty="0">
                <a:solidFill>
                  <a:srgbClr val="000000"/>
                </a:solidFill>
              </a:rPr>
              <a:t> </a:t>
            </a:r>
            <a:r>
              <a:rPr lang="en-US" sz="3900" dirty="0">
                <a:solidFill>
                  <a:srgbClr val="000000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StepUntilStop</a:t>
            </a:r>
            <a:r>
              <a:rPr lang="en-US" sz="3900" dirty="0">
                <a:solidFill>
                  <a:srgbClr val="000000"/>
                </a:solidFill>
              </a:rPr>
              <a:t>(uint64_t </a:t>
            </a:r>
            <a:r>
              <a:rPr lang="en-US" sz="3900" dirty="0" err="1">
                <a:solidFill>
                  <a:srgbClr val="000000"/>
                </a:solidFill>
              </a:rPr>
              <a:t>SimStopTime</a:t>
            </a:r>
            <a:r>
              <a:rPr lang="en-US" sz="3900" dirty="0">
                <a:solidFill>
                  <a:srgbClr val="000000"/>
                </a:solidFill>
              </a:rPr>
              <a:t>, int64_t </a:t>
            </a:r>
            <a:r>
              <a:rPr lang="en-US" sz="3900" dirty="0" err="1">
                <a:solidFill>
                  <a:srgbClr val="000000"/>
                </a:solidFill>
              </a:rPr>
              <a:t>stopPri</a:t>
            </a:r>
            <a:r>
              <a:rPr lang="en-US" sz="3900" dirty="0">
                <a:solidFill>
                  <a:srgbClr val="000000"/>
                </a:solidFill>
              </a:rPr>
              <a:t>); </a:t>
            </a:r>
            <a:r>
              <a:rPr lang="en-US" sz="3500" dirty="0">
                <a:solidFill>
                  <a:srgbClr val="000000"/>
                </a:solidFill>
              </a:rPr>
              <a:t>//!&lt; Step simulation until </a:t>
            </a:r>
            <a:r>
              <a:rPr lang="en-US" sz="3500" dirty="0" err="1">
                <a:solidFill>
                  <a:srgbClr val="000000"/>
                </a:solidFill>
              </a:rPr>
              <a:t>SimStopTime</a:t>
            </a:r>
            <a:r>
              <a:rPr lang="en-US" sz="3500" dirty="0">
                <a:solidFill>
                  <a:srgbClr val="000000"/>
                </a:solidFill>
              </a:rPr>
              <a:t> is reached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SinglestepProcesses</a:t>
            </a:r>
            <a:r>
              <a:rPr lang="en-US" sz="3900" dirty="0">
                <a:solidFill>
                  <a:srgbClr val="000000"/>
                </a:solidFill>
              </a:rPr>
              <a:t>(int64_t </a:t>
            </a:r>
            <a:r>
              <a:rPr lang="en-US" sz="3900" dirty="0" err="1">
                <a:solidFill>
                  <a:srgbClr val="000000"/>
                </a:solidFill>
              </a:rPr>
              <a:t>stopPri</a:t>
            </a:r>
            <a:r>
              <a:rPr lang="en-US" sz="3900" dirty="0">
                <a:solidFill>
                  <a:srgbClr val="000000"/>
                </a:solidFill>
              </a:rPr>
              <a:t>=-1); //!&lt; </a:t>
            </a:r>
            <a:r>
              <a:rPr lang="en-US" sz="3500" dirty="0">
                <a:solidFill>
                  <a:srgbClr val="000000"/>
                </a:solidFill>
              </a:rPr>
              <a:t>Step only the next Task in the simulation</a:t>
            </a:r>
            <a:r>
              <a:rPr lang="en-US" sz="3500" b="1" dirty="0">
                <a:solidFill>
                  <a:srgbClr val="000000"/>
                </a:solidFill>
              </a:rPr>
              <a:t> </a:t>
            </a:r>
            <a:r>
              <a:rPr lang="en-US" sz="3500" dirty="0">
                <a:solidFill>
                  <a:srgbClr val="000000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</a:rPr>
              <a:t>…A bunch of messaging methods we’ll get to later…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std</a:t>
            </a:r>
            <a:r>
              <a:rPr lang="en-US" sz="3500" dirty="0">
                <a:solidFill>
                  <a:srgbClr val="000000"/>
                </a:solidFill>
              </a:rPr>
              <a:t>::vector&lt;</a:t>
            </a:r>
            <a:r>
              <a:rPr lang="en-US" sz="3500" dirty="0" err="1">
                <a:solidFill>
                  <a:srgbClr val="000000"/>
                </a:solidFill>
              </a:rPr>
              <a:t>SysProcess</a:t>
            </a:r>
            <a:r>
              <a:rPr lang="en-US" sz="3500" dirty="0">
                <a:solidFill>
                  <a:srgbClr val="000000"/>
                </a:solidFill>
              </a:rPr>
              <a:t> *&gt; </a:t>
            </a:r>
            <a:r>
              <a:rPr lang="en-US" sz="3500" dirty="0" err="1">
                <a:solidFill>
                  <a:srgbClr val="000000"/>
                </a:solidFill>
              </a:rPr>
              <a:t>processList</a:t>
            </a:r>
            <a:r>
              <a:rPr lang="en-US" sz="3500" dirty="0">
                <a:solidFill>
                  <a:srgbClr val="000000"/>
                </a:solidFill>
              </a:rPr>
              <a:t>;  //!&lt; –List of processes we’ve created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std</a:t>
            </a:r>
            <a:r>
              <a:rPr lang="en-US" sz="3500" dirty="0">
                <a:solidFill>
                  <a:srgbClr val="000000"/>
                </a:solidFill>
              </a:rPr>
              <a:t>::string </a:t>
            </a:r>
            <a:r>
              <a:rPr lang="en-US" sz="3500" dirty="0" err="1">
                <a:solidFill>
                  <a:srgbClr val="000000"/>
                </a:solidFill>
              </a:rPr>
              <a:t>SimulationName</a:t>
            </a:r>
            <a:r>
              <a:rPr lang="en-US" sz="3500" dirty="0">
                <a:solidFill>
                  <a:srgbClr val="000000"/>
                </a:solidFill>
              </a:rPr>
              <a:t>;  //!&lt; -- Identifier for Sim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Unint64_t </a:t>
            </a:r>
            <a:r>
              <a:rPr lang="en-US" sz="3500" dirty="0" err="1">
                <a:solidFill>
                  <a:srgbClr val="000000"/>
                </a:solidFill>
              </a:rPr>
              <a:t>CurrentNanos</a:t>
            </a:r>
            <a:r>
              <a:rPr lang="en-US" sz="3500" dirty="0">
                <a:solidFill>
                  <a:srgbClr val="000000"/>
                </a:solidFill>
              </a:rPr>
              <a:t>;  //!&lt;[ns] Current sim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Uint64_t </a:t>
            </a:r>
            <a:r>
              <a:rPr lang="en-US" sz="3500" dirty="0" err="1">
                <a:solidFill>
                  <a:srgbClr val="000000"/>
                </a:solidFill>
              </a:rPr>
              <a:t>NextTaskTime</a:t>
            </a:r>
            <a:r>
              <a:rPr lang="en-US" sz="3500" dirty="0">
                <a:solidFill>
                  <a:srgbClr val="000000"/>
                </a:solidFill>
              </a:rPr>
              <a:t>; //!&lt; time for the next Task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Int64_t </a:t>
            </a:r>
            <a:r>
              <a:rPr lang="en-US" sz="3500" dirty="0" err="1">
                <a:solidFill>
                  <a:srgbClr val="000000"/>
                </a:solidFill>
              </a:rPr>
              <a:t>nextProcPriority</a:t>
            </a:r>
            <a:r>
              <a:rPr lang="en-US" sz="3500" dirty="0">
                <a:solidFill>
                  <a:srgbClr val="000000"/>
                </a:solidFill>
              </a:rPr>
              <a:t>;  //!&lt; [-] Priority level for the next process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messageLogger</a:t>
            </a:r>
            <a:r>
              <a:rPr lang="en-US" sz="3500" dirty="0">
                <a:solidFill>
                  <a:srgbClr val="000000"/>
                </a:solidFill>
              </a:rPr>
              <a:t> </a:t>
            </a:r>
            <a:r>
              <a:rPr lang="en-US" sz="3500" dirty="0" err="1">
                <a:solidFill>
                  <a:srgbClr val="000000"/>
                </a:solidFill>
              </a:rPr>
              <a:t>messageLogs</a:t>
            </a:r>
            <a:r>
              <a:rPr lang="en-US" sz="3500" dirty="0">
                <a:solidFill>
                  <a:srgbClr val="000000"/>
                </a:solidFill>
              </a:rPr>
              <a:t>;  //!&lt; -- Message log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500" b="1" dirty="0">
              <a:solidFill>
                <a:srgbClr val="00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0" lang="en-US" sz="3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35715352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D6A86-981E-2F4C-ADAE-B479DC7739C3}"/>
              </a:ext>
            </a:extLst>
          </p:cNvPr>
          <p:cNvSpPr/>
          <p:nvPr/>
        </p:nvSpPr>
        <p:spPr>
          <a:xfrm>
            <a:off x="1147923" y="3132266"/>
            <a:ext cx="14278708" cy="10141238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dirty="0" err="1">
                <a:solidFill>
                  <a:srgbClr val="000000"/>
                </a:solidFill>
              </a:rPr>
              <a:t>SimModel</a:t>
            </a:r>
            <a:r>
              <a:rPr lang="en-US" sz="3900" dirty="0">
                <a:solidFill>
                  <a:srgbClr val="000000"/>
                </a:solidFill>
              </a:rPr>
              <a:t>() //!&lt; The </a:t>
            </a:r>
            <a:r>
              <a:rPr lang="en-US" sz="3900" dirty="0" err="1">
                <a:solidFill>
                  <a:srgbClr val="000000"/>
                </a:solidFill>
              </a:rPr>
              <a:t>SimModel</a:t>
            </a:r>
            <a:r>
              <a:rPr lang="en-US" sz="3900" dirty="0">
                <a:solidFill>
                  <a:srgbClr val="000000"/>
                </a:solidFill>
              </a:rPr>
              <a:t> constructor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~</a:t>
            </a:r>
            <a:r>
              <a:rPr kumimoji="0" lang="en-US" sz="3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(), //!&lt; </a:t>
            </a:r>
            <a:r>
              <a:rPr kumimoji="0" lang="en-US" sz="3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destructor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resetInitSimulation</a:t>
            </a:r>
            <a:r>
              <a:rPr lang="en-US" sz="3900" dirty="0">
                <a:solidFill>
                  <a:srgbClr val="000000"/>
                </a:solidFill>
              </a:rPr>
              <a:t>();  //!&lt; Method to reset all added tasks</a:t>
            </a:r>
            <a:r>
              <a:rPr lang="en-US" sz="3900" b="1" dirty="0">
                <a:solidFill>
                  <a:srgbClr val="000000"/>
                </a:solidFill>
              </a:rPr>
              <a:t> </a:t>
            </a:r>
            <a:r>
              <a:rPr lang="en-US" sz="3900" dirty="0">
                <a:solidFill>
                  <a:srgbClr val="000000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StepUntilStop</a:t>
            </a:r>
            <a:r>
              <a:rPr lang="en-US" sz="3900" dirty="0">
                <a:solidFill>
                  <a:srgbClr val="000000"/>
                </a:solidFill>
              </a:rPr>
              <a:t>(uint64_t </a:t>
            </a:r>
            <a:r>
              <a:rPr lang="en-US" sz="3900" dirty="0" err="1">
                <a:solidFill>
                  <a:srgbClr val="000000"/>
                </a:solidFill>
              </a:rPr>
              <a:t>SimStopTime</a:t>
            </a:r>
            <a:r>
              <a:rPr lang="en-US" sz="3900" dirty="0">
                <a:solidFill>
                  <a:srgbClr val="000000"/>
                </a:solidFill>
              </a:rPr>
              <a:t>, int64_t </a:t>
            </a:r>
            <a:r>
              <a:rPr lang="en-US" sz="3900" dirty="0" err="1">
                <a:solidFill>
                  <a:srgbClr val="000000"/>
                </a:solidFill>
              </a:rPr>
              <a:t>stopPri</a:t>
            </a:r>
            <a:r>
              <a:rPr lang="en-US" sz="3900" dirty="0">
                <a:solidFill>
                  <a:srgbClr val="000000"/>
                </a:solidFill>
              </a:rPr>
              <a:t>); </a:t>
            </a:r>
            <a:r>
              <a:rPr lang="en-US" sz="3500" dirty="0">
                <a:solidFill>
                  <a:srgbClr val="000000"/>
                </a:solidFill>
              </a:rPr>
              <a:t>//!&lt; Step simulation until </a:t>
            </a:r>
            <a:r>
              <a:rPr lang="en-US" sz="3500" dirty="0" err="1">
                <a:solidFill>
                  <a:srgbClr val="000000"/>
                </a:solidFill>
              </a:rPr>
              <a:t>SimStopTime</a:t>
            </a:r>
            <a:r>
              <a:rPr lang="en-US" sz="3500" dirty="0">
                <a:solidFill>
                  <a:srgbClr val="000000"/>
                </a:solidFill>
              </a:rPr>
              <a:t> is reached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SinglestepProcesses</a:t>
            </a:r>
            <a:r>
              <a:rPr lang="en-US" sz="3900" dirty="0">
                <a:solidFill>
                  <a:srgbClr val="000000"/>
                </a:solidFill>
              </a:rPr>
              <a:t>(int64_t </a:t>
            </a:r>
            <a:r>
              <a:rPr lang="en-US" sz="3900" dirty="0" err="1">
                <a:solidFill>
                  <a:srgbClr val="000000"/>
                </a:solidFill>
              </a:rPr>
              <a:t>stopPri</a:t>
            </a:r>
            <a:r>
              <a:rPr lang="en-US" sz="3900" dirty="0">
                <a:solidFill>
                  <a:srgbClr val="000000"/>
                </a:solidFill>
              </a:rPr>
              <a:t>=-1); //!&lt; </a:t>
            </a:r>
            <a:r>
              <a:rPr lang="en-US" sz="3500" dirty="0">
                <a:solidFill>
                  <a:srgbClr val="000000"/>
                </a:solidFill>
              </a:rPr>
              <a:t>Step only the next Task in the simulation</a:t>
            </a:r>
            <a:r>
              <a:rPr lang="en-US" sz="3500" b="1" dirty="0">
                <a:solidFill>
                  <a:srgbClr val="000000"/>
                </a:solidFill>
              </a:rPr>
              <a:t> </a:t>
            </a:r>
            <a:r>
              <a:rPr lang="en-US" sz="3500" dirty="0">
                <a:solidFill>
                  <a:srgbClr val="000000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</a:rPr>
              <a:t>…A bunch of messaging methods we’ll get to later…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std</a:t>
            </a:r>
            <a:r>
              <a:rPr lang="en-US" sz="3500" dirty="0">
                <a:solidFill>
                  <a:srgbClr val="000000"/>
                </a:solidFill>
              </a:rPr>
              <a:t>::vector&lt;</a:t>
            </a:r>
            <a:r>
              <a:rPr lang="en-US" sz="3500" dirty="0" err="1">
                <a:solidFill>
                  <a:srgbClr val="000000"/>
                </a:solidFill>
              </a:rPr>
              <a:t>SysProcess</a:t>
            </a:r>
            <a:r>
              <a:rPr lang="en-US" sz="3500" dirty="0">
                <a:solidFill>
                  <a:srgbClr val="000000"/>
                </a:solidFill>
              </a:rPr>
              <a:t> *&gt; </a:t>
            </a:r>
            <a:r>
              <a:rPr lang="en-US" sz="3500" dirty="0" err="1">
                <a:solidFill>
                  <a:srgbClr val="000000"/>
                </a:solidFill>
              </a:rPr>
              <a:t>processList</a:t>
            </a:r>
            <a:r>
              <a:rPr lang="en-US" sz="3500" dirty="0">
                <a:solidFill>
                  <a:srgbClr val="000000"/>
                </a:solidFill>
              </a:rPr>
              <a:t>;  //!&lt; –List of processes we’ve created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std</a:t>
            </a:r>
            <a:r>
              <a:rPr lang="en-US" sz="3500" dirty="0">
                <a:solidFill>
                  <a:srgbClr val="000000"/>
                </a:solidFill>
              </a:rPr>
              <a:t>::string </a:t>
            </a:r>
            <a:r>
              <a:rPr lang="en-US" sz="3500" dirty="0" err="1">
                <a:solidFill>
                  <a:srgbClr val="000000"/>
                </a:solidFill>
              </a:rPr>
              <a:t>SimulationName</a:t>
            </a:r>
            <a:r>
              <a:rPr lang="en-US" sz="3500" dirty="0">
                <a:solidFill>
                  <a:srgbClr val="000000"/>
                </a:solidFill>
              </a:rPr>
              <a:t>;  //!&lt; -- Identifier for Sim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Unint64_t </a:t>
            </a:r>
            <a:r>
              <a:rPr lang="en-US" sz="3500" dirty="0" err="1">
                <a:solidFill>
                  <a:srgbClr val="000000"/>
                </a:solidFill>
              </a:rPr>
              <a:t>CurrentNanos</a:t>
            </a:r>
            <a:r>
              <a:rPr lang="en-US" sz="3500" dirty="0">
                <a:solidFill>
                  <a:srgbClr val="000000"/>
                </a:solidFill>
              </a:rPr>
              <a:t>;  //!&lt;[ns] Current sim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Uint64_t </a:t>
            </a:r>
            <a:r>
              <a:rPr lang="en-US" sz="3500" dirty="0" err="1">
                <a:solidFill>
                  <a:srgbClr val="000000"/>
                </a:solidFill>
              </a:rPr>
              <a:t>NextTaskTime</a:t>
            </a:r>
            <a:r>
              <a:rPr lang="en-US" sz="3500" dirty="0">
                <a:solidFill>
                  <a:srgbClr val="000000"/>
                </a:solidFill>
              </a:rPr>
              <a:t>; //!&lt; time for the next Task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Int64_t </a:t>
            </a:r>
            <a:r>
              <a:rPr lang="en-US" sz="3500" dirty="0" err="1">
                <a:solidFill>
                  <a:srgbClr val="000000"/>
                </a:solidFill>
              </a:rPr>
              <a:t>nextProcPriority</a:t>
            </a:r>
            <a:r>
              <a:rPr lang="en-US" sz="3500" dirty="0">
                <a:solidFill>
                  <a:srgbClr val="000000"/>
                </a:solidFill>
              </a:rPr>
              <a:t>;  //!&lt; [-] Priority level for the next process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messageLogger</a:t>
            </a:r>
            <a:r>
              <a:rPr lang="en-US" sz="3500" dirty="0">
                <a:solidFill>
                  <a:srgbClr val="000000"/>
                </a:solidFill>
              </a:rPr>
              <a:t> </a:t>
            </a:r>
            <a:r>
              <a:rPr lang="en-US" sz="3500" dirty="0" err="1">
                <a:solidFill>
                  <a:srgbClr val="000000"/>
                </a:solidFill>
              </a:rPr>
              <a:t>messageLogs</a:t>
            </a:r>
            <a:r>
              <a:rPr lang="en-US" sz="3500" dirty="0">
                <a:solidFill>
                  <a:srgbClr val="000000"/>
                </a:solidFill>
              </a:rPr>
              <a:t>;  //!&lt; -- Message log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500" b="1" dirty="0">
              <a:solidFill>
                <a:srgbClr val="00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0" lang="en-US" sz="3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SimModel</a:t>
            </a:r>
            <a:r>
              <a:rPr lang="en-US" dirty="0"/>
              <a:t>()?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F9D29D-CE3E-F143-92C2-7B137A76B46C}"/>
              </a:ext>
            </a:extLst>
          </p:cNvPr>
          <p:cNvSpPr/>
          <p:nvPr/>
        </p:nvSpPr>
        <p:spPr>
          <a:xfrm>
            <a:off x="1130270" y="8599366"/>
            <a:ext cx="23104004" cy="4114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659A3-3583-2F47-9306-1494342D2CD3}"/>
              </a:ext>
            </a:extLst>
          </p:cNvPr>
          <p:cNvSpPr txBox="1"/>
          <p:nvPr/>
        </p:nvSpPr>
        <p:spPr>
          <a:xfrm>
            <a:off x="15580945" y="9665554"/>
            <a:ext cx="8653329" cy="1661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What time it is. Dynamics generally propagate</a:t>
            </a:r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FROM the previous time TO this time. Sensors</a:t>
            </a:r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generally sense the way things are AT this time.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EFFEAD-7BA9-DD48-ADCC-2432F75F333C}"/>
              </a:ext>
            </a:extLst>
          </p:cNvPr>
          <p:cNvCxnSpPr>
            <a:cxnSpLocks/>
          </p:cNvCxnSpPr>
          <p:nvPr/>
        </p:nvCxnSpPr>
        <p:spPr>
          <a:xfrm flipH="1">
            <a:off x="11742964" y="10529207"/>
            <a:ext cx="3805324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3376970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SimModel</a:t>
            </a:r>
            <a:r>
              <a:rPr lang="en-US" dirty="0"/>
              <a:t>()?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F9D29D-CE3E-F143-92C2-7B137A76B46C}"/>
              </a:ext>
            </a:extLst>
          </p:cNvPr>
          <p:cNvSpPr/>
          <p:nvPr/>
        </p:nvSpPr>
        <p:spPr>
          <a:xfrm>
            <a:off x="1130270" y="8599366"/>
            <a:ext cx="22987030" cy="4114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EFFEAD-7BA9-DD48-ADCC-2432F75F333C}"/>
              </a:ext>
            </a:extLst>
          </p:cNvPr>
          <p:cNvCxnSpPr/>
          <p:nvPr/>
        </p:nvCxnSpPr>
        <p:spPr>
          <a:xfrm flipH="1">
            <a:off x="15463157" y="8820150"/>
            <a:ext cx="4518698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1EAACA3-C17E-3240-92FD-D965566D5420}"/>
              </a:ext>
            </a:extLst>
          </p:cNvPr>
          <p:cNvSpPr txBox="1"/>
          <p:nvPr/>
        </p:nvSpPr>
        <p:spPr>
          <a:xfrm>
            <a:off x="15535963" y="8947369"/>
            <a:ext cx="8454352" cy="36317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Recall that the sim loops “for every task group” and a “task group” is just another name for a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SysProcess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(). This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std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::vector&lt;&gt; IS ”every task group”. So the main operation of the sim is to loop through all of the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SysProcess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es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in this vector until it has done it for every time step. This is where the magic is stored.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A37AB2-269F-A74B-9658-F5CC4FBC44A0}"/>
              </a:ext>
            </a:extLst>
          </p:cNvPr>
          <p:cNvSpPr/>
          <p:nvPr/>
        </p:nvSpPr>
        <p:spPr>
          <a:xfrm>
            <a:off x="1147923" y="3132266"/>
            <a:ext cx="14278708" cy="10141238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dirty="0" err="1">
                <a:solidFill>
                  <a:srgbClr val="000000"/>
                </a:solidFill>
              </a:rPr>
              <a:t>SimModel</a:t>
            </a:r>
            <a:r>
              <a:rPr lang="en-US" sz="3900" dirty="0">
                <a:solidFill>
                  <a:srgbClr val="000000"/>
                </a:solidFill>
              </a:rPr>
              <a:t>() //!&lt; The </a:t>
            </a:r>
            <a:r>
              <a:rPr lang="en-US" sz="3900" dirty="0" err="1">
                <a:solidFill>
                  <a:srgbClr val="000000"/>
                </a:solidFill>
              </a:rPr>
              <a:t>SimModel</a:t>
            </a:r>
            <a:r>
              <a:rPr lang="en-US" sz="3900" dirty="0">
                <a:solidFill>
                  <a:srgbClr val="000000"/>
                </a:solidFill>
              </a:rPr>
              <a:t> constructor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~</a:t>
            </a:r>
            <a:r>
              <a:rPr kumimoji="0" lang="en-US" sz="3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(), //!&lt; </a:t>
            </a:r>
            <a:r>
              <a:rPr kumimoji="0" lang="en-US" sz="3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destructor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resetInitSimulation</a:t>
            </a:r>
            <a:r>
              <a:rPr lang="en-US" sz="3900" dirty="0">
                <a:solidFill>
                  <a:srgbClr val="000000"/>
                </a:solidFill>
              </a:rPr>
              <a:t>();  //!&lt; Method to reset all added tasks</a:t>
            </a:r>
            <a:r>
              <a:rPr lang="en-US" sz="3900" b="1" dirty="0">
                <a:solidFill>
                  <a:srgbClr val="000000"/>
                </a:solidFill>
              </a:rPr>
              <a:t> </a:t>
            </a:r>
            <a:r>
              <a:rPr lang="en-US" sz="3900" dirty="0">
                <a:solidFill>
                  <a:srgbClr val="000000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StepUntilStop</a:t>
            </a:r>
            <a:r>
              <a:rPr lang="en-US" sz="3900" dirty="0">
                <a:solidFill>
                  <a:srgbClr val="000000"/>
                </a:solidFill>
              </a:rPr>
              <a:t>(uint64_t </a:t>
            </a:r>
            <a:r>
              <a:rPr lang="en-US" sz="3900" dirty="0" err="1">
                <a:solidFill>
                  <a:srgbClr val="000000"/>
                </a:solidFill>
              </a:rPr>
              <a:t>SimStopTime</a:t>
            </a:r>
            <a:r>
              <a:rPr lang="en-US" sz="3900" dirty="0">
                <a:solidFill>
                  <a:srgbClr val="000000"/>
                </a:solidFill>
              </a:rPr>
              <a:t>, int64_t </a:t>
            </a:r>
            <a:r>
              <a:rPr lang="en-US" sz="3900" dirty="0" err="1">
                <a:solidFill>
                  <a:srgbClr val="000000"/>
                </a:solidFill>
              </a:rPr>
              <a:t>stopPri</a:t>
            </a:r>
            <a:r>
              <a:rPr lang="en-US" sz="3900" dirty="0">
                <a:solidFill>
                  <a:srgbClr val="000000"/>
                </a:solidFill>
              </a:rPr>
              <a:t>); </a:t>
            </a:r>
            <a:r>
              <a:rPr lang="en-US" sz="3500" dirty="0">
                <a:solidFill>
                  <a:srgbClr val="000000"/>
                </a:solidFill>
              </a:rPr>
              <a:t>//!&lt; Step simulation until </a:t>
            </a:r>
            <a:r>
              <a:rPr lang="en-US" sz="3500" dirty="0" err="1">
                <a:solidFill>
                  <a:srgbClr val="000000"/>
                </a:solidFill>
              </a:rPr>
              <a:t>SimStopTime</a:t>
            </a:r>
            <a:r>
              <a:rPr lang="en-US" sz="3500" dirty="0">
                <a:solidFill>
                  <a:srgbClr val="000000"/>
                </a:solidFill>
              </a:rPr>
              <a:t> is reached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SinglestepProcesses</a:t>
            </a:r>
            <a:r>
              <a:rPr lang="en-US" sz="3900" dirty="0">
                <a:solidFill>
                  <a:srgbClr val="000000"/>
                </a:solidFill>
              </a:rPr>
              <a:t>(int64_t </a:t>
            </a:r>
            <a:r>
              <a:rPr lang="en-US" sz="3900" dirty="0" err="1">
                <a:solidFill>
                  <a:srgbClr val="000000"/>
                </a:solidFill>
              </a:rPr>
              <a:t>stopPri</a:t>
            </a:r>
            <a:r>
              <a:rPr lang="en-US" sz="3900" dirty="0">
                <a:solidFill>
                  <a:srgbClr val="000000"/>
                </a:solidFill>
              </a:rPr>
              <a:t>=-1); //!&lt; </a:t>
            </a:r>
            <a:r>
              <a:rPr lang="en-US" sz="3500" dirty="0">
                <a:solidFill>
                  <a:srgbClr val="000000"/>
                </a:solidFill>
              </a:rPr>
              <a:t>Step only the next Task in the simulation</a:t>
            </a:r>
            <a:r>
              <a:rPr lang="en-US" sz="3500" b="1" dirty="0">
                <a:solidFill>
                  <a:srgbClr val="000000"/>
                </a:solidFill>
              </a:rPr>
              <a:t> </a:t>
            </a:r>
            <a:r>
              <a:rPr lang="en-US" sz="3500" dirty="0">
                <a:solidFill>
                  <a:srgbClr val="000000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</a:rPr>
              <a:t>…A bunch of messaging methods we’ll get to later…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std</a:t>
            </a:r>
            <a:r>
              <a:rPr lang="en-US" sz="3500" dirty="0">
                <a:solidFill>
                  <a:srgbClr val="000000"/>
                </a:solidFill>
              </a:rPr>
              <a:t>::vector&lt;</a:t>
            </a:r>
            <a:r>
              <a:rPr lang="en-US" sz="3500" dirty="0" err="1">
                <a:solidFill>
                  <a:srgbClr val="000000"/>
                </a:solidFill>
              </a:rPr>
              <a:t>SysProcess</a:t>
            </a:r>
            <a:r>
              <a:rPr lang="en-US" sz="3500" dirty="0">
                <a:solidFill>
                  <a:srgbClr val="000000"/>
                </a:solidFill>
              </a:rPr>
              <a:t> *&gt; </a:t>
            </a:r>
            <a:r>
              <a:rPr lang="en-US" sz="3500" dirty="0" err="1">
                <a:solidFill>
                  <a:srgbClr val="000000"/>
                </a:solidFill>
              </a:rPr>
              <a:t>processList</a:t>
            </a:r>
            <a:r>
              <a:rPr lang="en-US" sz="3500" dirty="0">
                <a:solidFill>
                  <a:srgbClr val="000000"/>
                </a:solidFill>
              </a:rPr>
              <a:t>;  //!&lt; –List of processes we’ve created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std</a:t>
            </a:r>
            <a:r>
              <a:rPr lang="en-US" sz="3500" dirty="0">
                <a:solidFill>
                  <a:srgbClr val="000000"/>
                </a:solidFill>
              </a:rPr>
              <a:t>::string </a:t>
            </a:r>
            <a:r>
              <a:rPr lang="en-US" sz="3500" dirty="0" err="1">
                <a:solidFill>
                  <a:srgbClr val="000000"/>
                </a:solidFill>
              </a:rPr>
              <a:t>SimulationName</a:t>
            </a:r>
            <a:r>
              <a:rPr lang="en-US" sz="3500" dirty="0">
                <a:solidFill>
                  <a:srgbClr val="000000"/>
                </a:solidFill>
              </a:rPr>
              <a:t>;  //!&lt; -- Identifier for Sim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Unint64_t </a:t>
            </a:r>
            <a:r>
              <a:rPr lang="en-US" sz="3500" dirty="0" err="1">
                <a:solidFill>
                  <a:srgbClr val="000000"/>
                </a:solidFill>
              </a:rPr>
              <a:t>CurrentNanos</a:t>
            </a:r>
            <a:r>
              <a:rPr lang="en-US" sz="3500" dirty="0">
                <a:solidFill>
                  <a:srgbClr val="000000"/>
                </a:solidFill>
              </a:rPr>
              <a:t>;  //!&lt;[ns] Current sim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Uint64_t </a:t>
            </a:r>
            <a:r>
              <a:rPr lang="en-US" sz="3500" dirty="0" err="1">
                <a:solidFill>
                  <a:srgbClr val="000000"/>
                </a:solidFill>
              </a:rPr>
              <a:t>NextTaskTime</a:t>
            </a:r>
            <a:r>
              <a:rPr lang="en-US" sz="3500" dirty="0">
                <a:solidFill>
                  <a:srgbClr val="000000"/>
                </a:solidFill>
              </a:rPr>
              <a:t>; //!&lt; time for the next Task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Int64_t </a:t>
            </a:r>
            <a:r>
              <a:rPr lang="en-US" sz="3500" dirty="0" err="1">
                <a:solidFill>
                  <a:srgbClr val="000000"/>
                </a:solidFill>
              </a:rPr>
              <a:t>nextProcPriority</a:t>
            </a:r>
            <a:r>
              <a:rPr lang="en-US" sz="3500" dirty="0">
                <a:solidFill>
                  <a:srgbClr val="000000"/>
                </a:solidFill>
              </a:rPr>
              <a:t>;  //!&lt; [-] Priority level for the next process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messageLogger</a:t>
            </a:r>
            <a:r>
              <a:rPr lang="en-US" sz="3500" dirty="0">
                <a:solidFill>
                  <a:srgbClr val="000000"/>
                </a:solidFill>
              </a:rPr>
              <a:t> </a:t>
            </a:r>
            <a:r>
              <a:rPr lang="en-US" sz="3500" dirty="0" err="1">
                <a:solidFill>
                  <a:srgbClr val="000000"/>
                </a:solidFill>
              </a:rPr>
              <a:t>messageLogs</a:t>
            </a:r>
            <a:r>
              <a:rPr lang="en-US" sz="3500" dirty="0">
                <a:solidFill>
                  <a:srgbClr val="000000"/>
                </a:solidFill>
              </a:rPr>
              <a:t>;  //!&lt; -- Message log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500" b="1" dirty="0">
              <a:solidFill>
                <a:srgbClr val="00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0" lang="en-US" sz="3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01967740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SimModel</a:t>
            </a:r>
            <a:r>
              <a:rPr lang="en-US" dirty="0"/>
              <a:t>()?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F9D29D-CE3E-F143-92C2-7B137A76B46C}"/>
              </a:ext>
            </a:extLst>
          </p:cNvPr>
          <p:cNvSpPr/>
          <p:nvPr/>
        </p:nvSpPr>
        <p:spPr>
          <a:xfrm>
            <a:off x="971550" y="8554084"/>
            <a:ext cx="23077186" cy="4648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EFFEAD-7BA9-DD48-ADCC-2432F75F333C}"/>
              </a:ext>
            </a:extLst>
          </p:cNvPr>
          <p:cNvCxnSpPr>
            <a:cxnSpLocks/>
          </p:cNvCxnSpPr>
          <p:nvPr/>
        </p:nvCxnSpPr>
        <p:spPr>
          <a:xfrm flipH="1">
            <a:off x="14271171" y="11512997"/>
            <a:ext cx="2287127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2EEB1D-F158-8045-848E-46CFF2EBD53E}"/>
              </a:ext>
            </a:extLst>
          </p:cNvPr>
          <p:cNvCxnSpPr/>
          <p:nvPr/>
        </p:nvCxnSpPr>
        <p:spPr>
          <a:xfrm flipH="1">
            <a:off x="12039600" y="10941497"/>
            <a:ext cx="4518698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606FC6C-50BB-4949-AFDA-FFBDA09CDC3A}"/>
              </a:ext>
            </a:extLst>
          </p:cNvPr>
          <p:cNvSpPr txBox="1"/>
          <p:nvPr/>
        </p:nvSpPr>
        <p:spPr>
          <a:xfrm>
            <a:off x="16558298" y="8554084"/>
            <a:ext cx="7067549" cy="51090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For now, suffice it to say two things:</a:t>
            </a:r>
          </a:p>
          <a:p>
            <a:pPr marL="514350" marR="0" indent="-51435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r>
              <a:rPr lang="en-US" dirty="0"/>
              <a:t>If the </a:t>
            </a:r>
            <a:r>
              <a:rPr lang="en-US" dirty="0" err="1"/>
              <a:t>NextTaskTime</a:t>
            </a:r>
            <a:r>
              <a:rPr lang="en-US" dirty="0"/>
              <a:t> is greater than the </a:t>
            </a:r>
            <a:r>
              <a:rPr lang="en-US" dirty="0" err="1"/>
              <a:t>SimStopTime</a:t>
            </a:r>
            <a:endParaRPr lang="en-US" dirty="0"/>
          </a:p>
          <a:p>
            <a:pPr marL="514350" marR="0" indent="-51435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r>
              <a:rPr lang="en-US" dirty="0"/>
              <a:t>Or if </a:t>
            </a:r>
            <a:r>
              <a:rPr lang="en-US" dirty="0" err="1"/>
              <a:t>NextTaskTime</a:t>
            </a:r>
            <a:r>
              <a:rPr lang="en-US" dirty="0"/>
              <a:t> == </a:t>
            </a:r>
            <a:r>
              <a:rPr lang="en-US" dirty="0" err="1"/>
              <a:t>SimStopTime</a:t>
            </a:r>
            <a:r>
              <a:rPr lang="en-US" dirty="0"/>
              <a:t> and </a:t>
            </a:r>
            <a:br>
              <a:rPr lang="en-US" dirty="0"/>
            </a:br>
            <a:r>
              <a:rPr lang="en-US" dirty="0" err="1"/>
              <a:t>nextTaskPriority</a:t>
            </a:r>
            <a:r>
              <a:rPr lang="en-US" dirty="0"/>
              <a:t> &lt; </a:t>
            </a:r>
            <a:r>
              <a:rPr lang="en-US" dirty="0" err="1"/>
              <a:t>stopPri</a:t>
            </a:r>
            <a:endParaRPr lang="en-US" dirty="0"/>
          </a:p>
          <a:p>
            <a:pPr marR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Then stop the sim.</a:t>
            </a:r>
          </a:p>
          <a:p>
            <a:pPr marR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 err="1"/>
              <a:t>SimStopTime</a:t>
            </a:r>
            <a:r>
              <a:rPr lang="en-US" dirty="0"/>
              <a:t> and </a:t>
            </a:r>
            <a:r>
              <a:rPr lang="en-US" dirty="0" err="1"/>
              <a:t>stopPri</a:t>
            </a:r>
            <a:r>
              <a:rPr lang="en-US" dirty="0"/>
              <a:t> are inputs to </a:t>
            </a:r>
            <a:r>
              <a:rPr lang="en-US" dirty="0" err="1"/>
              <a:t>StepUntilStop</a:t>
            </a:r>
            <a:r>
              <a:rPr lang="en-US" dirty="0"/>
              <a:t>() that will be discussed</a:t>
            </a:r>
          </a:p>
          <a:p>
            <a:pPr marR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9A7980-33C3-6E47-887B-90D962A1CE66}"/>
              </a:ext>
            </a:extLst>
          </p:cNvPr>
          <p:cNvSpPr/>
          <p:nvPr/>
        </p:nvSpPr>
        <p:spPr>
          <a:xfrm>
            <a:off x="1147923" y="3132266"/>
            <a:ext cx="14278708" cy="10141238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dirty="0" err="1">
                <a:solidFill>
                  <a:srgbClr val="000000"/>
                </a:solidFill>
              </a:rPr>
              <a:t>SimModel</a:t>
            </a:r>
            <a:r>
              <a:rPr lang="en-US" sz="3900" dirty="0">
                <a:solidFill>
                  <a:srgbClr val="000000"/>
                </a:solidFill>
              </a:rPr>
              <a:t>() //!&lt; The </a:t>
            </a:r>
            <a:r>
              <a:rPr lang="en-US" sz="3900" dirty="0" err="1">
                <a:solidFill>
                  <a:srgbClr val="000000"/>
                </a:solidFill>
              </a:rPr>
              <a:t>SimModel</a:t>
            </a:r>
            <a:r>
              <a:rPr lang="en-US" sz="3900" dirty="0">
                <a:solidFill>
                  <a:srgbClr val="000000"/>
                </a:solidFill>
              </a:rPr>
              <a:t> constructor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~</a:t>
            </a:r>
            <a:r>
              <a:rPr kumimoji="0" lang="en-US" sz="3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(), //!&lt; </a:t>
            </a:r>
            <a:r>
              <a:rPr kumimoji="0" lang="en-US" sz="3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destructor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resetInitSimulation</a:t>
            </a:r>
            <a:r>
              <a:rPr lang="en-US" sz="3900" dirty="0">
                <a:solidFill>
                  <a:srgbClr val="000000"/>
                </a:solidFill>
              </a:rPr>
              <a:t>();  //!&lt; Method to reset all added tasks</a:t>
            </a:r>
            <a:r>
              <a:rPr lang="en-US" sz="3900" b="1" dirty="0">
                <a:solidFill>
                  <a:srgbClr val="000000"/>
                </a:solidFill>
              </a:rPr>
              <a:t> </a:t>
            </a:r>
            <a:r>
              <a:rPr lang="en-US" sz="3900" dirty="0">
                <a:solidFill>
                  <a:srgbClr val="000000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StepUntilStop</a:t>
            </a:r>
            <a:r>
              <a:rPr lang="en-US" sz="3900" dirty="0">
                <a:solidFill>
                  <a:srgbClr val="000000"/>
                </a:solidFill>
              </a:rPr>
              <a:t>(uint64_t </a:t>
            </a:r>
            <a:r>
              <a:rPr lang="en-US" sz="3900" dirty="0" err="1">
                <a:solidFill>
                  <a:srgbClr val="000000"/>
                </a:solidFill>
              </a:rPr>
              <a:t>SimStopTime</a:t>
            </a:r>
            <a:r>
              <a:rPr lang="en-US" sz="3900" dirty="0">
                <a:solidFill>
                  <a:srgbClr val="000000"/>
                </a:solidFill>
              </a:rPr>
              <a:t>, int64_t </a:t>
            </a:r>
            <a:r>
              <a:rPr lang="en-US" sz="3900" dirty="0" err="1">
                <a:solidFill>
                  <a:srgbClr val="000000"/>
                </a:solidFill>
              </a:rPr>
              <a:t>stopPri</a:t>
            </a:r>
            <a:r>
              <a:rPr lang="en-US" sz="3900" dirty="0">
                <a:solidFill>
                  <a:srgbClr val="000000"/>
                </a:solidFill>
              </a:rPr>
              <a:t>); </a:t>
            </a:r>
            <a:r>
              <a:rPr lang="en-US" sz="3500" dirty="0">
                <a:solidFill>
                  <a:srgbClr val="000000"/>
                </a:solidFill>
              </a:rPr>
              <a:t>//!&lt; Step simulation until </a:t>
            </a:r>
            <a:r>
              <a:rPr lang="en-US" sz="3500" dirty="0" err="1">
                <a:solidFill>
                  <a:srgbClr val="000000"/>
                </a:solidFill>
              </a:rPr>
              <a:t>SimStopTime</a:t>
            </a:r>
            <a:r>
              <a:rPr lang="en-US" sz="3500" dirty="0">
                <a:solidFill>
                  <a:srgbClr val="000000"/>
                </a:solidFill>
              </a:rPr>
              <a:t> is reached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SinglestepProcesses</a:t>
            </a:r>
            <a:r>
              <a:rPr lang="en-US" sz="3900" dirty="0">
                <a:solidFill>
                  <a:srgbClr val="000000"/>
                </a:solidFill>
              </a:rPr>
              <a:t>(int64_t </a:t>
            </a:r>
            <a:r>
              <a:rPr lang="en-US" sz="3900" dirty="0" err="1">
                <a:solidFill>
                  <a:srgbClr val="000000"/>
                </a:solidFill>
              </a:rPr>
              <a:t>stopPri</a:t>
            </a:r>
            <a:r>
              <a:rPr lang="en-US" sz="3900" dirty="0">
                <a:solidFill>
                  <a:srgbClr val="000000"/>
                </a:solidFill>
              </a:rPr>
              <a:t>=-1); //!&lt; </a:t>
            </a:r>
            <a:r>
              <a:rPr lang="en-US" sz="3500" dirty="0">
                <a:solidFill>
                  <a:srgbClr val="000000"/>
                </a:solidFill>
              </a:rPr>
              <a:t>Step only the next Task in the simulation</a:t>
            </a:r>
            <a:r>
              <a:rPr lang="en-US" sz="3500" b="1" dirty="0">
                <a:solidFill>
                  <a:srgbClr val="000000"/>
                </a:solidFill>
              </a:rPr>
              <a:t> </a:t>
            </a:r>
            <a:r>
              <a:rPr lang="en-US" sz="3500" dirty="0">
                <a:solidFill>
                  <a:srgbClr val="000000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</a:rPr>
              <a:t>…A bunch of messaging methods we’ll get to later…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std</a:t>
            </a:r>
            <a:r>
              <a:rPr lang="en-US" sz="3500" dirty="0">
                <a:solidFill>
                  <a:srgbClr val="000000"/>
                </a:solidFill>
              </a:rPr>
              <a:t>::vector&lt;</a:t>
            </a:r>
            <a:r>
              <a:rPr lang="en-US" sz="3500" dirty="0" err="1">
                <a:solidFill>
                  <a:srgbClr val="000000"/>
                </a:solidFill>
              </a:rPr>
              <a:t>SysProcess</a:t>
            </a:r>
            <a:r>
              <a:rPr lang="en-US" sz="3500" dirty="0">
                <a:solidFill>
                  <a:srgbClr val="000000"/>
                </a:solidFill>
              </a:rPr>
              <a:t> *&gt; </a:t>
            </a:r>
            <a:r>
              <a:rPr lang="en-US" sz="3500" dirty="0" err="1">
                <a:solidFill>
                  <a:srgbClr val="000000"/>
                </a:solidFill>
              </a:rPr>
              <a:t>processList</a:t>
            </a:r>
            <a:r>
              <a:rPr lang="en-US" sz="3500" dirty="0">
                <a:solidFill>
                  <a:srgbClr val="000000"/>
                </a:solidFill>
              </a:rPr>
              <a:t>;  //!&lt; –List of processes we’ve created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std</a:t>
            </a:r>
            <a:r>
              <a:rPr lang="en-US" sz="3500" dirty="0">
                <a:solidFill>
                  <a:srgbClr val="000000"/>
                </a:solidFill>
              </a:rPr>
              <a:t>::string </a:t>
            </a:r>
            <a:r>
              <a:rPr lang="en-US" sz="3500" dirty="0" err="1">
                <a:solidFill>
                  <a:srgbClr val="000000"/>
                </a:solidFill>
              </a:rPr>
              <a:t>SimulationName</a:t>
            </a:r>
            <a:r>
              <a:rPr lang="en-US" sz="3500" dirty="0">
                <a:solidFill>
                  <a:srgbClr val="000000"/>
                </a:solidFill>
              </a:rPr>
              <a:t>;  //!&lt; -- Identifier for Sim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Unint64_t </a:t>
            </a:r>
            <a:r>
              <a:rPr lang="en-US" sz="3500" dirty="0" err="1">
                <a:solidFill>
                  <a:srgbClr val="000000"/>
                </a:solidFill>
              </a:rPr>
              <a:t>CurrentNanos</a:t>
            </a:r>
            <a:r>
              <a:rPr lang="en-US" sz="3500" dirty="0">
                <a:solidFill>
                  <a:srgbClr val="000000"/>
                </a:solidFill>
              </a:rPr>
              <a:t>;  //!&lt;[ns] Current sim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Uint64_t </a:t>
            </a:r>
            <a:r>
              <a:rPr lang="en-US" sz="3500" dirty="0" err="1">
                <a:solidFill>
                  <a:srgbClr val="000000"/>
                </a:solidFill>
              </a:rPr>
              <a:t>NextTaskTime</a:t>
            </a:r>
            <a:r>
              <a:rPr lang="en-US" sz="3500" dirty="0">
                <a:solidFill>
                  <a:srgbClr val="000000"/>
                </a:solidFill>
              </a:rPr>
              <a:t>; //!&lt; time for the next Task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Int64_t </a:t>
            </a:r>
            <a:r>
              <a:rPr lang="en-US" sz="3500" dirty="0" err="1">
                <a:solidFill>
                  <a:srgbClr val="000000"/>
                </a:solidFill>
              </a:rPr>
              <a:t>nextProcPriority</a:t>
            </a:r>
            <a:r>
              <a:rPr lang="en-US" sz="3500" dirty="0">
                <a:solidFill>
                  <a:srgbClr val="000000"/>
                </a:solidFill>
              </a:rPr>
              <a:t>;  //!&lt; [-] Priority level for the next process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messageLogger</a:t>
            </a:r>
            <a:r>
              <a:rPr lang="en-US" sz="3500" dirty="0">
                <a:solidFill>
                  <a:srgbClr val="000000"/>
                </a:solidFill>
              </a:rPr>
              <a:t> </a:t>
            </a:r>
            <a:r>
              <a:rPr lang="en-US" sz="3500" dirty="0" err="1">
                <a:solidFill>
                  <a:srgbClr val="000000"/>
                </a:solidFill>
              </a:rPr>
              <a:t>messageLogs</a:t>
            </a:r>
            <a:r>
              <a:rPr lang="en-US" sz="3500" dirty="0">
                <a:solidFill>
                  <a:srgbClr val="000000"/>
                </a:solidFill>
              </a:rPr>
              <a:t>;  //!&lt; -- Message log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500" b="1" dirty="0">
              <a:solidFill>
                <a:srgbClr val="00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0" lang="en-US" sz="3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18775651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SimModel</a:t>
            </a:r>
            <a:r>
              <a:rPr lang="en-US" dirty="0"/>
              <a:t>()?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F9D29D-CE3E-F143-92C2-7B137A76B46C}"/>
              </a:ext>
            </a:extLst>
          </p:cNvPr>
          <p:cNvSpPr/>
          <p:nvPr/>
        </p:nvSpPr>
        <p:spPr>
          <a:xfrm>
            <a:off x="1130270" y="8572500"/>
            <a:ext cx="23077186" cy="4343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2EEB1D-F158-8045-848E-46CFF2EBD53E}"/>
              </a:ext>
            </a:extLst>
          </p:cNvPr>
          <p:cNvCxnSpPr>
            <a:cxnSpLocks/>
          </p:cNvCxnSpPr>
          <p:nvPr/>
        </p:nvCxnSpPr>
        <p:spPr>
          <a:xfrm flipH="1">
            <a:off x="12932229" y="12046397"/>
            <a:ext cx="3623597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606FC6C-50BB-4949-AFDA-FFBDA09CDC3A}"/>
              </a:ext>
            </a:extLst>
          </p:cNvPr>
          <p:cNvSpPr txBox="1"/>
          <p:nvPr/>
        </p:nvSpPr>
        <p:spPr>
          <a:xfrm>
            <a:off x="16558298" y="10031412"/>
            <a:ext cx="7067549" cy="21544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If you choose to keep a history of a message, that history is stored here. </a:t>
            </a:r>
            <a:r>
              <a:rPr lang="en-US" dirty="0"/>
              <a:t>This is NOT storage for the messages themselves.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FFAD54-CA18-CF47-BC94-48B19F09D51B}"/>
              </a:ext>
            </a:extLst>
          </p:cNvPr>
          <p:cNvSpPr/>
          <p:nvPr/>
        </p:nvSpPr>
        <p:spPr>
          <a:xfrm>
            <a:off x="1147923" y="3132266"/>
            <a:ext cx="14278708" cy="10141238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dirty="0" err="1">
                <a:solidFill>
                  <a:srgbClr val="000000"/>
                </a:solidFill>
              </a:rPr>
              <a:t>SimModel</a:t>
            </a:r>
            <a:r>
              <a:rPr lang="en-US" sz="3900" dirty="0">
                <a:solidFill>
                  <a:srgbClr val="000000"/>
                </a:solidFill>
              </a:rPr>
              <a:t>() //!&lt; The </a:t>
            </a:r>
            <a:r>
              <a:rPr lang="en-US" sz="3900" dirty="0" err="1">
                <a:solidFill>
                  <a:srgbClr val="000000"/>
                </a:solidFill>
              </a:rPr>
              <a:t>SimModel</a:t>
            </a:r>
            <a:r>
              <a:rPr lang="en-US" sz="3900" dirty="0">
                <a:solidFill>
                  <a:srgbClr val="000000"/>
                </a:solidFill>
              </a:rPr>
              <a:t> constructor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~</a:t>
            </a:r>
            <a:r>
              <a:rPr kumimoji="0" lang="en-US" sz="3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(), //!&lt; </a:t>
            </a:r>
            <a:r>
              <a:rPr kumimoji="0" lang="en-US" sz="3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destructor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resetInitSimulation</a:t>
            </a:r>
            <a:r>
              <a:rPr lang="en-US" sz="3900" dirty="0">
                <a:solidFill>
                  <a:srgbClr val="000000"/>
                </a:solidFill>
              </a:rPr>
              <a:t>();  //!&lt; Method to reset all added tasks</a:t>
            </a:r>
            <a:r>
              <a:rPr lang="en-US" sz="3900" b="1" dirty="0">
                <a:solidFill>
                  <a:srgbClr val="000000"/>
                </a:solidFill>
              </a:rPr>
              <a:t> </a:t>
            </a:r>
            <a:r>
              <a:rPr lang="en-US" sz="3900" dirty="0">
                <a:solidFill>
                  <a:srgbClr val="000000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StepUntilStop</a:t>
            </a:r>
            <a:r>
              <a:rPr lang="en-US" sz="3900" dirty="0">
                <a:solidFill>
                  <a:srgbClr val="000000"/>
                </a:solidFill>
              </a:rPr>
              <a:t>(uint64_t </a:t>
            </a:r>
            <a:r>
              <a:rPr lang="en-US" sz="3900" dirty="0" err="1">
                <a:solidFill>
                  <a:srgbClr val="000000"/>
                </a:solidFill>
              </a:rPr>
              <a:t>SimStopTime</a:t>
            </a:r>
            <a:r>
              <a:rPr lang="en-US" sz="3900" dirty="0">
                <a:solidFill>
                  <a:srgbClr val="000000"/>
                </a:solidFill>
              </a:rPr>
              <a:t>, int64_t </a:t>
            </a:r>
            <a:r>
              <a:rPr lang="en-US" sz="3900" dirty="0" err="1">
                <a:solidFill>
                  <a:srgbClr val="000000"/>
                </a:solidFill>
              </a:rPr>
              <a:t>stopPri</a:t>
            </a:r>
            <a:r>
              <a:rPr lang="en-US" sz="3900" dirty="0">
                <a:solidFill>
                  <a:srgbClr val="000000"/>
                </a:solidFill>
              </a:rPr>
              <a:t>); </a:t>
            </a:r>
            <a:r>
              <a:rPr lang="en-US" sz="3500" dirty="0">
                <a:solidFill>
                  <a:srgbClr val="000000"/>
                </a:solidFill>
              </a:rPr>
              <a:t>//!&lt; Step simulation until </a:t>
            </a:r>
            <a:r>
              <a:rPr lang="en-US" sz="3500" dirty="0" err="1">
                <a:solidFill>
                  <a:srgbClr val="000000"/>
                </a:solidFill>
              </a:rPr>
              <a:t>SimStopTime</a:t>
            </a:r>
            <a:r>
              <a:rPr lang="en-US" sz="3500" dirty="0">
                <a:solidFill>
                  <a:srgbClr val="000000"/>
                </a:solidFill>
              </a:rPr>
              <a:t> is reached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SinglestepProcesses</a:t>
            </a:r>
            <a:r>
              <a:rPr lang="en-US" sz="3900" dirty="0">
                <a:solidFill>
                  <a:srgbClr val="000000"/>
                </a:solidFill>
              </a:rPr>
              <a:t>(int64_t </a:t>
            </a:r>
            <a:r>
              <a:rPr lang="en-US" sz="3900" dirty="0" err="1">
                <a:solidFill>
                  <a:srgbClr val="000000"/>
                </a:solidFill>
              </a:rPr>
              <a:t>stopPri</a:t>
            </a:r>
            <a:r>
              <a:rPr lang="en-US" sz="3900" dirty="0">
                <a:solidFill>
                  <a:srgbClr val="000000"/>
                </a:solidFill>
              </a:rPr>
              <a:t>=-1); //!&lt; </a:t>
            </a:r>
            <a:r>
              <a:rPr lang="en-US" sz="3500" dirty="0">
                <a:solidFill>
                  <a:srgbClr val="000000"/>
                </a:solidFill>
              </a:rPr>
              <a:t>Step only the next Task in the simulation</a:t>
            </a:r>
            <a:r>
              <a:rPr lang="en-US" sz="3500" b="1" dirty="0">
                <a:solidFill>
                  <a:srgbClr val="000000"/>
                </a:solidFill>
              </a:rPr>
              <a:t> </a:t>
            </a:r>
            <a:r>
              <a:rPr lang="en-US" sz="3500" dirty="0">
                <a:solidFill>
                  <a:srgbClr val="000000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</a:rPr>
              <a:t>…A bunch of messaging methods we’ll get to later…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std</a:t>
            </a:r>
            <a:r>
              <a:rPr lang="en-US" sz="3500" dirty="0">
                <a:solidFill>
                  <a:srgbClr val="000000"/>
                </a:solidFill>
              </a:rPr>
              <a:t>::vector&lt;</a:t>
            </a:r>
            <a:r>
              <a:rPr lang="en-US" sz="3500" dirty="0" err="1">
                <a:solidFill>
                  <a:srgbClr val="000000"/>
                </a:solidFill>
              </a:rPr>
              <a:t>SysProcess</a:t>
            </a:r>
            <a:r>
              <a:rPr lang="en-US" sz="3500" dirty="0">
                <a:solidFill>
                  <a:srgbClr val="000000"/>
                </a:solidFill>
              </a:rPr>
              <a:t> *&gt; </a:t>
            </a:r>
            <a:r>
              <a:rPr lang="en-US" sz="3500" dirty="0" err="1">
                <a:solidFill>
                  <a:srgbClr val="000000"/>
                </a:solidFill>
              </a:rPr>
              <a:t>processList</a:t>
            </a:r>
            <a:r>
              <a:rPr lang="en-US" sz="3500" dirty="0">
                <a:solidFill>
                  <a:srgbClr val="000000"/>
                </a:solidFill>
              </a:rPr>
              <a:t>;  //!&lt; –List of processes we’ve created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std</a:t>
            </a:r>
            <a:r>
              <a:rPr lang="en-US" sz="3500" dirty="0">
                <a:solidFill>
                  <a:srgbClr val="000000"/>
                </a:solidFill>
              </a:rPr>
              <a:t>::string </a:t>
            </a:r>
            <a:r>
              <a:rPr lang="en-US" sz="3500" dirty="0" err="1">
                <a:solidFill>
                  <a:srgbClr val="000000"/>
                </a:solidFill>
              </a:rPr>
              <a:t>SimulationName</a:t>
            </a:r>
            <a:r>
              <a:rPr lang="en-US" sz="3500" dirty="0">
                <a:solidFill>
                  <a:srgbClr val="000000"/>
                </a:solidFill>
              </a:rPr>
              <a:t>;  //!&lt; -- Identifier for Sim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Unint64_t </a:t>
            </a:r>
            <a:r>
              <a:rPr lang="en-US" sz="3500" dirty="0" err="1">
                <a:solidFill>
                  <a:srgbClr val="000000"/>
                </a:solidFill>
              </a:rPr>
              <a:t>CurrentNanos</a:t>
            </a:r>
            <a:r>
              <a:rPr lang="en-US" sz="3500" dirty="0">
                <a:solidFill>
                  <a:srgbClr val="000000"/>
                </a:solidFill>
              </a:rPr>
              <a:t>;  //!&lt;[ns] Current sim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Uint64_t </a:t>
            </a:r>
            <a:r>
              <a:rPr lang="en-US" sz="3500" dirty="0" err="1">
                <a:solidFill>
                  <a:srgbClr val="000000"/>
                </a:solidFill>
              </a:rPr>
              <a:t>NextTaskTime</a:t>
            </a:r>
            <a:r>
              <a:rPr lang="en-US" sz="3500" dirty="0">
                <a:solidFill>
                  <a:srgbClr val="000000"/>
                </a:solidFill>
              </a:rPr>
              <a:t>; //!&lt; time for the next Task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Int64_t </a:t>
            </a:r>
            <a:r>
              <a:rPr lang="en-US" sz="3500" dirty="0" err="1">
                <a:solidFill>
                  <a:srgbClr val="000000"/>
                </a:solidFill>
              </a:rPr>
              <a:t>nextProcPriority</a:t>
            </a:r>
            <a:r>
              <a:rPr lang="en-US" sz="3500" dirty="0">
                <a:solidFill>
                  <a:srgbClr val="000000"/>
                </a:solidFill>
              </a:rPr>
              <a:t>;  //!&lt; [-] Priority level for the next process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messageLogger</a:t>
            </a:r>
            <a:r>
              <a:rPr lang="en-US" sz="3500" dirty="0">
                <a:solidFill>
                  <a:srgbClr val="000000"/>
                </a:solidFill>
              </a:rPr>
              <a:t> </a:t>
            </a:r>
            <a:r>
              <a:rPr lang="en-US" sz="3500" dirty="0" err="1">
                <a:solidFill>
                  <a:srgbClr val="000000"/>
                </a:solidFill>
              </a:rPr>
              <a:t>messageLogs</a:t>
            </a:r>
            <a:r>
              <a:rPr lang="en-US" sz="3500" dirty="0">
                <a:solidFill>
                  <a:srgbClr val="000000"/>
                </a:solidFill>
              </a:rPr>
              <a:t>;  //!&lt; -- Message log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500" b="1" dirty="0">
              <a:solidFill>
                <a:srgbClr val="00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0" lang="en-US" sz="3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84577004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SimModel</a:t>
            </a:r>
            <a:r>
              <a:rPr lang="en-US" dirty="0"/>
              <a:t>() do?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E6EB00-AD15-5042-BF9C-39834C893C57}"/>
              </a:ext>
            </a:extLst>
          </p:cNvPr>
          <p:cNvSpPr>
            <a:spLocks/>
          </p:cNvSpPr>
          <p:nvPr/>
        </p:nvSpPr>
        <p:spPr>
          <a:xfrm>
            <a:off x="1130270" y="2193478"/>
            <a:ext cx="14278708" cy="586467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AA631-968A-1D40-A147-B183D51C1C6B}"/>
              </a:ext>
            </a:extLst>
          </p:cNvPr>
          <p:cNvSpPr txBox="1"/>
          <p:nvPr/>
        </p:nvSpPr>
        <p:spPr>
          <a:xfrm>
            <a:off x="16097250" y="3377626"/>
            <a:ext cx="5718230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Now let’s talk about this things,</a:t>
            </a:r>
            <a:b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things a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 does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5D9CD1-F446-D14F-A213-07A01B24ADFF}"/>
              </a:ext>
            </a:extLst>
          </p:cNvPr>
          <p:cNvSpPr/>
          <p:nvPr/>
        </p:nvSpPr>
        <p:spPr>
          <a:xfrm>
            <a:off x="1147923" y="2968980"/>
            <a:ext cx="14278708" cy="10141238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dirty="0" err="1">
                <a:solidFill>
                  <a:srgbClr val="000000"/>
                </a:solidFill>
              </a:rPr>
              <a:t>SimModel</a:t>
            </a:r>
            <a:r>
              <a:rPr lang="en-US" sz="3900" dirty="0">
                <a:solidFill>
                  <a:srgbClr val="000000"/>
                </a:solidFill>
              </a:rPr>
              <a:t>() //!&lt; The </a:t>
            </a:r>
            <a:r>
              <a:rPr lang="en-US" sz="3900" dirty="0" err="1">
                <a:solidFill>
                  <a:srgbClr val="000000"/>
                </a:solidFill>
              </a:rPr>
              <a:t>SimModel</a:t>
            </a:r>
            <a:r>
              <a:rPr lang="en-US" sz="3900" dirty="0">
                <a:solidFill>
                  <a:srgbClr val="000000"/>
                </a:solidFill>
              </a:rPr>
              <a:t> constructor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~</a:t>
            </a:r>
            <a:r>
              <a:rPr kumimoji="0" lang="en-US" sz="3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(), //!&lt; </a:t>
            </a:r>
            <a:r>
              <a:rPr kumimoji="0" lang="en-US" sz="3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destructor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resetInitSimulation</a:t>
            </a:r>
            <a:r>
              <a:rPr lang="en-US" sz="3900" dirty="0">
                <a:solidFill>
                  <a:srgbClr val="000000"/>
                </a:solidFill>
              </a:rPr>
              <a:t>();  //!&lt; Method to reset all added tasks</a:t>
            </a:r>
            <a:r>
              <a:rPr lang="en-US" sz="3900" b="1" dirty="0">
                <a:solidFill>
                  <a:srgbClr val="000000"/>
                </a:solidFill>
              </a:rPr>
              <a:t> </a:t>
            </a:r>
            <a:r>
              <a:rPr lang="en-US" sz="3900" dirty="0">
                <a:solidFill>
                  <a:srgbClr val="000000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StepUntilStop</a:t>
            </a:r>
            <a:r>
              <a:rPr lang="en-US" sz="3900" dirty="0">
                <a:solidFill>
                  <a:srgbClr val="000000"/>
                </a:solidFill>
              </a:rPr>
              <a:t>(uint64_t </a:t>
            </a:r>
            <a:r>
              <a:rPr lang="en-US" sz="3900" dirty="0" err="1">
                <a:solidFill>
                  <a:srgbClr val="000000"/>
                </a:solidFill>
              </a:rPr>
              <a:t>SimStopTime</a:t>
            </a:r>
            <a:r>
              <a:rPr lang="en-US" sz="3900" dirty="0">
                <a:solidFill>
                  <a:srgbClr val="000000"/>
                </a:solidFill>
              </a:rPr>
              <a:t>, int64_t </a:t>
            </a:r>
            <a:r>
              <a:rPr lang="en-US" sz="3900" dirty="0" err="1">
                <a:solidFill>
                  <a:srgbClr val="000000"/>
                </a:solidFill>
              </a:rPr>
              <a:t>stopPri</a:t>
            </a:r>
            <a:r>
              <a:rPr lang="en-US" sz="3900" dirty="0">
                <a:solidFill>
                  <a:srgbClr val="000000"/>
                </a:solidFill>
              </a:rPr>
              <a:t>); </a:t>
            </a:r>
            <a:r>
              <a:rPr lang="en-US" sz="3500" dirty="0">
                <a:solidFill>
                  <a:srgbClr val="000000"/>
                </a:solidFill>
              </a:rPr>
              <a:t>//!&lt; Step simulation until </a:t>
            </a:r>
            <a:r>
              <a:rPr lang="en-US" sz="3500" dirty="0" err="1">
                <a:solidFill>
                  <a:srgbClr val="000000"/>
                </a:solidFill>
              </a:rPr>
              <a:t>SimStopTime</a:t>
            </a:r>
            <a:r>
              <a:rPr lang="en-US" sz="3500" dirty="0">
                <a:solidFill>
                  <a:srgbClr val="000000"/>
                </a:solidFill>
              </a:rPr>
              <a:t> is reached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SinglestepProcesses</a:t>
            </a:r>
            <a:r>
              <a:rPr lang="en-US" sz="3900" dirty="0">
                <a:solidFill>
                  <a:srgbClr val="000000"/>
                </a:solidFill>
              </a:rPr>
              <a:t>(int64_t </a:t>
            </a:r>
            <a:r>
              <a:rPr lang="en-US" sz="3900" dirty="0" err="1">
                <a:solidFill>
                  <a:srgbClr val="000000"/>
                </a:solidFill>
              </a:rPr>
              <a:t>stopPri</a:t>
            </a:r>
            <a:r>
              <a:rPr lang="en-US" sz="3900" dirty="0">
                <a:solidFill>
                  <a:srgbClr val="000000"/>
                </a:solidFill>
              </a:rPr>
              <a:t>=-1); //!&lt; </a:t>
            </a:r>
            <a:r>
              <a:rPr lang="en-US" sz="3500" dirty="0">
                <a:solidFill>
                  <a:srgbClr val="000000"/>
                </a:solidFill>
              </a:rPr>
              <a:t>Step only the next Task in the simulation</a:t>
            </a:r>
            <a:r>
              <a:rPr lang="en-US" sz="3500" b="1" dirty="0">
                <a:solidFill>
                  <a:srgbClr val="000000"/>
                </a:solidFill>
              </a:rPr>
              <a:t> </a:t>
            </a:r>
            <a:r>
              <a:rPr lang="en-US" sz="3500" dirty="0">
                <a:solidFill>
                  <a:srgbClr val="000000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</a:rPr>
              <a:t>…A bunch of messaging methods we’ll get to later…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std</a:t>
            </a:r>
            <a:r>
              <a:rPr lang="en-US" sz="3500" dirty="0">
                <a:solidFill>
                  <a:srgbClr val="000000"/>
                </a:solidFill>
              </a:rPr>
              <a:t>::vector&lt;</a:t>
            </a:r>
            <a:r>
              <a:rPr lang="en-US" sz="3500" dirty="0" err="1">
                <a:solidFill>
                  <a:srgbClr val="000000"/>
                </a:solidFill>
              </a:rPr>
              <a:t>SysProcess</a:t>
            </a:r>
            <a:r>
              <a:rPr lang="en-US" sz="3500" dirty="0">
                <a:solidFill>
                  <a:srgbClr val="000000"/>
                </a:solidFill>
              </a:rPr>
              <a:t> *&gt; </a:t>
            </a:r>
            <a:r>
              <a:rPr lang="en-US" sz="3500" dirty="0" err="1">
                <a:solidFill>
                  <a:srgbClr val="000000"/>
                </a:solidFill>
              </a:rPr>
              <a:t>processList</a:t>
            </a:r>
            <a:r>
              <a:rPr lang="en-US" sz="3500" dirty="0">
                <a:solidFill>
                  <a:srgbClr val="000000"/>
                </a:solidFill>
              </a:rPr>
              <a:t>;  //!&lt; –List of processes we’ve created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std</a:t>
            </a:r>
            <a:r>
              <a:rPr lang="en-US" sz="3500" dirty="0">
                <a:solidFill>
                  <a:srgbClr val="000000"/>
                </a:solidFill>
              </a:rPr>
              <a:t>::string </a:t>
            </a:r>
            <a:r>
              <a:rPr lang="en-US" sz="3500" dirty="0" err="1">
                <a:solidFill>
                  <a:srgbClr val="000000"/>
                </a:solidFill>
              </a:rPr>
              <a:t>SimulationName</a:t>
            </a:r>
            <a:r>
              <a:rPr lang="en-US" sz="3500" dirty="0">
                <a:solidFill>
                  <a:srgbClr val="000000"/>
                </a:solidFill>
              </a:rPr>
              <a:t>;  //!&lt; -- Identifier for Sim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Unint64_t </a:t>
            </a:r>
            <a:r>
              <a:rPr lang="en-US" sz="3500" dirty="0" err="1">
                <a:solidFill>
                  <a:srgbClr val="000000"/>
                </a:solidFill>
              </a:rPr>
              <a:t>CurrentNanos</a:t>
            </a:r>
            <a:r>
              <a:rPr lang="en-US" sz="3500" dirty="0">
                <a:solidFill>
                  <a:srgbClr val="000000"/>
                </a:solidFill>
              </a:rPr>
              <a:t>;  //!&lt;[ns] Current sim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Uint64_t </a:t>
            </a:r>
            <a:r>
              <a:rPr lang="en-US" sz="3500" dirty="0" err="1">
                <a:solidFill>
                  <a:srgbClr val="000000"/>
                </a:solidFill>
              </a:rPr>
              <a:t>NextTaskTime</a:t>
            </a:r>
            <a:r>
              <a:rPr lang="en-US" sz="3500" dirty="0">
                <a:solidFill>
                  <a:srgbClr val="000000"/>
                </a:solidFill>
              </a:rPr>
              <a:t>; //!&lt; time for the next Task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Int64_t </a:t>
            </a:r>
            <a:r>
              <a:rPr lang="en-US" sz="3500" dirty="0" err="1">
                <a:solidFill>
                  <a:srgbClr val="000000"/>
                </a:solidFill>
              </a:rPr>
              <a:t>nextProcPriority</a:t>
            </a:r>
            <a:r>
              <a:rPr lang="en-US" sz="3500" dirty="0">
                <a:solidFill>
                  <a:srgbClr val="000000"/>
                </a:solidFill>
              </a:rPr>
              <a:t>;  //!&lt; [-] Priority level for the next process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messageLogger</a:t>
            </a:r>
            <a:r>
              <a:rPr lang="en-US" sz="3500" dirty="0">
                <a:solidFill>
                  <a:srgbClr val="000000"/>
                </a:solidFill>
              </a:rPr>
              <a:t> </a:t>
            </a:r>
            <a:r>
              <a:rPr lang="en-US" sz="3500" dirty="0" err="1">
                <a:solidFill>
                  <a:srgbClr val="000000"/>
                </a:solidFill>
              </a:rPr>
              <a:t>messageLogs</a:t>
            </a:r>
            <a:r>
              <a:rPr lang="en-US" sz="3500" dirty="0">
                <a:solidFill>
                  <a:srgbClr val="000000"/>
                </a:solidFill>
              </a:rPr>
              <a:t>;  //!&lt; -- Message log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500" b="1" dirty="0">
              <a:solidFill>
                <a:srgbClr val="00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0" lang="en-US" sz="3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979552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AuroraBorealis.jpg" descr="AuroraBoreali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72414" y="-2019641"/>
            <a:ext cx="24508404" cy="389625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reflection stA="50000" endPos="40000" dir="5400000" sy="-100000" algn="bl" rotWithShape="0"/>
          </a:effectLst>
        </p:spPr>
      </p:pic>
      <p:sp>
        <p:nvSpPr>
          <p:cNvPr id="101" name="Title + Bullet Point Slid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Overview	</a:t>
            </a:r>
            <a:endParaRPr dirty="0"/>
          </a:p>
        </p:txBody>
      </p:sp>
      <p:sp>
        <p:nvSpPr>
          <p:cNvPr id="102" name="text bulle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Sim structure</a:t>
            </a:r>
          </a:p>
          <a:p>
            <a:r>
              <a:rPr lang="en-US" dirty="0"/>
              <a:t>Message Structure</a:t>
            </a:r>
          </a:p>
          <a:p>
            <a:r>
              <a:rPr lang="en-US" dirty="0"/>
              <a:t>Lots of details</a:t>
            </a:r>
            <a:endParaRPr dirty="0"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397676" y="12961619"/>
            <a:ext cx="276962" cy="41016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0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6304" y="141169"/>
            <a:ext cx="2521263" cy="15830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SimModel</a:t>
            </a:r>
            <a:r>
              <a:rPr lang="en-US" dirty="0"/>
              <a:t>() do?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E6EB00-AD15-5042-BF9C-39834C893C57}"/>
              </a:ext>
            </a:extLst>
          </p:cNvPr>
          <p:cNvSpPr>
            <a:spLocks/>
          </p:cNvSpPr>
          <p:nvPr/>
        </p:nvSpPr>
        <p:spPr>
          <a:xfrm>
            <a:off x="1130270" y="2193478"/>
            <a:ext cx="14278708" cy="586467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AA631-968A-1D40-A147-B183D51C1C6B}"/>
              </a:ext>
            </a:extLst>
          </p:cNvPr>
          <p:cNvSpPr txBox="1"/>
          <p:nvPr/>
        </p:nvSpPr>
        <p:spPr>
          <a:xfrm>
            <a:off x="16783050" y="2955058"/>
            <a:ext cx="5309465" cy="21544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ctr">
            <a:spAutoFit/>
          </a:bodyPr>
          <a:lstStyle/>
          <a:p>
            <a:r>
              <a:rPr lang="en-US" dirty="0"/>
              <a:t>Create a </a:t>
            </a:r>
            <a:r>
              <a:rPr lang="en-US" dirty="0" err="1"/>
              <a:t>SimModel</a:t>
            </a:r>
            <a:r>
              <a:rPr lang="en-US" dirty="0"/>
              <a:t>() and set:</a:t>
            </a:r>
            <a:br>
              <a:rPr lang="en-US" dirty="0"/>
            </a:br>
            <a:r>
              <a:rPr lang="en-US" b="1" dirty="0"/>
              <a:t>this</a:t>
            </a:r>
            <a:r>
              <a:rPr lang="en-US" dirty="0"/>
              <a:t>-&gt;</a:t>
            </a:r>
            <a:r>
              <a:rPr lang="en-US" dirty="0" err="1"/>
              <a:t>CurrentNanos</a:t>
            </a:r>
            <a:r>
              <a:rPr lang="en-US" dirty="0"/>
              <a:t> = 0;</a:t>
            </a:r>
            <a:br>
              <a:rPr lang="en-US" dirty="0"/>
            </a:br>
            <a:r>
              <a:rPr lang="en-US" b="1" dirty="0"/>
              <a:t>this</a:t>
            </a:r>
            <a:r>
              <a:rPr lang="en-US" dirty="0"/>
              <a:t>-&gt;</a:t>
            </a:r>
            <a:r>
              <a:rPr lang="en-US" dirty="0" err="1"/>
              <a:t>NextTaskTime</a:t>
            </a:r>
            <a:r>
              <a:rPr lang="en-US" dirty="0"/>
              <a:t> = 0;</a:t>
            </a:r>
            <a:br>
              <a:rPr lang="en-US" dirty="0"/>
            </a:br>
            <a:r>
              <a:rPr lang="en-US" b="1" dirty="0"/>
              <a:t>this</a:t>
            </a:r>
            <a:r>
              <a:rPr lang="en-US" dirty="0"/>
              <a:t>-&gt;</a:t>
            </a:r>
            <a:r>
              <a:rPr lang="en-US" dirty="0" err="1"/>
              <a:t>nextProcPriority</a:t>
            </a:r>
            <a:r>
              <a:rPr lang="en-US" dirty="0"/>
              <a:t> = -1;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51515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75160B-10DB-B14F-A0EB-4D6D4547B096}"/>
              </a:ext>
            </a:extLst>
          </p:cNvPr>
          <p:cNvCxnSpPr>
            <a:cxnSpLocks/>
          </p:cNvCxnSpPr>
          <p:nvPr/>
        </p:nvCxnSpPr>
        <p:spPr>
          <a:xfrm flipH="1">
            <a:off x="11070771" y="3302447"/>
            <a:ext cx="5331279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DA40D21-672B-E04A-8223-D23AB6E8CC1C}"/>
              </a:ext>
            </a:extLst>
          </p:cNvPr>
          <p:cNvSpPr/>
          <p:nvPr/>
        </p:nvSpPr>
        <p:spPr>
          <a:xfrm>
            <a:off x="1130270" y="2493560"/>
            <a:ext cx="14278708" cy="10141238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dirty="0" err="1">
                <a:solidFill>
                  <a:srgbClr val="000000"/>
                </a:solidFill>
              </a:rPr>
              <a:t>SimModel</a:t>
            </a:r>
            <a:r>
              <a:rPr lang="en-US" sz="3900" dirty="0">
                <a:solidFill>
                  <a:srgbClr val="000000"/>
                </a:solidFill>
              </a:rPr>
              <a:t>() //!&lt; The </a:t>
            </a:r>
            <a:r>
              <a:rPr lang="en-US" sz="3900" dirty="0" err="1">
                <a:solidFill>
                  <a:srgbClr val="000000"/>
                </a:solidFill>
              </a:rPr>
              <a:t>SimModel</a:t>
            </a:r>
            <a:r>
              <a:rPr lang="en-US" sz="3900" dirty="0">
                <a:solidFill>
                  <a:srgbClr val="000000"/>
                </a:solidFill>
              </a:rPr>
              <a:t> constructor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~</a:t>
            </a:r>
            <a:r>
              <a:rPr kumimoji="0" lang="en-US" sz="3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(), //!&lt; </a:t>
            </a:r>
            <a:r>
              <a:rPr kumimoji="0" lang="en-US" sz="3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destructor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resetInitSimulation</a:t>
            </a:r>
            <a:r>
              <a:rPr lang="en-US" sz="3900" dirty="0">
                <a:solidFill>
                  <a:srgbClr val="000000"/>
                </a:solidFill>
              </a:rPr>
              <a:t>();  //!&lt; Method to reset all added tasks</a:t>
            </a:r>
            <a:r>
              <a:rPr lang="en-US" sz="3900" b="1" dirty="0">
                <a:solidFill>
                  <a:srgbClr val="000000"/>
                </a:solidFill>
              </a:rPr>
              <a:t> </a:t>
            </a:r>
            <a:r>
              <a:rPr lang="en-US" sz="3900" dirty="0">
                <a:solidFill>
                  <a:srgbClr val="000000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StepUntilStop</a:t>
            </a:r>
            <a:r>
              <a:rPr lang="en-US" sz="3900" dirty="0">
                <a:solidFill>
                  <a:srgbClr val="000000"/>
                </a:solidFill>
              </a:rPr>
              <a:t>(uint64_t </a:t>
            </a:r>
            <a:r>
              <a:rPr lang="en-US" sz="3900" dirty="0" err="1">
                <a:solidFill>
                  <a:srgbClr val="000000"/>
                </a:solidFill>
              </a:rPr>
              <a:t>SimStopTime</a:t>
            </a:r>
            <a:r>
              <a:rPr lang="en-US" sz="3900" dirty="0">
                <a:solidFill>
                  <a:srgbClr val="000000"/>
                </a:solidFill>
              </a:rPr>
              <a:t>, int64_t </a:t>
            </a:r>
            <a:r>
              <a:rPr lang="en-US" sz="3900" dirty="0" err="1">
                <a:solidFill>
                  <a:srgbClr val="000000"/>
                </a:solidFill>
              </a:rPr>
              <a:t>stopPri</a:t>
            </a:r>
            <a:r>
              <a:rPr lang="en-US" sz="3900" dirty="0">
                <a:solidFill>
                  <a:srgbClr val="000000"/>
                </a:solidFill>
              </a:rPr>
              <a:t>); </a:t>
            </a:r>
            <a:r>
              <a:rPr lang="en-US" sz="3500" dirty="0">
                <a:solidFill>
                  <a:srgbClr val="000000"/>
                </a:solidFill>
              </a:rPr>
              <a:t>//!&lt; Step simulation until </a:t>
            </a:r>
            <a:r>
              <a:rPr lang="en-US" sz="3500" dirty="0" err="1">
                <a:solidFill>
                  <a:srgbClr val="000000"/>
                </a:solidFill>
              </a:rPr>
              <a:t>SimStopTime</a:t>
            </a:r>
            <a:r>
              <a:rPr lang="en-US" sz="3500" dirty="0">
                <a:solidFill>
                  <a:srgbClr val="000000"/>
                </a:solidFill>
              </a:rPr>
              <a:t> is reached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SinglestepProcesses</a:t>
            </a:r>
            <a:r>
              <a:rPr lang="en-US" sz="3900" dirty="0">
                <a:solidFill>
                  <a:srgbClr val="000000"/>
                </a:solidFill>
              </a:rPr>
              <a:t>(int64_t </a:t>
            </a:r>
            <a:r>
              <a:rPr lang="en-US" sz="3900" dirty="0" err="1">
                <a:solidFill>
                  <a:srgbClr val="000000"/>
                </a:solidFill>
              </a:rPr>
              <a:t>stopPri</a:t>
            </a:r>
            <a:r>
              <a:rPr lang="en-US" sz="3900" dirty="0">
                <a:solidFill>
                  <a:srgbClr val="000000"/>
                </a:solidFill>
              </a:rPr>
              <a:t>=-1); //!&lt; </a:t>
            </a:r>
            <a:r>
              <a:rPr lang="en-US" sz="3500" dirty="0">
                <a:solidFill>
                  <a:srgbClr val="000000"/>
                </a:solidFill>
              </a:rPr>
              <a:t>Step only the next Task in the simulation</a:t>
            </a:r>
            <a:r>
              <a:rPr lang="en-US" sz="3500" b="1" dirty="0">
                <a:solidFill>
                  <a:srgbClr val="000000"/>
                </a:solidFill>
              </a:rPr>
              <a:t> </a:t>
            </a:r>
            <a:r>
              <a:rPr lang="en-US" sz="3500" dirty="0">
                <a:solidFill>
                  <a:srgbClr val="000000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</a:rPr>
              <a:t>…A bunch of messaging methods we’ll get to later…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std</a:t>
            </a:r>
            <a:r>
              <a:rPr lang="en-US" sz="3500" dirty="0">
                <a:solidFill>
                  <a:srgbClr val="000000"/>
                </a:solidFill>
              </a:rPr>
              <a:t>::vector&lt;</a:t>
            </a:r>
            <a:r>
              <a:rPr lang="en-US" sz="3500" dirty="0" err="1">
                <a:solidFill>
                  <a:srgbClr val="000000"/>
                </a:solidFill>
              </a:rPr>
              <a:t>SysProcess</a:t>
            </a:r>
            <a:r>
              <a:rPr lang="en-US" sz="3500" dirty="0">
                <a:solidFill>
                  <a:srgbClr val="000000"/>
                </a:solidFill>
              </a:rPr>
              <a:t> *&gt; </a:t>
            </a:r>
            <a:r>
              <a:rPr lang="en-US" sz="3500" dirty="0" err="1">
                <a:solidFill>
                  <a:srgbClr val="000000"/>
                </a:solidFill>
              </a:rPr>
              <a:t>processList</a:t>
            </a:r>
            <a:r>
              <a:rPr lang="en-US" sz="3500" dirty="0">
                <a:solidFill>
                  <a:srgbClr val="000000"/>
                </a:solidFill>
              </a:rPr>
              <a:t>;  //!&lt; –List of processes we’ve created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std</a:t>
            </a:r>
            <a:r>
              <a:rPr lang="en-US" sz="3500" dirty="0">
                <a:solidFill>
                  <a:srgbClr val="000000"/>
                </a:solidFill>
              </a:rPr>
              <a:t>::string </a:t>
            </a:r>
            <a:r>
              <a:rPr lang="en-US" sz="3500" dirty="0" err="1">
                <a:solidFill>
                  <a:srgbClr val="000000"/>
                </a:solidFill>
              </a:rPr>
              <a:t>SimulationName</a:t>
            </a:r>
            <a:r>
              <a:rPr lang="en-US" sz="3500" dirty="0">
                <a:solidFill>
                  <a:srgbClr val="000000"/>
                </a:solidFill>
              </a:rPr>
              <a:t>;  //!&lt; -- Identifier for Sim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Unint64_t </a:t>
            </a:r>
            <a:r>
              <a:rPr lang="en-US" sz="3500" dirty="0" err="1">
                <a:solidFill>
                  <a:srgbClr val="000000"/>
                </a:solidFill>
              </a:rPr>
              <a:t>CurrentNanos</a:t>
            </a:r>
            <a:r>
              <a:rPr lang="en-US" sz="3500" dirty="0">
                <a:solidFill>
                  <a:srgbClr val="000000"/>
                </a:solidFill>
              </a:rPr>
              <a:t>;  //!&lt;[ns] Current sim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Uint64_t </a:t>
            </a:r>
            <a:r>
              <a:rPr lang="en-US" sz="3500" dirty="0" err="1">
                <a:solidFill>
                  <a:srgbClr val="000000"/>
                </a:solidFill>
              </a:rPr>
              <a:t>NextTaskTime</a:t>
            </a:r>
            <a:r>
              <a:rPr lang="en-US" sz="3500" dirty="0">
                <a:solidFill>
                  <a:srgbClr val="000000"/>
                </a:solidFill>
              </a:rPr>
              <a:t>; //!&lt; time for the next Task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Int64_t </a:t>
            </a:r>
            <a:r>
              <a:rPr lang="en-US" sz="3500" dirty="0" err="1">
                <a:solidFill>
                  <a:srgbClr val="000000"/>
                </a:solidFill>
              </a:rPr>
              <a:t>nextProcPriority</a:t>
            </a:r>
            <a:r>
              <a:rPr lang="en-US" sz="3500" dirty="0">
                <a:solidFill>
                  <a:srgbClr val="000000"/>
                </a:solidFill>
              </a:rPr>
              <a:t>;  //!&lt; [-] Priority level for the next process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messageLogger</a:t>
            </a:r>
            <a:r>
              <a:rPr lang="en-US" sz="3500" dirty="0">
                <a:solidFill>
                  <a:srgbClr val="000000"/>
                </a:solidFill>
              </a:rPr>
              <a:t> </a:t>
            </a:r>
            <a:r>
              <a:rPr lang="en-US" sz="3500" dirty="0" err="1">
                <a:solidFill>
                  <a:srgbClr val="000000"/>
                </a:solidFill>
              </a:rPr>
              <a:t>messageLogs</a:t>
            </a:r>
            <a:r>
              <a:rPr lang="en-US" sz="3500" dirty="0">
                <a:solidFill>
                  <a:srgbClr val="000000"/>
                </a:solidFill>
              </a:rPr>
              <a:t>;  //!&lt; -- Message log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500" b="1" dirty="0">
              <a:solidFill>
                <a:srgbClr val="00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0" lang="en-US" sz="3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14393224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SimModel</a:t>
            </a:r>
            <a:r>
              <a:rPr lang="en-US" dirty="0"/>
              <a:t>() do?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E6EB00-AD15-5042-BF9C-39834C893C57}"/>
              </a:ext>
            </a:extLst>
          </p:cNvPr>
          <p:cNvSpPr>
            <a:spLocks/>
          </p:cNvSpPr>
          <p:nvPr/>
        </p:nvSpPr>
        <p:spPr>
          <a:xfrm>
            <a:off x="1130270" y="2193478"/>
            <a:ext cx="14278708" cy="586467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AA631-968A-1D40-A147-B183D51C1C6B}"/>
              </a:ext>
            </a:extLst>
          </p:cNvPr>
          <p:cNvSpPr txBox="1"/>
          <p:nvPr/>
        </p:nvSpPr>
        <p:spPr>
          <a:xfrm>
            <a:off x="16192500" y="3554444"/>
            <a:ext cx="615872" cy="677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ctr">
            <a:spAutoFit/>
          </a:bodyPr>
          <a:lstStyle/>
          <a:p>
            <a:r>
              <a:rPr lang="en-US" dirty="0"/>
              <a:t>kill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51515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75160B-10DB-B14F-A0EB-4D6D4547B096}"/>
              </a:ext>
            </a:extLst>
          </p:cNvPr>
          <p:cNvCxnSpPr>
            <a:cxnSpLocks/>
          </p:cNvCxnSpPr>
          <p:nvPr/>
        </p:nvCxnSpPr>
        <p:spPr>
          <a:xfrm flipH="1">
            <a:off x="10384971" y="3892997"/>
            <a:ext cx="5655129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8C104AF-6FE3-F444-A014-AC39DF4996CE}"/>
              </a:ext>
            </a:extLst>
          </p:cNvPr>
          <p:cNvSpPr/>
          <p:nvPr/>
        </p:nvSpPr>
        <p:spPr>
          <a:xfrm>
            <a:off x="1130270" y="2493560"/>
            <a:ext cx="14278708" cy="10141238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dirty="0" err="1">
                <a:solidFill>
                  <a:srgbClr val="000000"/>
                </a:solidFill>
              </a:rPr>
              <a:t>SimModel</a:t>
            </a:r>
            <a:r>
              <a:rPr lang="en-US" sz="3900" dirty="0">
                <a:solidFill>
                  <a:srgbClr val="000000"/>
                </a:solidFill>
              </a:rPr>
              <a:t>() //!&lt; The </a:t>
            </a:r>
            <a:r>
              <a:rPr lang="en-US" sz="3900" dirty="0" err="1">
                <a:solidFill>
                  <a:srgbClr val="000000"/>
                </a:solidFill>
              </a:rPr>
              <a:t>SimModel</a:t>
            </a:r>
            <a:r>
              <a:rPr lang="en-US" sz="3900" dirty="0">
                <a:solidFill>
                  <a:srgbClr val="000000"/>
                </a:solidFill>
              </a:rPr>
              <a:t> constructor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~</a:t>
            </a:r>
            <a:r>
              <a:rPr kumimoji="0" lang="en-US" sz="3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(), //!&lt; </a:t>
            </a:r>
            <a:r>
              <a:rPr kumimoji="0" lang="en-US" sz="3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destructor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resetInitSimulation</a:t>
            </a:r>
            <a:r>
              <a:rPr lang="en-US" sz="3900" dirty="0">
                <a:solidFill>
                  <a:srgbClr val="000000"/>
                </a:solidFill>
              </a:rPr>
              <a:t>();  //!&lt; Method to reset all added tasks</a:t>
            </a:r>
            <a:r>
              <a:rPr lang="en-US" sz="3900" b="1" dirty="0">
                <a:solidFill>
                  <a:srgbClr val="000000"/>
                </a:solidFill>
              </a:rPr>
              <a:t> </a:t>
            </a:r>
            <a:r>
              <a:rPr lang="en-US" sz="3900" dirty="0">
                <a:solidFill>
                  <a:srgbClr val="000000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StepUntilStop</a:t>
            </a:r>
            <a:r>
              <a:rPr lang="en-US" sz="3900" dirty="0">
                <a:solidFill>
                  <a:srgbClr val="000000"/>
                </a:solidFill>
              </a:rPr>
              <a:t>(uint64_t </a:t>
            </a:r>
            <a:r>
              <a:rPr lang="en-US" sz="3900" dirty="0" err="1">
                <a:solidFill>
                  <a:srgbClr val="000000"/>
                </a:solidFill>
              </a:rPr>
              <a:t>SimStopTime</a:t>
            </a:r>
            <a:r>
              <a:rPr lang="en-US" sz="3900" dirty="0">
                <a:solidFill>
                  <a:srgbClr val="000000"/>
                </a:solidFill>
              </a:rPr>
              <a:t>, int64_t </a:t>
            </a:r>
            <a:r>
              <a:rPr lang="en-US" sz="3900" dirty="0" err="1">
                <a:solidFill>
                  <a:srgbClr val="000000"/>
                </a:solidFill>
              </a:rPr>
              <a:t>stopPri</a:t>
            </a:r>
            <a:r>
              <a:rPr lang="en-US" sz="3900" dirty="0">
                <a:solidFill>
                  <a:srgbClr val="000000"/>
                </a:solidFill>
              </a:rPr>
              <a:t>); </a:t>
            </a:r>
            <a:r>
              <a:rPr lang="en-US" sz="3500" dirty="0">
                <a:solidFill>
                  <a:srgbClr val="000000"/>
                </a:solidFill>
              </a:rPr>
              <a:t>//!&lt; Step simulation until </a:t>
            </a:r>
            <a:r>
              <a:rPr lang="en-US" sz="3500" dirty="0" err="1">
                <a:solidFill>
                  <a:srgbClr val="000000"/>
                </a:solidFill>
              </a:rPr>
              <a:t>SimStopTime</a:t>
            </a:r>
            <a:r>
              <a:rPr lang="en-US" sz="3500" dirty="0">
                <a:solidFill>
                  <a:srgbClr val="000000"/>
                </a:solidFill>
              </a:rPr>
              <a:t> is reached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SinglestepProcesses</a:t>
            </a:r>
            <a:r>
              <a:rPr lang="en-US" sz="3900" dirty="0">
                <a:solidFill>
                  <a:srgbClr val="000000"/>
                </a:solidFill>
              </a:rPr>
              <a:t>(int64_t </a:t>
            </a:r>
            <a:r>
              <a:rPr lang="en-US" sz="3900" dirty="0" err="1">
                <a:solidFill>
                  <a:srgbClr val="000000"/>
                </a:solidFill>
              </a:rPr>
              <a:t>stopPri</a:t>
            </a:r>
            <a:r>
              <a:rPr lang="en-US" sz="3900" dirty="0">
                <a:solidFill>
                  <a:srgbClr val="000000"/>
                </a:solidFill>
              </a:rPr>
              <a:t>=-1); //!&lt; </a:t>
            </a:r>
            <a:r>
              <a:rPr lang="en-US" sz="3500" dirty="0">
                <a:solidFill>
                  <a:srgbClr val="000000"/>
                </a:solidFill>
              </a:rPr>
              <a:t>Step only the next Task in the simulation</a:t>
            </a:r>
            <a:r>
              <a:rPr lang="en-US" sz="3500" b="1" dirty="0">
                <a:solidFill>
                  <a:srgbClr val="000000"/>
                </a:solidFill>
              </a:rPr>
              <a:t> </a:t>
            </a:r>
            <a:r>
              <a:rPr lang="en-US" sz="3500" dirty="0">
                <a:solidFill>
                  <a:srgbClr val="000000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</a:rPr>
              <a:t>…A bunch of messaging methods we’ll get to later…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std</a:t>
            </a:r>
            <a:r>
              <a:rPr lang="en-US" sz="3500" dirty="0">
                <a:solidFill>
                  <a:srgbClr val="000000"/>
                </a:solidFill>
              </a:rPr>
              <a:t>::vector&lt;</a:t>
            </a:r>
            <a:r>
              <a:rPr lang="en-US" sz="3500" dirty="0" err="1">
                <a:solidFill>
                  <a:srgbClr val="000000"/>
                </a:solidFill>
              </a:rPr>
              <a:t>SysProcess</a:t>
            </a:r>
            <a:r>
              <a:rPr lang="en-US" sz="3500" dirty="0">
                <a:solidFill>
                  <a:srgbClr val="000000"/>
                </a:solidFill>
              </a:rPr>
              <a:t> *&gt; </a:t>
            </a:r>
            <a:r>
              <a:rPr lang="en-US" sz="3500" dirty="0" err="1">
                <a:solidFill>
                  <a:srgbClr val="000000"/>
                </a:solidFill>
              </a:rPr>
              <a:t>processList</a:t>
            </a:r>
            <a:r>
              <a:rPr lang="en-US" sz="3500" dirty="0">
                <a:solidFill>
                  <a:srgbClr val="000000"/>
                </a:solidFill>
              </a:rPr>
              <a:t>;  //!&lt; –List of processes we’ve created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std</a:t>
            </a:r>
            <a:r>
              <a:rPr lang="en-US" sz="3500" dirty="0">
                <a:solidFill>
                  <a:srgbClr val="000000"/>
                </a:solidFill>
              </a:rPr>
              <a:t>::string </a:t>
            </a:r>
            <a:r>
              <a:rPr lang="en-US" sz="3500" dirty="0" err="1">
                <a:solidFill>
                  <a:srgbClr val="000000"/>
                </a:solidFill>
              </a:rPr>
              <a:t>SimulationName</a:t>
            </a:r>
            <a:r>
              <a:rPr lang="en-US" sz="3500" dirty="0">
                <a:solidFill>
                  <a:srgbClr val="000000"/>
                </a:solidFill>
              </a:rPr>
              <a:t>;  //!&lt; -- Identifier for Sim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Unint64_t </a:t>
            </a:r>
            <a:r>
              <a:rPr lang="en-US" sz="3500" dirty="0" err="1">
                <a:solidFill>
                  <a:srgbClr val="000000"/>
                </a:solidFill>
              </a:rPr>
              <a:t>CurrentNanos</a:t>
            </a:r>
            <a:r>
              <a:rPr lang="en-US" sz="3500" dirty="0">
                <a:solidFill>
                  <a:srgbClr val="000000"/>
                </a:solidFill>
              </a:rPr>
              <a:t>;  //!&lt;[ns] Current sim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Uint64_t </a:t>
            </a:r>
            <a:r>
              <a:rPr lang="en-US" sz="3500" dirty="0" err="1">
                <a:solidFill>
                  <a:srgbClr val="000000"/>
                </a:solidFill>
              </a:rPr>
              <a:t>NextTaskTime</a:t>
            </a:r>
            <a:r>
              <a:rPr lang="en-US" sz="3500" dirty="0">
                <a:solidFill>
                  <a:srgbClr val="000000"/>
                </a:solidFill>
              </a:rPr>
              <a:t>; //!&lt; time for the next Task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Int64_t </a:t>
            </a:r>
            <a:r>
              <a:rPr lang="en-US" sz="3500" dirty="0" err="1">
                <a:solidFill>
                  <a:srgbClr val="000000"/>
                </a:solidFill>
              </a:rPr>
              <a:t>nextProcPriority</a:t>
            </a:r>
            <a:r>
              <a:rPr lang="en-US" sz="3500" dirty="0">
                <a:solidFill>
                  <a:srgbClr val="000000"/>
                </a:solidFill>
              </a:rPr>
              <a:t>;  //!&lt; [-] Priority level for the next process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messageLogger</a:t>
            </a:r>
            <a:r>
              <a:rPr lang="en-US" sz="3500" dirty="0">
                <a:solidFill>
                  <a:srgbClr val="000000"/>
                </a:solidFill>
              </a:rPr>
              <a:t> </a:t>
            </a:r>
            <a:r>
              <a:rPr lang="en-US" sz="3500" dirty="0" err="1">
                <a:solidFill>
                  <a:srgbClr val="000000"/>
                </a:solidFill>
              </a:rPr>
              <a:t>messageLogs</a:t>
            </a:r>
            <a:r>
              <a:rPr lang="en-US" sz="3500" dirty="0">
                <a:solidFill>
                  <a:srgbClr val="000000"/>
                </a:solidFill>
              </a:rPr>
              <a:t>;  //!&lt; -- Message log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500" b="1" dirty="0">
              <a:solidFill>
                <a:srgbClr val="00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0" lang="en-US" sz="3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40018977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SimModel</a:t>
            </a:r>
            <a:r>
              <a:rPr lang="en-US" dirty="0"/>
              <a:t>() do?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E6EB00-AD15-5042-BF9C-39834C893C57}"/>
              </a:ext>
            </a:extLst>
          </p:cNvPr>
          <p:cNvSpPr>
            <a:spLocks/>
          </p:cNvSpPr>
          <p:nvPr/>
        </p:nvSpPr>
        <p:spPr>
          <a:xfrm>
            <a:off x="1130270" y="2193478"/>
            <a:ext cx="14278708" cy="586467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AA631-968A-1D40-A147-B183D51C1C6B}"/>
              </a:ext>
            </a:extLst>
          </p:cNvPr>
          <p:cNvSpPr txBox="1"/>
          <p:nvPr/>
        </p:nvSpPr>
        <p:spPr>
          <a:xfrm>
            <a:off x="15925800" y="2747476"/>
            <a:ext cx="7524750" cy="94179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r>
              <a:rPr lang="en-US" sz="2500" dirty="0"/>
              <a:t>When this is called, most of the sim will be initialized. This is done in a nested way by asking all </a:t>
            </a:r>
            <a:r>
              <a:rPr lang="en-US" sz="2500" dirty="0" err="1"/>
              <a:t>SysProcess</a:t>
            </a:r>
            <a:r>
              <a:rPr lang="en-US" sz="2500" dirty="0"/>
              <a:t>()</a:t>
            </a:r>
            <a:r>
              <a:rPr lang="en-US" sz="2500" dirty="0" err="1"/>
              <a:t>es</a:t>
            </a:r>
            <a:r>
              <a:rPr lang="en-US" sz="2500" dirty="0"/>
              <a:t> to </a:t>
            </a:r>
            <a:r>
              <a:rPr lang="en-US" sz="2500" dirty="0" err="1"/>
              <a:t>selfInitProcess</a:t>
            </a:r>
            <a:r>
              <a:rPr lang="en-US" sz="2500" dirty="0"/>
              <a:t>() which in turn ask all tasks to </a:t>
            </a:r>
            <a:r>
              <a:rPr lang="en-US" sz="2500" dirty="0" err="1"/>
              <a:t>SelfInitTaskList</a:t>
            </a:r>
            <a:r>
              <a:rPr lang="en-US" sz="2500" dirty="0"/>
              <a:t>() which in turn ask all modules to </a:t>
            </a:r>
            <a:r>
              <a:rPr lang="en-US" sz="2500" dirty="0" err="1"/>
              <a:t>SelfInit</a:t>
            </a:r>
            <a:r>
              <a:rPr lang="en-US" sz="2500" dirty="0"/>
              <a:t>().</a:t>
            </a:r>
          </a:p>
          <a:p>
            <a:endParaRPr lang="en-US" sz="2500" dirty="0"/>
          </a:p>
          <a:p>
            <a:r>
              <a:rPr lang="en-US" sz="2500" dirty="0"/>
              <a:t>Note, that before looping through tasks, each </a:t>
            </a:r>
            <a:r>
              <a:rPr lang="en-US" sz="2500" dirty="0" err="1"/>
              <a:t>SysProcess</a:t>
            </a:r>
            <a:r>
              <a:rPr lang="en-US" sz="2500" dirty="0"/>
              <a:t>() asks the messaging system to select its own message buffer. More on that later.</a:t>
            </a:r>
          </a:p>
          <a:p>
            <a:endParaRPr lang="en-US" sz="2500" dirty="0"/>
          </a:p>
          <a:p>
            <a:endParaRPr lang="en-US" sz="2500" dirty="0"/>
          </a:p>
          <a:p>
            <a:r>
              <a:rPr lang="en-US" sz="2500" dirty="0"/>
              <a:t>In addition to calling the nested initializations, this method sets: </a:t>
            </a:r>
            <a:br>
              <a:rPr lang="en-US" sz="2500" dirty="0"/>
            </a:b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NextTaskTime</a:t>
            </a:r>
            <a:r>
              <a:rPr lang="en-US" sz="2500" dirty="0"/>
              <a:t> = 0;</a:t>
            </a:r>
            <a:br>
              <a:rPr lang="en-US" sz="2500" dirty="0"/>
            </a:b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CurrentNanos</a:t>
            </a:r>
            <a:r>
              <a:rPr lang="en-US" sz="2500" dirty="0"/>
              <a:t> = 0;</a:t>
            </a:r>
          </a:p>
          <a:p>
            <a:r>
              <a:rPr lang="en-US" sz="2500" dirty="0"/>
              <a:t>And</a:t>
            </a:r>
          </a:p>
          <a:p>
            <a:r>
              <a:rPr lang="en-US" sz="2500" dirty="0" err="1"/>
              <a:t>nextProcPriority</a:t>
            </a:r>
            <a:r>
              <a:rPr lang="en-US" sz="2500" dirty="0"/>
              <a:t> to the priority of the first </a:t>
            </a:r>
            <a:r>
              <a:rPr lang="en-US" sz="2500" dirty="0" err="1"/>
              <a:t>SysProcess</a:t>
            </a:r>
            <a:r>
              <a:rPr lang="en-US" sz="2500" dirty="0"/>
              <a:t> in </a:t>
            </a:r>
            <a:r>
              <a:rPr lang="en-US" sz="2500" dirty="0" err="1"/>
              <a:t>processList</a:t>
            </a:r>
            <a:r>
              <a:rPr lang="en-US" sz="2500" dirty="0"/>
              <a:t>.</a:t>
            </a:r>
          </a:p>
          <a:p>
            <a:endParaRPr lang="en-US" sz="2500" dirty="0"/>
          </a:p>
          <a:p>
            <a:r>
              <a:rPr lang="en-US" sz="2500" dirty="0"/>
              <a:t>Note: Generally, as part of initializing themselves, modules create any messages they will write. </a:t>
            </a:r>
            <a:br>
              <a:rPr lang="en-US" sz="2500" dirty="0"/>
            </a:br>
            <a:r>
              <a:rPr lang="en-US" sz="2500" dirty="0" err="1"/>
              <a:t>selfinitSimulation</a:t>
            </a:r>
            <a:r>
              <a:rPr lang="en-US" sz="2500" dirty="0"/>
              <a:t> also prints to the screen how many message creations failed.</a:t>
            </a:r>
            <a:br>
              <a:rPr lang="en-US" sz="2500" dirty="0"/>
            </a:br>
            <a:endParaRPr lang="en-US" sz="25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75160B-10DB-B14F-A0EB-4D6D4547B096}"/>
              </a:ext>
            </a:extLst>
          </p:cNvPr>
          <p:cNvCxnSpPr>
            <a:cxnSpLocks/>
          </p:cNvCxnSpPr>
          <p:nvPr/>
        </p:nvCxnSpPr>
        <p:spPr>
          <a:xfrm flipH="1">
            <a:off x="15087600" y="4388297"/>
            <a:ext cx="838200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6BB205D-2C27-6C49-8A70-27B86D0821FD}"/>
              </a:ext>
            </a:extLst>
          </p:cNvPr>
          <p:cNvSpPr/>
          <p:nvPr/>
        </p:nvSpPr>
        <p:spPr>
          <a:xfrm>
            <a:off x="1130270" y="2493560"/>
            <a:ext cx="14278708" cy="10141238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dirty="0" err="1">
                <a:solidFill>
                  <a:srgbClr val="000000"/>
                </a:solidFill>
              </a:rPr>
              <a:t>SimModel</a:t>
            </a:r>
            <a:r>
              <a:rPr lang="en-US" sz="3900" dirty="0">
                <a:solidFill>
                  <a:srgbClr val="000000"/>
                </a:solidFill>
              </a:rPr>
              <a:t>() //!&lt; The </a:t>
            </a:r>
            <a:r>
              <a:rPr lang="en-US" sz="3900" dirty="0" err="1">
                <a:solidFill>
                  <a:srgbClr val="000000"/>
                </a:solidFill>
              </a:rPr>
              <a:t>SimModel</a:t>
            </a:r>
            <a:r>
              <a:rPr lang="en-US" sz="3900" dirty="0">
                <a:solidFill>
                  <a:srgbClr val="000000"/>
                </a:solidFill>
              </a:rPr>
              <a:t> constructor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~</a:t>
            </a:r>
            <a:r>
              <a:rPr kumimoji="0" lang="en-US" sz="3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(), //!&lt; </a:t>
            </a:r>
            <a:r>
              <a:rPr kumimoji="0" lang="en-US" sz="3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destructor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resetInitSimulation</a:t>
            </a:r>
            <a:r>
              <a:rPr lang="en-US" sz="3900" dirty="0">
                <a:solidFill>
                  <a:srgbClr val="000000"/>
                </a:solidFill>
              </a:rPr>
              <a:t>();  //!&lt; Method to reset all added tasks</a:t>
            </a:r>
            <a:r>
              <a:rPr lang="en-US" sz="3900" b="1" dirty="0">
                <a:solidFill>
                  <a:srgbClr val="000000"/>
                </a:solidFill>
              </a:rPr>
              <a:t> </a:t>
            </a:r>
            <a:r>
              <a:rPr lang="en-US" sz="3900" dirty="0">
                <a:solidFill>
                  <a:srgbClr val="000000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StepUntilStop</a:t>
            </a:r>
            <a:r>
              <a:rPr lang="en-US" sz="3900" dirty="0">
                <a:solidFill>
                  <a:srgbClr val="000000"/>
                </a:solidFill>
              </a:rPr>
              <a:t>(uint64_t </a:t>
            </a:r>
            <a:r>
              <a:rPr lang="en-US" sz="3900" dirty="0" err="1">
                <a:solidFill>
                  <a:srgbClr val="000000"/>
                </a:solidFill>
              </a:rPr>
              <a:t>SimStopTime</a:t>
            </a:r>
            <a:r>
              <a:rPr lang="en-US" sz="3900" dirty="0">
                <a:solidFill>
                  <a:srgbClr val="000000"/>
                </a:solidFill>
              </a:rPr>
              <a:t>, int64_t </a:t>
            </a:r>
            <a:r>
              <a:rPr lang="en-US" sz="3900" dirty="0" err="1">
                <a:solidFill>
                  <a:srgbClr val="000000"/>
                </a:solidFill>
              </a:rPr>
              <a:t>stopPri</a:t>
            </a:r>
            <a:r>
              <a:rPr lang="en-US" sz="3900" dirty="0">
                <a:solidFill>
                  <a:srgbClr val="000000"/>
                </a:solidFill>
              </a:rPr>
              <a:t>); </a:t>
            </a:r>
            <a:r>
              <a:rPr lang="en-US" sz="3500" dirty="0">
                <a:solidFill>
                  <a:srgbClr val="000000"/>
                </a:solidFill>
              </a:rPr>
              <a:t>//!&lt; Step simulation until </a:t>
            </a:r>
            <a:r>
              <a:rPr lang="en-US" sz="3500" dirty="0" err="1">
                <a:solidFill>
                  <a:srgbClr val="000000"/>
                </a:solidFill>
              </a:rPr>
              <a:t>SimStopTime</a:t>
            </a:r>
            <a:r>
              <a:rPr lang="en-US" sz="3500" dirty="0">
                <a:solidFill>
                  <a:srgbClr val="000000"/>
                </a:solidFill>
              </a:rPr>
              <a:t> is reached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SinglestepProcesses</a:t>
            </a:r>
            <a:r>
              <a:rPr lang="en-US" sz="3900" dirty="0">
                <a:solidFill>
                  <a:srgbClr val="000000"/>
                </a:solidFill>
              </a:rPr>
              <a:t>(int64_t </a:t>
            </a:r>
            <a:r>
              <a:rPr lang="en-US" sz="3900" dirty="0" err="1">
                <a:solidFill>
                  <a:srgbClr val="000000"/>
                </a:solidFill>
              </a:rPr>
              <a:t>stopPri</a:t>
            </a:r>
            <a:r>
              <a:rPr lang="en-US" sz="3900" dirty="0">
                <a:solidFill>
                  <a:srgbClr val="000000"/>
                </a:solidFill>
              </a:rPr>
              <a:t>=-1); //!&lt; </a:t>
            </a:r>
            <a:r>
              <a:rPr lang="en-US" sz="3500" dirty="0">
                <a:solidFill>
                  <a:srgbClr val="000000"/>
                </a:solidFill>
              </a:rPr>
              <a:t>Step only the next Task in the simulation</a:t>
            </a:r>
            <a:r>
              <a:rPr lang="en-US" sz="3500" b="1" dirty="0">
                <a:solidFill>
                  <a:srgbClr val="000000"/>
                </a:solidFill>
              </a:rPr>
              <a:t> </a:t>
            </a:r>
            <a:r>
              <a:rPr lang="en-US" sz="3500" dirty="0">
                <a:solidFill>
                  <a:srgbClr val="000000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</a:rPr>
              <a:t>…A bunch of messaging methods we’ll get to later…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std</a:t>
            </a:r>
            <a:r>
              <a:rPr lang="en-US" sz="3500" dirty="0">
                <a:solidFill>
                  <a:srgbClr val="000000"/>
                </a:solidFill>
              </a:rPr>
              <a:t>::vector&lt;</a:t>
            </a:r>
            <a:r>
              <a:rPr lang="en-US" sz="3500" dirty="0" err="1">
                <a:solidFill>
                  <a:srgbClr val="000000"/>
                </a:solidFill>
              </a:rPr>
              <a:t>SysProcess</a:t>
            </a:r>
            <a:r>
              <a:rPr lang="en-US" sz="3500" dirty="0">
                <a:solidFill>
                  <a:srgbClr val="000000"/>
                </a:solidFill>
              </a:rPr>
              <a:t> *&gt; </a:t>
            </a:r>
            <a:r>
              <a:rPr lang="en-US" sz="3500" dirty="0" err="1">
                <a:solidFill>
                  <a:srgbClr val="000000"/>
                </a:solidFill>
              </a:rPr>
              <a:t>processList</a:t>
            </a:r>
            <a:r>
              <a:rPr lang="en-US" sz="3500" dirty="0">
                <a:solidFill>
                  <a:srgbClr val="000000"/>
                </a:solidFill>
              </a:rPr>
              <a:t>;  //!&lt; –List of processes we’ve created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std</a:t>
            </a:r>
            <a:r>
              <a:rPr lang="en-US" sz="3500" dirty="0">
                <a:solidFill>
                  <a:srgbClr val="000000"/>
                </a:solidFill>
              </a:rPr>
              <a:t>::string </a:t>
            </a:r>
            <a:r>
              <a:rPr lang="en-US" sz="3500" dirty="0" err="1">
                <a:solidFill>
                  <a:srgbClr val="000000"/>
                </a:solidFill>
              </a:rPr>
              <a:t>SimulationName</a:t>
            </a:r>
            <a:r>
              <a:rPr lang="en-US" sz="3500" dirty="0">
                <a:solidFill>
                  <a:srgbClr val="000000"/>
                </a:solidFill>
              </a:rPr>
              <a:t>;  //!&lt; -- Identifier for Sim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Unint64_t </a:t>
            </a:r>
            <a:r>
              <a:rPr lang="en-US" sz="3500" dirty="0" err="1">
                <a:solidFill>
                  <a:srgbClr val="000000"/>
                </a:solidFill>
              </a:rPr>
              <a:t>CurrentNanos</a:t>
            </a:r>
            <a:r>
              <a:rPr lang="en-US" sz="3500" dirty="0">
                <a:solidFill>
                  <a:srgbClr val="000000"/>
                </a:solidFill>
              </a:rPr>
              <a:t>;  //!&lt;[ns] Current sim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Uint64_t </a:t>
            </a:r>
            <a:r>
              <a:rPr lang="en-US" sz="3500" dirty="0" err="1">
                <a:solidFill>
                  <a:srgbClr val="000000"/>
                </a:solidFill>
              </a:rPr>
              <a:t>NextTaskTime</a:t>
            </a:r>
            <a:r>
              <a:rPr lang="en-US" sz="3500" dirty="0">
                <a:solidFill>
                  <a:srgbClr val="000000"/>
                </a:solidFill>
              </a:rPr>
              <a:t>; //!&lt; time for the next Task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Int64_t </a:t>
            </a:r>
            <a:r>
              <a:rPr lang="en-US" sz="3500" dirty="0" err="1">
                <a:solidFill>
                  <a:srgbClr val="000000"/>
                </a:solidFill>
              </a:rPr>
              <a:t>nextProcPriority</a:t>
            </a:r>
            <a:r>
              <a:rPr lang="en-US" sz="3500" dirty="0">
                <a:solidFill>
                  <a:srgbClr val="000000"/>
                </a:solidFill>
              </a:rPr>
              <a:t>;  //!&lt; [-] Priority level for the next process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messageLogger</a:t>
            </a:r>
            <a:r>
              <a:rPr lang="en-US" sz="3500" dirty="0">
                <a:solidFill>
                  <a:srgbClr val="000000"/>
                </a:solidFill>
              </a:rPr>
              <a:t> </a:t>
            </a:r>
            <a:r>
              <a:rPr lang="en-US" sz="3500" dirty="0" err="1">
                <a:solidFill>
                  <a:srgbClr val="000000"/>
                </a:solidFill>
              </a:rPr>
              <a:t>messageLogs</a:t>
            </a:r>
            <a:r>
              <a:rPr lang="en-US" sz="3500" dirty="0">
                <a:solidFill>
                  <a:srgbClr val="000000"/>
                </a:solidFill>
              </a:rPr>
              <a:t>;  //!&lt; -- Message log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500" b="1" dirty="0">
              <a:solidFill>
                <a:srgbClr val="00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0" lang="en-US" sz="3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4649101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SimModel</a:t>
            </a:r>
            <a:r>
              <a:rPr lang="en-US" dirty="0"/>
              <a:t>() do?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E6EB00-AD15-5042-BF9C-39834C893C57}"/>
              </a:ext>
            </a:extLst>
          </p:cNvPr>
          <p:cNvSpPr>
            <a:spLocks/>
          </p:cNvSpPr>
          <p:nvPr/>
        </p:nvSpPr>
        <p:spPr>
          <a:xfrm>
            <a:off x="1130270" y="2193478"/>
            <a:ext cx="14278708" cy="586467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AA631-968A-1D40-A147-B183D51C1C6B}"/>
              </a:ext>
            </a:extLst>
          </p:cNvPr>
          <p:cNvSpPr txBox="1"/>
          <p:nvPr/>
        </p:nvSpPr>
        <p:spPr>
          <a:xfrm>
            <a:off x="16611600" y="3670809"/>
            <a:ext cx="7524750" cy="80637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r>
              <a:rPr lang="en-US" dirty="0"/>
              <a:t>This again cross initializes things in a nested way. For all </a:t>
            </a:r>
            <a:r>
              <a:rPr lang="en-US" dirty="0" err="1"/>
              <a:t>SysProcess</a:t>
            </a:r>
            <a:r>
              <a:rPr lang="en-US" dirty="0"/>
              <a:t>()</a:t>
            </a:r>
            <a:r>
              <a:rPr lang="en-US" dirty="0" err="1"/>
              <a:t>es</a:t>
            </a:r>
            <a:r>
              <a:rPr lang="en-US" dirty="0"/>
              <a:t> it calls </a:t>
            </a:r>
            <a:r>
              <a:rPr lang="en-US" dirty="0" err="1"/>
              <a:t>crossInitProcess</a:t>
            </a:r>
            <a:r>
              <a:rPr lang="en-US" dirty="0"/>
              <a:t>() which for each task calls </a:t>
            </a:r>
            <a:r>
              <a:rPr lang="en-US" dirty="0" err="1"/>
              <a:t>CrossInitTaskList</a:t>
            </a:r>
            <a:r>
              <a:rPr lang="en-US" dirty="0"/>
              <a:t>() which for each model calls </a:t>
            </a:r>
            <a:r>
              <a:rPr lang="en-US" dirty="0" err="1"/>
              <a:t>CrossInit</a:t>
            </a:r>
            <a:r>
              <a:rPr lang="en-US" dirty="0"/>
              <a:t>().</a:t>
            </a:r>
          </a:p>
          <a:p>
            <a:endParaRPr lang="en-US" dirty="0"/>
          </a:p>
          <a:p>
            <a:r>
              <a:rPr lang="en-US" dirty="0"/>
              <a:t>Note, that before looping through tasks, each </a:t>
            </a:r>
            <a:r>
              <a:rPr lang="en-US" dirty="0" err="1"/>
              <a:t>SysProcess</a:t>
            </a:r>
            <a:r>
              <a:rPr lang="en-US" dirty="0"/>
              <a:t>() asks the messaging system to select its own message buffer. More on that later.</a:t>
            </a:r>
          </a:p>
          <a:p>
            <a:endParaRPr lang="en-US" dirty="0"/>
          </a:p>
          <a:p>
            <a:r>
              <a:rPr lang="en-US" dirty="0"/>
              <a:t>Generally, during </a:t>
            </a:r>
            <a:r>
              <a:rPr lang="en-US" dirty="0" err="1"/>
              <a:t>CrossInit</a:t>
            </a:r>
            <a:r>
              <a:rPr lang="en-US" dirty="0"/>
              <a:t>(), modules are checking the messaging system for messages they’ll need to read. A failure here is reported and causes the sim to stop.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75160B-10DB-B14F-A0EB-4D6D4547B096}"/>
              </a:ext>
            </a:extLst>
          </p:cNvPr>
          <p:cNvCxnSpPr>
            <a:cxnSpLocks/>
          </p:cNvCxnSpPr>
          <p:nvPr/>
        </p:nvCxnSpPr>
        <p:spPr>
          <a:xfrm flipH="1">
            <a:off x="15022286" y="4997897"/>
            <a:ext cx="1113064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63508D6-49F1-B844-8555-B0B98D57E5CD}"/>
              </a:ext>
            </a:extLst>
          </p:cNvPr>
          <p:cNvSpPr/>
          <p:nvPr/>
        </p:nvSpPr>
        <p:spPr>
          <a:xfrm>
            <a:off x="1130270" y="2493560"/>
            <a:ext cx="14278708" cy="10141238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dirty="0" err="1">
                <a:solidFill>
                  <a:srgbClr val="000000"/>
                </a:solidFill>
              </a:rPr>
              <a:t>SimModel</a:t>
            </a:r>
            <a:r>
              <a:rPr lang="en-US" sz="3900" dirty="0">
                <a:solidFill>
                  <a:srgbClr val="000000"/>
                </a:solidFill>
              </a:rPr>
              <a:t>() //!&lt; The </a:t>
            </a:r>
            <a:r>
              <a:rPr lang="en-US" sz="3900" dirty="0" err="1">
                <a:solidFill>
                  <a:srgbClr val="000000"/>
                </a:solidFill>
              </a:rPr>
              <a:t>SimModel</a:t>
            </a:r>
            <a:r>
              <a:rPr lang="en-US" sz="3900" dirty="0">
                <a:solidFill>
                  <a:srgbClr val="000000"/>
                </a:solidFill>
              </a:rPr>
              <a:t> constructor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~</a:t>
            </a:r>
            <a:r>
              <a:rPr kumimoji="0" lang="en-US" sz="3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(), //!&lt; </a:t>
            </a:r>
            <a:r>
              <a:rPr kumimoji="0" lang="en-US" sz="3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destructor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resetInitSimulation</a:t>
            </a:r>
            <a:r>
              <a:rPr lang="en-US" sz="3900" dirty="0">
                <a:solidFill>
                  <a:srgbClr val="000000"/>
                </a:solidFill>
              </a:rPr>
              <a:t>();  //!&lt; Method to reset all added tasks</a:t>
            </a:r>
            <a:r>
              <a:rPr lang="en-US" sz="3900" b="1" dirty="0">
                <a:solidFill>
                  <a:srgbClr val="000000"/>
                </a:solidFill>
              </a:rPr>
              <a:t> </a:t>
            </a:r>
            <a:r>
              <a:rPr lang="en-US" sz="3900" dirty="0">
                <a:solidFill>
                  <a:srgbClr val="000000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StepUntilStop</a:t>
            </a:r>
            <a:r>
              <a:rPr lang="en-US" sz="3900" dirty="0">
                <a:solidFill>
                  <a:srgbClr val="000000"/>
                </a:solidFill>
              </a:rPr>
              <a:t>(uint64_t </a:t>
            </a:r>
            <a:r>
              <a:rPr lang="en-US" sz="3900" dirty="0" err="1">
                <a:solidFill>
                  <a:srgbClr val="000000"/>
                </a:solidFill>
              </a:rPr>
              <a:t>SimStopTime</a:t>
            </a:r>
            <a:r>
              <a:rPr lang="en-US" sz="3900" dirty="0">
                <a:solidFill>
                  <a:srgbClr val="000000"/>
                </a:solidFill>
              </a:rPr>
              <a:t>, int64_t </a:t>
            </a:r>
            <a:r>
              <a:rPr lang="en-US" sz="3900" dirty="0" err="1">
                <a:solidFill>
                  <a:srgbClr val="000000"/>
                </a:solidFill>
              </a:rPr>
              <a:t>stopPri</a:t>
            </a:r>
            <a:r>
              <a:rPr lang="en-US" sz="3900" dirty="0">
                <a:solidFill>
                  <a:srgbClr val="000000"/>
                </a:solidFill>
              </a:rPr>
              <a:t>); </a:t>
            </a:r>
            <a:r>
              <a:rPr lang="en-US" sz="3500" dirty="0">
                <a:solidFill>
                  <a:srgbClr val="000000"/>
                </a:solidFill>
              </a:rPr>
              <a:t>//!&lt; Step simulation until </a:t>
            </a:r>
            <a:r>
              <a:rPr lang="en-US" sz="3500" dirty="0" err="1">
                <a:solidFill>
                  <a:srgbClr val="000000"/>
                </a:solidFill>
              </a:rPr>
              <a:t>SimStopTime</a:t>
            </a:r>
            <a:r>
              <a:rPr lang="en-US" sz="3500" dirty="0">
                <a:solidFill>
                  <a:srgbClr val="000000"/>
                </a:solidFill>
              </a:rPr>
              <a:t> is reached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SinglestepProcesses</a:t>
            </a:r>
            <a:r>
              <a:rPr lang="en-US" sz="3900" dirty="0">
                <a:solidFill>
                  <a:srgbClr val="000000"/>
                </a:solidFill>
              </a:rPr>
              <a:t>(int64_t </a:t>
            </a:r>
            <a:r>
              <a:rPr lang="en-US" sz="3900" dirty="0" err="1">
                <a:solidFill>
                  <a:srgbClr val="000000"/>
                </a:solidFill>
              </a:rPr>
              <a:t>stopPri</a:t>
            </a:r>
            <a:r>
              <a:rPr lang="en-US" sz="3900" dirty="0">
                <a:solidFill>
                  <a:srgbClr val="000000"/>
                </a:solidFill>
              </a:rPr>
              <a:t>=-1); //!&lt; </a:t>
            </a:r>
            <a:r>
              <a:rPr lang="en-US" sz="3500" dirty="0">
                <a:solidFill>
                  <a:srgbClr val="000000"/>
                </a:solidFill>
              </a:rPr>
              <a:t>Step only the next Task in the simulation</a:t>
            </a:r>
            <a:r>
              <a:rPr lang="en-US" sz="3500" b="1" dirty="0">
                <a:solidFill>
                  <a:srgbClr val="000000"/>
                </a:solidFill>
              </a:rPr>
              <a:t> </a:t>
            </a:r>
            <a:r>
              <a:rPr lang="en-US" sz="3500" dirty="0">
                <a:solidFill>
                  <a:srgbClr val="000000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</a:rPr>
              <a:t>…A bunch of messaging methods we’ll get to later…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std</a:t>
            </a:r>
            <a:r>
              <a:rPr lang="en-US" sz="3500" dirty="0">
                <a:solidFill>
                  <a:srgbClr val="000000"/>
                </a:solidFill>
              </a:rPr>
              <a:t>::vector&lt;</a:t>
            </a:r>
            <a:r>
              <a:rPr lang="en-US" sz="3500" dirty="0" err="1">
                <a:solidFill>
                  <a:srgbClr val="000000"/>
                </a:solidFill>
              </a:rPr>
              <a:t>SysProcess</a:t>
            </a:r>
            <a:r>
              <a:rPr lang="en-US" sz="3500" dirty="0">
                <a:solidFill>
                  <a:srgbClr val="000000"/>
                </a:solidFill>
              </a:rPr>
              <a:t> *&gt; </a:t>
            </a:r>
            <a:r>
              <a:rPr lang="en-US" sz="3500" dirty="0" err="1">
                <a:solidFill>
                  <a:srgbClr val="000000"/>
                </a:solidFill>
              </a:rPr>
              <a:t>processList</a:t>
            </a:r>
            <a:r>
              <a:rPr lang="en-US" sz="3500" dirty="0">
                <a:solidFill>
                  <a:srgbClr val="000000"/>
                </a:solidFill>
              </a:rPr>
              <a:t>;  //!&lt; –List of processes we’ve created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std</a:t>
            </a:r>
            <a:r>
              <a:rPr lang="en-US" sz="3500" dirty="0">
                <a:solidFill>
                  <a:srgbClr val="000000"/>
                </a:solidFill>
              </a:rPr>
              <a:t>::string </a:t>
            </a:r>
            <a:r>
              <a:rPr lang="en-US" sz="3500" dirty="0" err="1">
                <a:solidFill>
                  <a:srgbClr val="000000"/>
                </a:solidFill>
              </a:rPr>
              <a:t>SimulationName</a:t>
            </a:r>
            <a:r>
              <a:rPr lang="en-US" sz="3500" dirty="0">
                <a:solidFill>
                  <a:srgbClr val="000000"/>
                </a:solidFill>
              </a:rPr>
              <a:t>;  //!&lt; -- Identifier for Sim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Unint64_t </a:t>
            </a:r>
            <a:r>
              <a:rPr lang="en-US" sz="3500" dirty="0" err="1">
                <a:solidFill>
                  <a:srgbClr val="000000"/>
                </a:solidFill>
              </a:rPr>
              <a:t>CurrentNanos</a:t>
            </a:r>
            <a:r>
              <a:rPr lang="en-US" sz="3500" dirty="0">
                <a:solidFill>
                  <a:srgbClr val="000000"/>
                </a:solidFill>
              </a:rPr>
              <a:t>;  //!&lt;[ns] Current sim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Uint64_t </a:t>
            </a:r>
            <a:r>
              <a:rPr lang="en-US" sz="3500" dirty="0" err="1">
                <a:solidFill>
                  <a:srgbClr val="000000"/>
                </a:solidFill>
              </a:rPr>
              <a:t>NextTaskTime</a:t>
            </a:r>
            <a:r>
              <a:rPr lang="en-US" sz="3500" dirty="0">
                <a:solidFill>
                  <a:srgbClr val="000000"/>
                </a:solidFill>
              </a:rPr>
              <a:t>; //!&lt; time for the next Task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Int64_t </a:t>
            </a:r>
            <a:r>
              <a:rPr lang="en-US" sz="3500" dirty="0" err="1">
                <a:solidFill>
                  <a:srgbClr val="000000"/>
                </a:solidFill>
              </a:rPr>
              <a:t>nextProcPriority</a:t>
            </a:r>
            <a:r>
              <a:rPr lang="en-US" sz="3500" dirty="0">
                <a:solidFill>
                  <a:srgbClr val="000000"/>
                </a:solidFill>
              </a:rPr>
              <a:t>;  //!&lt; [-] Priority level for the next process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messageLogger</a:t>
            </a:r>
            <a:r>
              <a:rPr lang="en-US" sz="3500" dirty="0">
                <a:solidFill>
                  <a:srgbClr val="000000"/>
                </a:solidFill>
              </a:rPr>
              <a:t> </a:t>
            </a:r>
            <a:r>
              <a:rPr lang="en-US" sz="3500" dirty="0" err="1">
                <a:solidFill>
                  <a:srgbClr val="000000"/>
                </a:solidFill>
              </a:rPr>
              <a:t>messageLogs</a:t>
            </a:r>
            <a:r>
              <a:rPr lang="en-US" sz="3500" dirty="0">
                <a:solidFill>
                  <a:srgbClr val="000000"/>
                </a:solidFill>
              </a:rPr>
              <a:t>;  //!&lt; -- Message log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500" b="1" dirty="0">
              <a:solidFill>
                <a:srgbClr val="00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0" lang="en-US" sz="3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1321483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3714CB1-DBD8-FA4F-814F-6E65156D084D}"/>
              </a:ext>
            </a:extLst>
          </p:cNvPr>
          <p:cNvSpPr/>
          <p:nvPr/>
        </p:nvSpPr>
        <p:spPr>
          <a:xfrm>
            <a:off x="1130270" y="2493560"/>
            <a:ext cx="14278708" cy="10141238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dirty="0" err="1">
                <a:solidFill>
                  <a:srgbClr val="000000"/>
                </a:solidFill>
              </a:rPr>
              <a:t>SimModel</a:t>
            </a:r>
            <a:r>
              <a:rPr lang="en-US" sz="3900" dirty="0">
                <a:solidFill>
                  <a:srgbClr val="000000"/>
                </a:solidFill>
              </a:rPr>
              <a:t>() //!&lt; The </a:t>
            </a:r>
            <a:r>
              <a:rPr lang="en-US" sz="3900" dirty="0" err="1">
                <a:solidFill>
                  <a:srgbClr val="000000"/>
                </a:solidFill>
              </a:rPr>
              <a:t>SimModel</a:t>
            </a:r>
            <a:r>
              <a:rPr lang="en-US" sz="3900" dirty="0">
                <a:solidFill>
                  <a:srgbClr val="000000"/>
                </a:solidFill>
              </a:rPr>
              <a:t> constructor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~</a:t>
            </a:r>
            <a:r>
              <a:rPr kumimoji="0" lang="en-US" sz="3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(), //!&lt; </a:t>
            </a:r>
            <a:r>
              <a:rPr kumimoji="0" lang="en-US" sz="3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destructor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resetInitSimulation</a:t>
            </a:r>
            <a:r>
              <a:rPr lang="en-US" sz="3900" dirty="0">
                <a:solidFill>
                  <a:srgbClr val="000000"/>
                </a:solidFill>
              </a:rPr>
              <a:t>();  //!&lt; Method to reset all added tasks</a:t>
            </a:r>
            <a:r>
              <a:rPr lang="en-US" sz="3900" b="1" dirty="0">
                <a:solidFill>
                  <a:srgbClr val="000000"/>
                </a:solidFill>
              </a:rPr>
              <a:t> </a:t>
            </a:r>
            <a:r>
              <a:rPr lang="en-US" sz="3900" dirty="0">
                <a:solidFill>
                  <a:srgbClr val="000000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StepUntilStop</a:t>
            </a:r>
            <a:r>
              <a:rPr lang="en-US" sz="3900" dirty="0">
                <a:solidFill>
                  <a:srgbClr val="000000"/>
                </a:solidFill>
              </a:rPr>
              <a:t>(uint64_t </a:t>
            </a:r>
            <a:r>
              <a:rPr lang="en-US" sz="3900" dirty="0" err="1">
                <a:solidFill>
                  <a:srgbClr val="000000"/>
                </a:solidFill>
              </a:rPr>
              <a:t>SimStopTime</a:t>
            </a:r>
            <a:r>
              <a:rPr lang="en-US" sz="3900" dirty="0">
                <a:solidFill>
                  <a:srgbClr val="000000"/>
                </a:solidFill>
              </a:rPr>
              <a:t>, int64_t </a:t>
            </a:r>
            <a:r>
              <a:rPr lang="en-US" sz="3900" dirty="0" err="1">
                <a:solidFill>
                  <a:srgbClr val="000000"/>
                </a:solidFill>
              </a:rPr>
              <a:t>stopPri</a:t>
            </a:r>
            <a:r>
              <a:rPr lang="en-US" sz="3900" dirty="0">
                <a:solidFill>
                  <a:srgbClr val="000000"/>
                </a:solidFill>
              </a:rPr>
              <a:t>); </a:t>
            </a:r>
            <a:r>
              <a:rPr lang="en-US" sz="3500" dirty="0">
                <a:solidFill>
                  <a:srgbClr val="000000"/>
                </a:solidFill>
              </a:rPr>
              <a:t>//!&lt; Step simulation until </a:t>
            </a:r>
            <a:r>
              <a:rPr lang="en-US" sz="3500" dirty="0" err="1">
                <a:solidFill>
                  <a:srgbClr val="000000"/>
                </a:solidFill>
              </a:rPr>
              <a:t>SimStopTime</a:t>
            </a:r>
            <a:r>
              <a:rPr lang="en-US" sz="3500" dirty="0">
                <a:solidFill>
                  <a:srgbClr val="000000"/>
                </a:solidFill>
              </a:rPr>
              <a:t> is reached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SinglestepProcesses</a:t>
            </a:r>
            <a:r>
              <a:rPr lang="en-US" sz="3900" dirty="0">
                <a:solidFill>
                  <a:srgbClr val="000000"/>
                </a:solidFill>
              </a:rPr>
              <a:t>(int64_t </a:t>
            </a:r>
            <a:r>
              <a:rPr lang="en-US" sz="3900" dirty="0" err="1">
                <a:solidFill>
                  <a:srgbClr val="000000"/>
                </a:solidFill>
              </a:rPr>
              <a:t>stopPri</a:t>
            </a:r>
            <a:r>
              <a:rPr lang="en-US" sz="3900" dirty="0">
                <a:solidFill>
                  <a:srgbClr val="000000"/>
                </a:solidFill>
              </a:rPr>
              <a:t>=-1); //!&lt; </a:t>
            </a:r>
            <a:r>
              <a:rPr lang="en-US" sz="3500" dirty="0">
                <a:solidFill>
                  <a:srgbClr val="000000"/>
                </a:solidFill>
              </a:rPr>
              <a:t>Step only the next Task in the simulation</a:t>
            </a:r>
            <a:r>
              <a:rPr lang="en-US" sz="3500" b="1" dirty="0">
                <a:solidFill>
                  <a:srgbClr val="000000"/>
                </a:solidFill>
              </a:rPr>
              <a:t> </a:t>
            </a:r>
            <a:r>
              <a:rPr lang="en-US" sz="3500" dirty="0">
                <a:solidFill>
                  <a:srgbClr val="000000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000000"/>
                </a:solidFill>
              </a:rPr>
              <a:t>addNewProcess</a:t>
            </a:r>
            <a:r>
              <a:rPr lang="en-US" sz="3000" dirty="0">
                <a:solidFill>
                  <a:srgbClr val="000000"/>
                </a:solidFill>
              </a:rPr>
              <a:t>();  //!&lt; -- add a new process to the sim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std</a:t>
            </a:r>
            <a:r>
              <a:rPr lang="en-US" sz="3500" dirty="0">
                <a:solidFill>
                  <a:srgbClr val="000000"/>
                </a:solidFill>
              </a:rPr>
              <a:t>::vector&lt;</a:t>
            </a:r>
            <a:r>
              <a:rPr lang="en-US" sz="3500" dirty="0" err="1">
                <a:solidFill>
                  <a:srgbClr val="000000"/>
                </a:solidFill>
              </a:rPr>
              <a:t>SysProcess</a:t>
            </a:r>
            <a:r>
              <a:rPr lang="en-US" sz="3500" dirty="0">
                <a:solidFill>
                  <a:srgbClr val="000000"/>
                </a:solidFill>
              </a:rPr>
              <a:t> *&gt; </a:t>
            </a:r>
            <a:r>
              <a:rPr lang="en-US" sz="3500" dirty="0" err="1">
                <a:solidFill>
                  <a:srgbClr val="000000"/>
                </a:solidFill>
              </a:rPr>
              <a:t>processList</a:t>
            </a:r>
            <a:r>
              <a:rPr lang="en-US" sz="3500" dirty="0">
                <a:solidFill>
                  <a:srgbClr val="000000"/>
                </a:solidFill>
              </a:rPr>
              <a:t>;  //!&lt; –List of processes we’ve created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std</a:t>
            </a:r>
            <a:r>
              <a:rPr lang="en-US" sz="3500" dirty="0">
                <a:solidFill>
                  <a:srgbClr val="000000"/>
                </a:solidFill>
              </a:rPr>
              <a:t>::string </a:t>
            </a:r>
            <a:r>
              <a:rPr lang="en-US" sz="3500" dirty="0" err="1">
                <a:solidFill>
                  <a:srgbClr val="000000"/>
                </a:solidFill>
              </a:rPr>
              <a:t>SimulationName</a:t>
            </a:r>
            <a:r>
              <a:rPr lang="en-US" sz="3500" dirty="0">
                <a:solidFill>
                  <a:srgbClr val="000000"/>
                </a:solidFill>
              </a:rPr>
              <a:t>;  //!&lt; -- Identifier for Sim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Unint64_t </a:t>
            </a:r>
            <a:r>
              <a:rPr lang="en-US" sz="3500" dirty="0" err="1">
                <a:solidFill>
                  <a:srgbClr val="000000"/>
                </a:solidFill>
              </a:rPr>
              <a:t>CurrentNanos</a:t>
            </a:r>
            <a:r>
              <a:rPr lang="en-US" sz="3500" dirty="0">
                <a:solidFill>
                  <a:srgbClr val="000000"/>
                </a:solidFill>
              </a:rPr>
              <a:t>;  //!&lt;[ns] Current sim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Uint64_t </a:t>
            </a:r>
            <a:r>
              <a:rPr lang="en-US" sz="3500" dirty="0" err="1">
                <a:solidFill>
                  <a:srgbClr val="000000"/>
                </a:solidFill>
              </a:rPr>
              <a:t>NextTaskTime</a:t>
            </a:r>
            <a:r>
              <a:rPr lang="en-US" sz="3500" dirty="0">
                <a:solidFill>
                  <a:srgbClr val="000000"/>
                </a:solidFill>
              </a:rPr>
              <a:t>; //!&lt; time for the next Task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Int64_t </a:t>
            </a:r>
            <a:r>
              <a:rPr lang="en-US" sz="3500" dirty="0" err="1">
                <a:solidFill>
                  <a:srgbClr val="000000"/>
                </a:solidFill>
              </a:rPr>
              <a:t>nextProcPriority</a:t>
            </a:r>
            <a:r>
              <a:rPr lang="en-US" sz="3500" dirty="0">
                <a:solidFill>
                  <a:srgbClr val="000000"/>
                </a:solidFill>
              </a:rPr>
              <a:t>;  //!&lt; [-] Priority level for the next process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messageLogger</a:t>
            </a:r>
            <a:r>
              <a:rPr lang="en-US" sz="3500" dirty="0">
                <a:solidFill>
                  <a:srgbClr val="000000"/>
                </a:solidFill>
              </a:rPr>
              <a:t> </a:t>
            </a:r>
            <a:r>
              <a:rPr lang="en-US" sz="3500" dirty="0" err="1">
                <a:solidFill>
                  <a:srgbClr val="000000"/>
                </a:solidFill>
              </a:rPr>
              <a:t>messageLogs</a:t>
            </a:r>
            <a:r>
              <a:rPr lang="en-US" sz="3500" dirty="0">
                <a:solidFill>
                  <a:srgbClr val="000000"/>
                </a:solidFill>
              </a:rPr>
              <a:t>;  //!&lt; -- Message log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500" b="1" dirty="0">
              <a:solidFill>
                <a:srgbClr val="00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0" lang="en-US" sz="3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SimModel</a:t>
            </a:r>
            <a:r>
              <a:rPr lang="en-US" dirty="0"/>
              <a:t>() do?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E6EB00-AD15-5042-BF9C-39834C893C57}"/>
              </a:ext>
            </a:extLst>
          </p:cNvPr>
          <p:cNvSpPr>
            <a:spLocks/>
          </p:cNvSpPr>
          <p:nvPr/>
        </p:nvSpPr>
        <p:spPr>
          <a:xfrm>
            <a:off x="1130270" y="2193478"/>
            <a:ext cx="14278708" cy="585242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AA631-968A-1D40-A147-B183D51C1C6B}"/>
              </a:ext>
            </a:extLst>
          </p:cNvPr>
          <p:cNvSpPr txBox="1"/>
          <p:nvPr/>
        </p:nvSpPr>
        <p:spPr>
          <a:xfrm>
            <a:off x="16040100" y="5223634"/>
            <a:ext cx="7524750" cy="56015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r>
              <a:rPr lang="en-US" dirty="0" err="1"/>
              <a:t>addNewProcess</a:t>
            </a:r>
            <a:r>
              <a:rPr lang="en-US" dirty="0"/>
              <a:t>() was overlooked originally, but is critical!</a:t>
            </a:r>
            <a:br>
              <a:rPr lang="en-US" dirty="0"/>
            </a:br>
            <a:r>
              <a:rPr lang="en-US" dirty="0"/>
              <a:t>The argument is a pointer to an instance of </a:t>
            </a:r>
            <a:r>
              <a:rPr lang="en-US" dirty="0" err="1"/>
              <a:t>SysProcess</a:t>
            </a:r>
            <a:r>
              <a:rPr lang="en-US" dirty="0"/>
              <a:t>(), which is added to </a:t>
            </a:r>
            <a:br>
              <a:rPr lang="en-US" dirty="0"/>
            </a:br>
            <a:r>
              <a:rPr lang="en-US" dirty="0"/>
              <a:t>this-&gt;</a:t>
            </a:r>
            <a:r>
              <a:rPr lang="en-US" dirty="0" err="1"/>
              <a:t>processList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newProc</a:t>
            </a:r>
            <a:r>
              <a:rPr lang="en-US" dirty="0"/>
              <a:t> has a </a:t>
            </a:r>
            <a:r>
              <a:rPr lang="en-US" dirty="0" err="1"/>
              <a:t>processPriority</a:t>
            </a:r>
            <a:r>
              <a:rPr lang="en-US" dirty="0"/>
              <a:t>. It is inserted </a:t>
            </a:r>
            <a:r>
              <a:rPr lang="en-US" b="1" dirty="0"/>
              <a:t>before</a:t>
            </a:r>
            <a:r>
              <a:rPr lang="en-US" dirty="0"/>
              <a:t> the next lowest priority and just </a:t>
            </a:r>
            <a:r>
              <a:rPr lang="en-US" b="1" dirty="0"/>
              <a:t>after </a:t>
            </a:r>
            <a:r>
              <a:rPr lang="en-US" dirty="0"/>
              <a:t> the next highest priority. If it has the exact same priority as something else, it goes after that thing.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75160B-10DB-B14F-A0EB-4D6D4547B096}"/>
              </a:ext>
            </a:extLst>
          </p:cNvPr>
          <p:cNvCxnSpPr>
            <a:cxnSpLocks/>
          </p:cNvCxnSpPr>
          <p:nvPr/>
        </p:nvCxnSpPr>
        <p:spPr>
          <a:xfrm flipH="1">
            <a:off x="13199178" y="7817297"/>
            <a:ext cx="2840922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7EC8799-34A0-4D4F-8EED-176941FC2EB1}"/>
              </a:ext>
            </a:extLst>
          </p:cNvPr>
          <p:cNvSpPr/>
          <p:nvPr/>
        </p:nvSpPr>
        <p:spPr>
          <a:xfrm>
            <a:off x="15906750" y="10825165"/>
            <a:ext cx="7372350" cy="1985159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processList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dirty="0">
              <a:solidFill>
                <a:srgbClr val="000000"/>
              </a:solidFill>
            </a:endParaRPr>
          </a:p>
          <a:p>
            <a:pPr marL="0" marR="0" indent="0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E1F3D8-ED1F-A641-BE76-2F51A92312FA}"/>
              </a:ext>
            </a:extLst>
          </p:cNvPr>
          <p:cNvSpPr/>
          <p:nvPr/>
        </p:nvSpPr>
        <p:spPr>
          <a:xfrm rot="16200000">
            <a:off x="15958738" y="11820452"/>
            <a:ext cx="1134277" cy="523220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higher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FCD363-1672-3E43-AB26-E6258132A4E1}"/>
              </a:ext>
            </a:extLst>
          </p:cNvPr>
          <p:cNvSpPr/>
          <p:nvPr/>
        </p:nvSpPr>
        <p:spPr>
          <a:xfrm rot="16200000">
            <a:off x="16577864" y="11820452"/>
            <a:ext cx="1134277" cy="523220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higher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937A9D-474F-1841-97F2-E7211091B07F}"/>
              </a:ext>
            </a:extLst>
          </p:cNvPr>
          <p:cNvSpPr/>
          <p:nvPr/>
        </p:nvSpPr>
        <p:spPr>
          <a:xfrm rot="16200000">
            <a:off x="17337246" y="11820452"/>
            <a:ext cx="1134277" cy="523220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higher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A4975-436C-FD49-B288-76F785FF8BA2}"/>
              </a:ext>
            </a:extLst>
          </p:cNvPr>
          <p:cNvSpPr/>
          <p:nvPr/>
        </p:nvSpPr>
        <p:spPr>
          <a:xfrm rot="16200000">
            <a:off x="18096627" y="11820452"/>
            <a:ext cx="1134277" cy="523220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higher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F14875-92CE-0648-9DFC-6697AEEE6F2B}"/>
              </a:ext>
            </a:extLst>
          </p:cNvPr>
          <p:cNvSpPr/>
          <p:nvPr/>
        </p:nvSpPr>
        <p:spPr>
          <a:xfrm rot="16200000">
            <a:off x="18973726" y="11820452"/>
            <a:ext cx="1134277" cy="523220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higher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A82547-B6BA-E449-AEBB-949476102EFA}"/>
              </a:ext>
            </a:extLst>
          </p:cNvPr>
          <p:cNvSpPr/>
          <p:nvPr/>
        </p:nvSpPr>
        <p:spPr>
          <a:xfrm rot="16200000">
            <a:off x="20973649" y="11820452"/>
            <a:ext cx="1134277" cy="523220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lower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00761B-4FB5-674D-96CF-06B0A63B0F7F}"/>
              </a:ext>
            </a:extLst>
          </p:cNvPr>
          <p:cNvSpPr/>
          <p:nvPr/>
        </p:nvSpPr>
        <p:spPr>
          <a:xfrm rot="16200000">
            <a:off x="21973611" y="11820451"/>
            <a:ext cx="1134277" cy="523220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lower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C15DB5-04B9-8245-ABDB-1CA7C2C63EB7}"/>
              </a:ext>
            </a:extLst>
          </p:cNvPr>
          <p:cNvSpPr/>
          <p:nvPr/>
        </p:nvSpPr>
        <p:spPr>
          <a:xfrm rot="16200000">
            <a:off x="19868833" y="11660106"/>
            <a:ext cx="1466850" cy="523220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newProc</a:t>
            </a:r>
            <a:endParaRPr kumimoji="0" lang="en-US" sz="2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32729498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SimModel</a:t>
            </a:r>
            <a:r>
              <a:rPr lang="en-US" dirty="0"/>
              <a:t>() do?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E6EB00-AD15-5042-BF9C-39834C893C57}"/>
              </a:ext>
            </a:extLst>
          </p:cNvPr>
          <p:cNvSpPr>
            <a:spLocks/>
          </p:cNvSpPr>
          <p:nvPr/>
        </p:nvSpPr>
        <p:spPr>
          <a:xfrm>
            <a:off x="1130270" y="1949985"/>
            <a:ext cx="14278708" cy="64320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AA631-968A-1D40-A147-B183D51C1C6B}"/>
              </a:ext>
            </a:extLst>
          </p:cNvPr>
          <p:cNvSpPr txBox="1"/>
          <p:nvPr/>
        </p:nvSpPr>
        <p:spPr>
          <a:xfrm>
            <a:off x="16249650" y="3591755"/>
            <a:ext cx="7524750" cy="70788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r>
              <a:rPr lang="en-US" dirty="0"/>
              <a:t>Calls </a:t>
            </a:r>
            <a:r>
              <a:rPr lang="en-US" dirty="0" err="1"/>
              <a:t>resetProcess</a:t>
            </a:r>
            <a:r>
              <a:rPr lang="en-US" dirty="0"/>
              <a:t>() on every </a:t>
            </a:r>
            <a:r>
              <a:rPr lang="en-US" dirty="0" err="1"/>
              <a:t>SysProcess</a:t>
            </a:r>
            <a:r>
              <a:rPr lang="en-US" dirty="0"/>
              <a:t>() with a call time of 0.</a:t>
            </a:r>
          </a:p>
          <a:p>
            <a:endParaRPr lang="en-US" dirty="0"/>
          </a:p>
          <a:p>
            <a:r>
              <a:rPr lang="en-US" dirty="0" err="1"/>
              <a:t>resetProcess</a:t>
            </a:r>
            <a:r>
              <a:rPr lang="en-US" dirty="0"/>
              <a:t>() asks the messaging system to select each processes buffer in turn and then calls each task to </a:t>
            </a:r>
            <a:r>
              <a:rPr lang="en-US" dirty="0" err="1"/>
              <a:t>ResetTaskList</a:t>
            </a:r>
            <a:r>
              <a:rPr lang="en-US" dirty="0"/>
              <a:t>() with a time of 0. </a:t>
            </a:r>
            <a:r>
              <a:rPr lang="en-US" dirty="0" err="1"/>
              <a:t>ResetTaskList</a:t>
            </a:r>
            <a:r>
              <a:rPr lang="en-US" dirty="0"/>
              <a:t>() asks every model in the task to Reset() (time 0) which can vary depending on the model.</a:t>
            </a:r>
          </a:p>
          <a:p>
            <a:endParaRPr lang="en-US" dirty="0"/>
          </a:p>
          <a:p>
            <a:r>
              <a:rPr lang="en-US" dirty="0"/>
              <a:t>Time = 0 is hardcoded in </a:t>
            </a:r>
            <a:r>
              <a:rPr lang="en-US" dirty="0" err="1"/>
              <a:t>reInitSimulation</a:t>
            </a:r>
            <a:r>
              <a:rPr lang="en-US" dirty="0"/>
              <a:t>(), but generally the other methods can accept other times.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75160B-10DB-B14F-A0EB-4D6D4547B096}"/>
              </a:ext>
            </a:extLst>
          </p:cNvPr>
          <p:cNvCxnSpPr>
            <a:cxnSpLocks/>
          </p:cNvCxnSpPr>
          <p:nvPr/>
        </p:nvCxnSpPr>
        <p:spPr>
          <a:xfrm flipH="1">
            <a:off x="15082407" y="5076819"/>
            <a:ext cx="2840922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9698043-B678-B543-BE6E-4F6C7AE6F15D}"/>
              </a:ext>
            </a:extLst>
          </p:cNvPr>
          <p:cNvSpPr/>
          <p:nvPr/>
        </p:nvSpPr>
        <p:spPr>
          <a:xfrm>
            <a:off x="1130270" y="2493560"/>
            <a:ext cx="14278708" cy="10141238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dirty="0" err="1">
                <a:solidFill>
                  <a:srgbClr val="000000"/>
                </a:solidFill>
              </a:rPr>
              <a:t>SimModel</a:t>
            </a:r>
            <a:r>
              <a:rPr lang="en-US" sz="3900" dirty="0">
                <a:solidFill>
                  <a:srgbClr val="000000"/>
                </a:solidFill>
              </a:rPr>
              <a:t>() //!&lt; The </a:t>
            </a:r>
            <a:r>
              <a:rPr lang="en-US" sz="3900" dirty="0" err="1">
                <a:solidFill>
                  <a:srgbClr val="000000"/>
                </a:solidFill>
              </a:rPr>
              <a:t>SimModel</a:t>
            </a:r>
            <a:r>
              <a:rPr lang="en-US" sz="3900" dirty="0">
                <a:solidFill>
                  <a:srgbClr val="000000"/>
                </a:solidFill>
              </a:rPr>
              <a:t> constructor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~</a:t>
            </a:r>
            <a:r>
              <a:rPr kumimoji="0" lang="en-US" sz="3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(), //!&lt; </a:t>
            </a:r>
            <a:r>
              <a:rPr kumimoji="0" lang="en-US" sz="3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destructor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resetInitSimulation</a:t>
            </a:r>
            <a:r>
              <a:rPr lang="en-US" sz="3900" dirty="0">
                <a:solidFill>
                  <a:srgbClr val="000000"/>
                </a:solidFill>
              </a:rPr>
              <a:t>();  //!&lt; Method to reset all added tasks</a:t>
            </a:r>
            <a:r>
              <a:rPr lang="en-US" sz="3900" b="1" dirty="0">
                <a:solidFill>
                  <a:srgbClr val="000000"/>
                </a:solidFill>
              </a:rPr>
              <a:t> </a:t>
            </a:r>
            <a:r>
              <a:rPr lang="en-US" sz="3900" dirty="0">
                <a:solidFill>
                  <a:srgbClr val="000000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StepUntilStop</a:t>
            </a:r>
            <a:r>
              <a:rPr lang="en-US" sz="3900" dirty="0">
                <a:solidFill>
                  <a:srgbClr val="000000"/>
                </a:solidFill>
              </a:rPr>
              <a:t>(uint64_t </a:t>
            </a:r>
            <a:r>
              <a:rPr lang="en-US" sz="3900" dirty="0" err="1">
                <a:solidFill>
                  <a:srgbClr val="000000"/>
                </a:solidFill>
              </a:rPr>
              <a:t>SimStopTime</a:t>
            </a:r>
            <a:r>
              <a:rPr lang="en-US" sz="3900" dirty="0">
                <a:solidFill>
                  <a:srgbClr val="000000"/>
                </a:solidFill>
              </a:rPr>
              <a:t>, int64_t </a:t>
            </a:r>
            <a:r>
              <a:rPr lang="en-US" sz="3900" dirty="0" err="1">
                <a:solidFill>
                  <a:srgbClr val="000000"/>
                </a:solidFill>
              </a:rPr>
              <a:t>stopPri</a:t>
            </a:r>
            <a:r>
              <a:rPr lang="en-US" sz="3900" dirty="0">
                <a:solidFill>
                  <a:srgbClr val="000000"/>
                </a:solidFill>
              </a:rPr>
              <a:t>); </a:t>
            </a:r>
            <a:r>
              <a:rPr lang="en-US" sz="3500" dirty="0">
                <a:solidFill>
                  <a:srgbClr val="000000"/>
                </a:solidFill>
              </a:rPr>
              <a:t>//!&lt; Step simulation until </a:t>
            </a:r>
            <a:r>
              <a:rPr lang="en-US" sz="3500" dirty="0" err="1">
                <a:solidFill>
                  <a:srgbClr val="000000"/>
                </a:solidFill>
              </a:rPr>
              <a:t>SimStopTime</a:t>
            </a:r>
            <a:r>
              <a:rPr lang="en-US" sz="3500" dirty="0">
                <a:solidFill>
                  <a:srgbClr val="000000"/>
                </a:solidFill>
              </a:rPr>
              <a:t> is reached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SinglestepProcesses</a:t>
            </a:r>
            <a:r>
              <a:rPr lang="en-US" sz="3900" dirty="0">
                <a:solidFill>
                  <a:srgbClr val="000000"/>
                </a:solidFill>
              </a:rPr>
              <a:t>(int64_t </a:t>
            </a:r>
            <a:r>
              <a:rPr lang="en-US" sz="3900" dirty="0" err="1">
                <a:solidFill>
                  <a:srgbClr val="000000"/>
                </a:solidFill>
              </a:rPr>
              <a:t>stopPri</a:t>
            </a:r>
            <a:r>
              <a:rPr lang="en-US" sz="3900" dirty="0">
                <a:solidFill>
                  <a:srgbClr val="000000"/>
                </a:solidFill>
              </a:rPr>
              <a:t>=-1); //!&lt; </a:t>
            </a:r>
            <a:r>
              <a:rPr lang="en-US" sz="3500" dirty="0">
                <a:solidFill>
                  <a:srgbClr val="000000"/>
                </a:solidFill>
              </a:rPr>
              <a:t>Step only the next Task in the simulation</a:t>
            </a:r>
            <a:r>
              <a:rPr lang="en-US" sz="3500" b="1" dirty="0">
                <a:solidFill>
                  <a:srgbClr val="000000"/>
                </a:solidFill>
              </a:rPr>
              <a:t> </a:t>
            </a:r>
            <a:r>
              <a:rPr lang="en-US" sz="3500" dirty="0">
                <a:solidFill>
                  <a:srgbClr val="000000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</a:rPr>
              <a:t>…A bunch of messaging methods we’ll get to later…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std</a:t>
            </a:r>
            <a:r>
              <a:rPr lang="en-US" sz="3500" dirty="0">
                <a:solidFill>
                  <a:srgbClr val="000000"/>
                </a:solidFill>
              </a:rPr>
              <a:t>::vector&lt;</a:t>
            </a:r>
            <a:r>
              <a:rPr lang="en-US" sz="3500" dirty="0" err="1">
                <a:solidFill>
                  <a:srgbClr val="000000"/>
                </a:solidFill>
              </a:rPr>
              <a:t>SysProcess</a:t>
            </a:r>
            <a:r>
              <a:rPr lang="en-US" sz="3500" dirty="0">
                <a:solidFill>
                  <a:srgbClr val="000000"/>
                </a:solidFill>
              </a:rPr>
              <a:t> *&gt; </a:t>
            </a:r>
            <a:r>
              <a:rPr lang="en-US" sz="3500" dirty="0" err="1">
                <a:solidFill>
                  <a:srgbClr val="000000"/>
                </a:solidFill>
              </a:rPr>
              <a:t>processList</a:t>
            </a:r>
            <a:r>
              <a:rPr lang="en-US" sz="3500" dirty="0">
                <a:solidFill>
                  <a:srgbClr val="000000"/>
                </a:solidFill>
              </a:rPr>
              <a:t>;  //!&lt; –List of processes we’ve created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std</a:t>
            </a:r>
            <a:r>
              <a:rPr lang="en-US" sz="3500" dirty="0">
                <a:solidFill>
                  <a:srgbClr val="000000"/>
                </a:solidFill>
              </a:rPr>
              <a:t>::string </a:t>
            </a:r>
            <a:r>
              <a:rPr lang="en-US" sz="3500" dirty="0" err="1">
                <a:solidFill>
                  <a:srgbClr val="000000"/>
                </a:solidFill>
              </a:rPr>
              <a:t>SimulationName</a:t>
            </a:r>
            <a:r>
              <a:rPr lang="en-US" sz="3500" dirty="0">
                <a:solidFill>
                  <a:srgbClr val="000000"/>
                </a:solidFill>
              </a:rPr>
              <a:t>;  //!&lt; -- Identifier for Sim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Unint64_t </a:t>
            </a:r>
            <a:r>
              <a:rPr lang="en-US" sz="3500" dirty="0" err="1">
                <a:solidFill>
                  <a:srgbClr val="000000"/>
                </a:solidFill>
              </a:rPr>
              <a:t>CurrentNanos</a:t>
            </a:r>
            <a:r>
              <a:rPr lang="en-US" sz="3500" dirty="0">
                <a:solidFill>
                  <a:srgbClr val="000000"/>
                </a:solidFill>
              </a:rPr>
              <a:t>;  //!&lt;[ns] Current sim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Uint64_t </a:t>
            </a:r>
            <a:r>
              <a:rPr lang="en-US" sz="3500" dirty="0" err="1">
                <a:solidFill>
                  <a:srgbClr val="000000"/>
                </a:solidFill>
              </a:rPr>
              <a:t>NextTaskTime</a:t>
            </a:r>
            <a:r>
              <a:rPr lang="en-US" sz="3500" dirty="0">
                <a:solidFill>
                  <a:srgbClr val="000000"/>
                </a:solidFill>
              </a:rPr>
              <a:t>; //!&lt; time for the next Task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Int64_t </a:t>
            </a:r>
            <a:r>
              <a:rPr lang="en-US" sz="3500" dirty="0" err="1">
                <a:solidFill>
                  <a:srgbClr val="000000"/>
                </a:solidFill>
              </a:rPr>
              <a:t>nextProcPriority</a:t>
            </a:r>
            <a:r>
              <a:rPr lang="en-US" sz="3500" dirty="0">
                <a:solidFill>
                  <a:srgbClr val="000000"/>
                </a:solidFill>
              </a:rPr>
              <a:t>;  //!&lt; [-] Priority level for the next process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messageLogger</a:t>
            </a:r>
            <a:r>
              <a:rPr lang="en-US" sz="3500" dirty="0">
                <a:solidFill>
                  <a:srgbClr val="000000"/>
                </a:solidFill>
              </a:rPr>
              <a:t> </a:t>
            </a:r>
            <a:r>
              <a:rPr lang="en-US" sz="3500" dirty="0" err="1">
                <a:solidFill>
                  <a:srgbClr val="000000"/>
                </a:solidFill>
              </a:rPr>
              <a:t>messageLogs</a:t>
            </a:r>
            <a:r>
              <a:rPr lang="en-US" sz="3500" dirty="0">
                <a:solidFill>
                  <a:srgbClr val="000000"/>
                </a:solidFill>
              </a:rPr>
              <a:t>;  //!&lt; -- Message log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500" b="1" dirty="0">
              <a:solidFill>
                <a:srgbClr val="00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0" lang="en-US" sz="3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47586579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BB6616-F1B3-D64F-A8A3-1ED0A7B2AB11}"/>
              </a:ext>
            </a:extLst>
          </p:cNvPr>
          <p:cNvSpPr/>
          <p:nvPr/>
        </p:nvSpPr>
        <p:spPr>
          <a:xfrm>
            <a:off x="1130270" y="2493560"/>
            <a:ext cx="14278708" cy="10141238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dirty="0" err="1">
                <a:solidFill>
                  <a:srgbClr val="000000"/>
                </a:solidFill>
              </a:rPr>
              <a:t>SimModel</a:t>
            </a:r>
            <a:r>
              <a:rPr lang="en-US" sz="3900" dirty="0">
                <a:solidFill>
                  <a:srgbClr val="000000"/>
                </a:solidFill>
              </a:rPr>
              <a:t>() //!&lt; The </a:t>
            </a:r>
            <a:r>
              <a:rPr lang="en-US" sz="3900" dirty="0" err="1">
                <a:solidFill>
                  <a:srgbClr val="000000"/>
                </a:solidFill>
              </a:rPr>
              <a:t>SimModel</a:t>
            </a:r>
            <a:r>
              <a:rPr lang="en-US" sz="3900" dirty="0">
                <a:solidFill>
                  <a:srgbClr val="000000"/>
                </a:solidFill>
              </a:rPr>
              <a:t> constructor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~</a:t>
            </a:r>
            <a:r>
              <a:rPr kumimoji="0" lang="en-US" sz="3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(), //!&lt; </a:t>
            </a:r>
            <a:r>
              <a:rPr kumimoji="0" lang="en-US" sz="3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destructor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resetInitSimulation</a:t>
            </a:r>
            <a:r>
              <a:rPr lang="en-US" sz="3900" dirty="0">
                <a:solidFill>
                  <a:srgbClr val="000000"/>
                </a:solidFill>
              </a:rPr>
              <a:t>();  //!&lt; Method to reset all added tasks</a:t>
            </a:r>
            <a:r>
              <a:rPr lang="en-US" sz="3900" b="1" dirty="0">
                <a:solidFill>
                  <a:srgbClr val="000000"/>
                </a:solidFill>
              </a:rPr>
              <a:t> </a:t>
            </a:r>
            <a:r>
              <a:rPr lang="en-US" sz="3900" dirty="0">
                <a:solidFill>
                  <a:srgbClr val="000000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StepUntilStop</a:t>
            </a:r>
            <a:r>
              <a:rPr lang="en-US" sz="3900" dirty="0">
                <a:solidFill>
                  <a:srgbClr val="000000"/>
                </a:solidFill>
              </a:rPr>
              <a:t>(uint64_t </a:t>
            </a:r>
            <a:r>
              <a:rPr lang="en-US" sz="3900" dirty="0" err="1">
                <a:solidFill>
                  <a:srgbClr val="000000"/>
                </a:solidFill>
              </a:rPr>
              <a:t>SimStopTime</a:t>
            </a:r>
            <a:r>
              <a:rPr lang="en-US" sz="3900" dirty="0">
                <a:solidFill>
                  <a:srgbClr val="000000"/>
                </a:solidFill>
              </a:rPr>
              <a:t>, int64_t </a:t>
            </a:r>
            <a:r>
              <a:rPr lang="en-US" sz="3900" dirty="0" err="1">
                <a:solidFill>
                  <a:srgbClr val="000000"/>
                </a:solidFill>
              </a:rPr>
              <a:t>stopPri</a:t>
            </a:r>
            <a:r>
              <a:rPr lang="en-US" sz="3900" dirty="0">
                <a:solidFill>
                  <a:srgbClr val="000000"/>
                </a:solidFill>
              </a:rPr>
              <a:t>); </a:t>
            </a:r>
            <a:r>
              <a:rPr lang="en-US" sz="3500" dirty="0">
                <a:solidFill>
                  <a:srgbClr val="000000"/>
                </a:solidFill>
              </a:rPr>
              <a:t>//!&lt; Step simulation until </a:t>
            </a:r>
            <a:r>
              <a:rPr lang="en-US" sz="3500" dirty="0" err="1">
                <a:solidFill>
                  <a:srgbClr val="000000"/>
                </a:solidFill>
              </a:rPr>
              <a:t>SimStopTime</a:t>
            </a:r>
            <a:r>
              <a:rPr lang="en-US" sz="3500" dirty="0">
                <a:solidFill>
                  <a:srgbClr val="000000"/>
                </a:solidFill>
              </a:rPr>
              <a:t> is reached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SinglestepProcesses</a:t>
            </a:r>
            <a:r>
              <a:rPr lang="en-US" sz="3900" dirty="0">
                <a:solidFill>
                  <a:srgbClr val="000000"/>
                </a:solidFill>
              </a:rPr>
              <a:t>(int64_t </a:t>
            </a:r>
            <a:r>
              <a:rPr lang="en-US" sz="3900" dirty="0" err="1">
                <a:solidFill>
                  <a:srgbClr val="000000"/>
                </a:solidFill>
              </a:rPr>
              <a:t>stopPri</a:t>
            </a:r>
            <a:r>
              <a:rPr lang="en-US" sz="3900" dirty="0">
                <a:solidFill>
                  <a:srgbClr val="000000"/>
                </a:solidFill>
              </a:rPr>
              <a:t>=-1); //!&lt; </a:t>
            </a:r>
            <a:r>
              <a:rPr lang="en-US" sz="3500" dirty="0">
                <a:solidFill>
                  <a:srgbClr val="000000"/>
                </a:solidFill>
              </a:rPr>
              <a:t>Step only the next Task in the simulation</a:t>
            </a:r>
            <a:r>
              <a:rPr lang="en-US" sz="3500" b="1" dirty="0">
                <a:solidFill>
                  <a:srgbClr val="000000"/>
                </a:solidFill>
              </a:rPr>
              <a:t> </a:t>
            </a:r>
            <a:r>
              <a:rPr lang="en-US" sz="3500" dirty="0">
                <a:solidFill>
                  <a:srgbClr val="000000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</a:rPr>
              <a:t>Void </a:t>
            </a:r>
            <a:r>
              <a:rPr lang="en-US" sz="3000" dirty="0" err="1">
                <a:solidFill>
                  <a:srgbClr val="000000"/>
                </a:solidFill>
              </a:rPr>
              <a:t>ResetSimulation</a:t>
            </a:r>
            <a:r>
              <a:rPr lang="en-US" sz="3000" dirty="0">
                <a:solidFill>
                  <a:srgbClr val="000000"/>
                </a:solidFill>
              </a:rPr>
              <a:t>();  //!&lt; -- Reset the sim back to zero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std</a:t>
            </a:r>
            <a:r>
              <a:rPr lang="en-US" sz="3500" dirty="0">
                <a:solidFill>
                  <a:srgbClr val="000000"/>
                </a:solidFill>
              </a:rPr>
              <a:t>::vector&lt;</a:t>
            </a:r>
            <a:r>
              <a:rPr lang="en-US" sz="3500" dirty="0" err="1">
                <a:solidFill>
                  <a:srgbClr val="000000"/>
                </a:solidFill>
              </a:rPr>
              <a:t>SysProcess</a:t>
            </a:r>
            <a:r>
              <a:rPr lang="en-US" sz="3500" dirty="0">
                <a:solidFill>
                  <a:srgbClr val="000000"/>
                </a:solidFill>
              </a:rPr>
              <a:t> *&gt; </a:t>
            </a:r>
            <a:r>
              <a:rPr lang="en-US" sz="3500" dirty="0" err="1">
                <a:solidFill>
                  <a:srgbClr val="000000"/>
                </a:solidFill>
              </a:rPr>
              <a:t>processList</a:t>
            </a:r>
            <a:r>
              <a:rPr lang="en-US" sz="3500" dirty="0">
                <a:solidFill>
                  <a:srgbClr val="000000"/>
                </a:solidFill>
              </a:rPr>
              <a:t>;  //!&lt; –List of processes we’ve created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std</a:t>
            </a:r>
            <a:r>
              <a:rPr lang="en-US" sz="3500" dirty="0">
                <a:solidFill>
                  <a:srgbClr val="000000"/>
                </a:solidFill>
              </a:rPr>
              <a:t>::string </a:t>
            </a:r>
            <a:r>
              <a:rPr lang="en-US" sz="3500" dirty="0" err="1">
                <a:solidFill>
                  <a:srgbClr val="000000"/>
                </a:solidFill>
              </a:rPr>
              <a:t>SimulationName</a:t>
            </a:r>
            <a:r>
              <a:rPr lang="en-US" sz="3500" dirty="0">
                <a:solidFill>
                  <a:srgbClr val="000000"/>
                </a:solidFill>
              </a:rPr>
              <a:t>;  //!&lt; -- Identifier for Sim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Unint64_t </a:t>
            </a:r>
            <a:r>
              <a:rPr lang="en-US" sz="3500" dirty="0" err="1">
                <a:solidFill>
                  <a:srgbClr val="000000"/>
                </a:solidFill>
              </a:rPr>
              <a:t>CurrentNanos</a:t>
            </a:r>
            <a:r>
              <a:rPr lang="en-US" sz="3500" dirty="0">
                <a:solidFill>
                  <a:srgbClr val="000000"/>
                </a:solidFill>
              </a:rPr>
              <a:t>;  //!&lt;[ns] Current sim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Uint64_t </a:t>
            </a:r>
            <a:r>
              <a:rPr lang="en-US" sz="3500" dirty="0" err="1">
                <a:solidFill>
                  <a:srgbClr val="000000"/>
                </a:solidFill>
              </a:rPr>
              <a:t>NextTaskTime</a:t>
            </a:r>
            <a:r>
              <a:rPr lang="en-US" sz="3500" dirty="0">
                <a:solidFill>
                  <a:srgbClr val="000000"/>
                </a:solidFill>
              </a:rPr>
              <a:t>; //!&lt; time for the next Task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Int64_t </a:t>
            </a:r>
            <a:r>
              <a:rPr lang="en-US" sz="3500" dirty="0" err="1">
                <a:solidFill>
                  <a:srgbClr val="000000"/>
                </a:solidFill>
              </a:rPr>
              <a:t>nextProcPriority</a:t>
            </a:r>
            <a:r>
              <a:rPr lang="en-US" sz="3500" dirty="0">
                <a:solidFill>
                  <a:srgbClr val="000000"/>
                </a:solidFill>
              </a:rPr>
              <a:t>;  //!&lt; [-] Priority level for the next process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messageLogger</a:t>
            </a:r>
            <a:r>
              <a:rPr lang="en-US" sz="3500" dirty="0">
                <a:solidFill>
                  <a:srgbClr val="000000"/>
                </a:solidFill>
              </a:rPr>
              <a:t> </a:t>
            </a:r>
            <a:r>
              <a:rPr lang="en-US" sz="3500" dirty="0" err="1">
                <a:solidFill>
                  <a:srgbClr val="000000"/>
                </a:solidFill>
              </a:rPr>
              <a:t>messageLogs</a:t>
            </a:r>
            <a:r>
              <a:rPr lang="en-US" sz="3500" dirty="0">
                <a:solidFill>
                  <a:srgbClr val="000000"/>
                </a:solidFill>
              </a:rPr>
              <a:t>;  //!&lt; -- Message log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500" b="1" dirty="0">
              <a:solidFill>
                <a:srgbClr val="00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0" lang="en-US" sz="3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SimModel</a:t>
            </a:r>
            <a:r>
              <a:rPr lang="en-US" dirty="0"/>
              <a:t>() do?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E6EB00-AD15-5042-BF9C-39834C893C57}"/>
              </a:ext>
            </a:extLst>
          </p:cNvPr>
          <p:cNvSpPr>
            <a:spLocks/>
          </p:cNvSpPr>
          <p:nvPr/>
        </p:nvSpPr>
        <p:spPr>
          <a:xfrm>
            <a:off x="1130269" y="1949985"/>
            <a:ext cx="14251245" cy="611633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AA631-968A-1D40-A147-B183D51C1C6B}"/>
              </a:ext>
            </a:extLst>
          </p:cNvPr>
          <p:cNvSpPr txBox="1"/>
          <p:nvPr/>
        </p:nvSpPr>
        <p:spPr>
          <a:xfrm>
            <a:off x="16402050" y="2108842"/>
            <a:ext cx="7524750" cy="108952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r>
              <a:rPr lang="en-US" dirty="0"/>
              <a:t>Let’s skip ahead to </a:t>
            </a:r>
            <a:r>
              <a:rPr lang="en-US" dirty="0" err="1"/>
              <a:t>ResetSimulation</a:t>
            </a:r>
            <a:r>
              <a:rPr lang="en-US" dirty="0"/>
              <a:t>(). This method asks every </a:t>
            </a:r>
            <a:r>
              <a:rPr lang="en-US" dirty="0" err="1"/>
              <a:t>SysProcess</a:t>
            </a:r>
            <a:r>
              <a:rPr lang="en-US" dirty="0"/>
              <a:t>() to </a:t>
            </a:r>
            <a:r>
              <a:rPr lang="en-US" dirty="0" err="1"/>
              <a:t>reInitProcess</a:t>
            </a:r>
            <a:r>
              <a:rPr lang="en-US" dirty="0"/>
              <a:t>(). In </a:t>
            </a:r>
            <a:r>
              <a:rPr lang="en-US" dirty="0" err="1"/>
              <a:t>reInitProcess</a:t>
            </a:r>
            <a:r>
              <a:rPr lang="en-US" dirty="0"/>
              <a:t>() the processes select their own message buffer and then: </a:t>
            </a:r>
          </a:p>
          <a:p>
            <a:pPr marL="514350" indent="-514350">
              <a:buAutoNum type="arabicParenR"/>
            </a:pPr>
            <a:r>
              <a:rPr lang="en-US" dirty="0"/>
              <a:t>call </a:t>
            </a:r>
            <a:r>
              <a:rPr lang="en-US" dirty="0" err="1"/>
              <a:t>ResetTask</a:t>
            </a:r>
            <a:r>
              <a:rPr lang="en-US" dirty="0"/>
              <a:t>() on every task and </a:t>
            </a:r>
          </a:p>
          <a:p>
            <a:pPr marL="514350" indent="-514350">
              <a:buAutoNum type="arabicParenR"/>
            </a:pPr>
            <a:r>
              <a:rPr lang="en-US" dirty="0"/>
              <a:t>make a copy of this-&gt;</a:t>
            </a:r>
            <a:r>
              <a:rPr lang="en-US" dirty="0" err="1"/>
              <a:t>processTasks</a:t>
            </a:r>
            <a:r>
              <a:rPr lang="en-US" dirty="0"/>
              <a:t>()</a:t>
            </a:r>
          </a:p>
          <a:p>
            <a:pPr marL="514350" indent="-514350">
              <a:buFontTx/>
              <a:buAutoNum type="arabicParenR"/>
            </a:pPr>
            <a:r>
              <a:rPr lang="en-US" dirty="0"/>
              <a:t>Clear this-&gt;</a:t>
            </a:r>
            <a:r>
              <a:rPr lang="en-US" dirty="0" err="1"/>
              <a:t>processTasks</a:t>
            </a:r>
            <a:r>
              <a:rPr lang="en-US" dirty="0"/>
              <a:t>()</a:t>
            </a:r>
          </a:p>
          <a:p>
            <a:pPr marL="514350" indent="-514350">
              <a:buAutoNum type="arabicParenR"/>
            </a:pPr>
            <a:r>
              <a:rPr lang="en-US" dirty="0"/>
              <a:t>For every task in the copy </a:t>
            </a:r>
            <a:r>
              <a:rPr lang="en-US" dirty="0" err="1"/>
              <a:t>addNewTask</a:t>
            </a:r>
            <a:r>
              <a:rPr lang="en-US" dirty="0"/>
              <a:t>()using the </a:t>
            </a:r>
            <a:r>
              <a:rPr lang="en-US" dirty="0" err="1"/>
              <a:t>TaskPtr</a:t>
            </a:r>
            <a:r>
              <a:rPr lang="en-US" dirty="0"/>
              <a:t> and </a:t>
            </a:r>
            <a:r>
              <a:rPr lang="en-US" dirty="0" err="1"/>
              <a:t>taskPriority</a:t>
            </a: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  <a:p>
            <a:r>
              <a:rPr lang="en-US" dirty="0"/>
              <a:t>Furthermore, this method clears any message logs (not messages) and sets:</a:t>
            </a:r>
          </a:p>
          <a:p>
            <a:r>
              <a:rPr lang="en-US" b="1" dirty="0"/>
              <a:t>this</a:t>
            </a:r>
            <a:r>
              <a:rPr lang="en-US" dirty="0"/>
              <a:t>-&gt;</a:t>
            </a:r>
            <a:r>
              <a:rPr lang="en-US" dirty="0" err="1"/>
              <a:t>CurrentNanos</a:t>
            </a:r>
            <a:r>
              <a:rPr lang="en-US" dirty="0"/>
              <a:t> = 0;</a:t>
            </a:r>
            <a:br>
              <a:rPr lang="en-US" dirty="0"/>
            </a:br>
            <a:r>
              <a:rPr lang="en-US" b="1" dirty="0"/>
              <a:t>this</a:t>
            </a:r>
            <a:r>
              <a:rPr lang="en-US" dirty="0"/>
              <a:t>-&gt;</a:t>
            </a:r>
            <a:r>
              <a:rPr lang="en-US" dirty="0" err="1"/>
              <a:t>NextTaskTime</a:t>
            </a:r>
            <a:r>
              <a:rPr lang="en-US" dirty="0"/>
              <a:t> = 0;</a:t>
            </a:r>
          </a:p>
          <a:p>
            <a:endParaRPr lang="en-US" dirty="0"/>
          </a:p>
          <a:p>
            <a:r>
              <a:rPr lang="en-US" sz="3000" dirty="0">
                <a:solidFill>
                  <a:srgbClr val="FF0000"/>
                </a:solidFill>
              </a:rPr>
              <a:t>Super important note: when </a:t>
            </a:r>
            <a:r>
              <a:rPr lang="en-US" sz="3000" dirty="0" err="1">
                <a:solidFill>
                  <a:srgbClr val="FF0000"/>
                </a:solidFill>
              </a:rPr>
              <a:t>ResetTask</a:t>
            </a:r>
            <a:r>
              <a:rPr lang="en-US" sz="3000" dirty="0">
                <a:solidFill>
                  <a:srgbClr val="FF0000"/>
                </a:solidFill>
              </a:rPr>
              <a:t>() is called, the models in the task are NOT reset. Simply the following is done:</a:t>
            </a:r>
            <a:br>
              <a:rPr lang="en-US" sz="3000" dirty="0">
                <a:solidFill>
                  <a:srgbClr val="FF0000"/>
                </a:solidFill>
              </a:rPr>
            </a:br>
            <a:r>
              <a:rPr lang="en-US" sz="3000" b="1" dirty="0">
                <a:solidFill>
                  <a:srgbClr val="FF0000"/>
                </a:solidFill>
              </a:rPr>
              <a:t>this</a:t>
            </a:r>
            <a:r>
              <a:rPr lang="en-US" sz="3000" dirty="0">
                <a:solidFill>
                  <a:srgbClr val="FF0000"/>
                </a:solidFill>
              </a:rPr>
              <a:t>-&gt;</a:t>
            </a:r>
            <a:r>
              <a:rPr lang="en-US" sz="3000" dirty="0" err="1">
                <a:solidFill>
                  <a:srgbClr val="FF0000"/>
                </a:solidFill>
              </a:rPr>
              <a:t>NextStartTime</a:t>
            </a:r>
            <a:r>
              <a:rPr lang="en-US" sz="3000" dirty="0">
                <a:solidFill>
                  <a:srgbClr val="FF0000"/>
                </a:solidFill>
              </a:rPr>
              <a:t> = </a:t>
            </a:r>
            <a:r>
              <a:rPr lang="en-US" sz="3000" b="1" dirty="0">
                <a:solidFill>
                  <a:srgbClr val="FF0000"/>
                </a:solidFill>
              </a:rPr>
              <a:t>this</a:t>
            </a:r>
            <a:r>
              <a:rPr lang="en-US" sz="3000" dirty="0">
                <a:solidFill>
                  <a:srgbClr val="FF0000"/>
                </a:solidFill>
              </a:rPr>
              <a:t>-&gt;</a:t>
            </a:r>
            <a:r>
              <a:rPr lang="en-US" sz="3000" dirty="0" err="1">
                <a:solidFill>
                  <a:srgbClr val="FF0000"/>
                </a:solidFill>
              </a:rPr>
              <a:t>FirstTaskTime</a:t>
            </a:r>
            <a:r>
              <a:rPr lang="en-US" sz="3000" dirty="0">
                <a:solidFill>
                  <a:srgbClr val="FF0000"/>
                </a:solidFill>
              </a:rPr>
              <a:t>;</a:t>
            </a:r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75160B-10DB-B14F-A0EB-4D6D4547B096}"/>
              </a:ext>
            </a:extLst>
          </p:cNvPr>
          <p:cNvCxnSpPr>
            <a:cxnSpLocks/>
          </p:cNvCxnSpPr>
          <p:nvPr/>
        </p:nvCxnSpPr>
        <p:spPr>
          <a:xfrm flipH="1">
            <a:off x="13199178" y="7866283"/>
            <a:ext cx="2840922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9633753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SimModel</a:t>
            </a:r>
            <a:r>
              <a:rPr lang="en-US" dirty="0"/>
              <a:t>() do?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E6EB00-AD15-5042-BF9C-39834C893C57}"/>
              </a:ext>
            </a:extLst>
          </p:cNvPr>
          <p:cNvSpPr>
            <a:spLocks/>
          </p:cNvSpPr>
          <p:nvPr/>
        </p:nvSpPr>
        <p:spPr>
          <a:xfrm>
            <a:off x="1130270" y="1949985"/>
            <a:ext cx="14278708" cy="64320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75160B-10DB-B14F-A0EB-4D6D4547B096}"/>
              </a:ext>
            </a:extLst>
          </p:cNvPr>
          <p:cNvCxnSpPr>
            <a:cxnSpLocks/>
          </p:cNvCxnSpPr>
          <p:nvPr/>
        </p:nvCxnSpPr>
        <p:spPr>
          <a:xfrm flipH="1">
            <a:off x="14818428" y="6007547"/>
            <a:ext cx="2840922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DF3553-841B-3849-A8B0-7E94A06F3D0A}"/>
              </a:ext>
            </a:extLst>
          </p:cNvPr>
          <p:cNvSpPr txBox="1"/>
          <p:nvPr/>
        </p:nvSpPr>
        <p:spPr>
          <a:xfrm>
            <a:off x="16516350" y="6412552"/>
            <a:ext cx="7524750" cy="51090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Essentially, run the sim up to and including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SimStopTime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i.e. call </a:t>
            </a:r>
            <a:r>
              <a:rPr lang="en-US" dirty="0" err="1"/>
              <a:t>SingleStepProcesses</a:t>
            </a:r>
            <a:r>
              <a:rPr lang="en-US" dirty="0"/>
              <a:t>() while:</a:t>
            </a:r>
            <a:br>
              <a:rPr lang="en-US" dirty="0"/>
            </a:br>
            <a:r>
              <a:rPr lang="en-US" dirty="0"/>
              <a:t>this-&gt;</a:t>
            </a:r>
            <a:r>
              <a:rPr lang="en-US" dirty="0" err="1"/>
              <a:t>nextTaskTime</a:t>
            </a:r>
            <a:r>
              <a:rPr lang="en-US" dirty="0"/>
              <a:t> &lt; </a:t>
            </a:r>
            <a:r>
              <a:rPr lang="en-US" dirty="0" err="1"/>
              <a:t>SimStopTime</a:t>
            </a:r>
            <a:endParaRPr lang="en-US" dirty="0"/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If this-&lt;</a:t>
            </a:r>
            <a:r>
              <a:rPr lang="en-US" dirty="0" err="1"/>
              <a:t>nextTaskTime</a:t>
            </a:r>
            <a:r>
              <a:rPr lang="en-US" dirty="0"/>
              <a:t> == </a:t>
            </a:r>
            <a:r>
              <a:rPr lang="en-US" dirty="0" err="1"/>
              <a:t>SimStopTime</a:t>
            </a:r>
            <a:r>
              <a:rPr lang="en-US" dirty="0"/>
              <a:t>, you can still run if </a:t>
            </a:r>
            <a:br>
              <a:rPr lang="en-US" dirty="0"/>
            </a:br>
            <a:r>
              <a:rPr lang="en-US" dirty="0"/>
              <a:t>this-&gt;</a:t>
            </a:r>
            <a:r>
              <a:rPr lang="en-US" dirty="0" err="1"/>
              <a:t>nextProcPriority</a:t>
            </a:r>
            <a:r>
              <a:rPr lang="en-US" dirty="0"/>
              <a:t> &gt;= </a:t>
            </a:r>
            <a:r>
              <a:rPr lang="en-US" dirty="0" err="1"/>
              <a:t>stopPri</a:t>
            </a:r>
            <a:endParaRPr lang="en-US" dirty="0"/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51515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A7174B-E227-1245-9F81-8E624A0BDD18}"/>
              </a:ext>
            </a:extLst>
          </p:cNvPr>
          <p:cNvSpPr/>
          <p:nvPr/>
        </p:nvSpPr>
        <p:spPr>
          <a:xfrm>
            <a:off x="1130270" y="2250067"/>
            <a:ext cx="14278708" cy="10141238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dirty="0" err="1">
                <a:solidFill>
                  <a:srgbClr val="000000"/>
                </a:solidFill>
              </a:rPr>
              <a:t>SimModel</a:t>
            </a:r>
            <a:r>
              <a:rPr lang="en-US" sz="3900" dirty="0">
                <a:solidFill>
                  <a:srgbClr val="000000"/>
                </a:solidFill>
              </a:rPr>
              <a:t>() //!&lt; The </a:t>
            </a:r>
            <a:r>
              <a:rPr lang="en-US" sz="3900" dirty="0" err="1">
                <a:solidFill>
                  <a:srgbClr val="000000"/>
                </a:solidFill>
              </a:rPr>
              <a:t>SimModel</a:t>
            </a:r>
            <a:r>
              <a:rPr lang="en-US" sz="3900" dirty="0">
                <a:solidFill>
                  <a:srgbClr val="000000"/>
                </a:solidFill>
              </a:rPr>
              <a:t> constructor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~</a:t>
            </a:r>
            <a:r>
              <a:rPr kumimoji="0" lang="en-US" sz="3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(), //!&lt; </a:t>
            </a:r>
            <a:r>
              <a:rPr kumimoji="0" lang="en-US" sz="3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destructor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resetInitSimulation</a:t>
            </a:r>
            <a:r>
              <a:rPr lang="en-US" sz="3900" dirty="0">
                <a:solidFill>
                  <a:srgbClr val="000000"/>
                </a:solidFill>
              </a:rPr>
              <a:t>();  //!&lt; Method to reset all added tasks</a:t>
            </a:r>
            <a:r>
              <a:rPr lang="en-US" sz="3900" b="1" dirty="0">
                <a:solidFill>
                  <a:srgbClr val="000000"/>
                </a:solidFill>
              </a:rPr>
              <a:t> </a:t>
            </a:r>
            <a:r>
              <a:rPr lang="en-US" sz="3900" dirty="0">
                <a:solidFill>
                  <a:srgbClr val="000000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StepUntilStop</a:t>
            </a:r>
            <a:r>
              <a:rPr lang="en-US" sz="3900" dirty="0">
                <a:solidFill>
                  <a:srgbClr val="000000"/>
                </a:solidFill>
              </a:rPr>
              <a:t>(uint64_t </a:t>
            </a:r>
            <a:r>
              <a:rPr lang="en-US" sz="3900" dirty="0" err="1">
                <a:solidFill>
                  <a:srgbClr val="000000"/>
                </a:solidFill>
              </a:rPr>
              <a:t>SimStopTime</a:t>
            </a:r>
            <a:r>
              <a:rPr lang="en-US" sz="3900" dirty="0">
                <a:solidFill>
                  <a:srgbClr val="000000"/>
                </a:solidFill>
              </a:rPr>
              <a:t>, int64_t </a:t>
            </a:r>
            <a:r>
              <a:rPr lang="en-US" sz="3900" dirty="0" err="1">
                <a:solidFill>
                  <a:srgbClr val="000000"/>
                </a:solidFill>
              </a:rPr>
              <a:t>stopPri</a:t>
            </a:r>
            <a:r>
              <a:rPr lang="en-US" sz="3900" dirty="0">
                <a:solidFill>
                  <a:srgbClr val="000000"/>
                </a:solidFill>
              </a:rPr>
              <a:t>); </a:t>
            </a:r>
            <a:r>
              <a:rPr lang="en-US" sz="3500" dirty="0">
                <a:solidFill>
                  <a:srgbClr val="000000"/>
                </a:solidFill>
              </a:rPr>
              <a:t>//!&lt; Step simulation until </a:t>
            </a:r>
            <a:r>
              <a:rPr lang="en-US" sz="3500" dirty="0" err="1">
                <a:solidFill>
                  <a:srgbClr val="000000"/>
                </a:solidFill>
              </a:rPr>
              <a:t>SimStopTime</a:t>
            </a:r>
            <a:r>
              <a:rPr lang="en-US" sz="3500" dirty="0">
                <a:solidFill>
                  <a:srgbClr val="000000"/>
                </a:solidFill>
              </a:rPr>
              <a:t> is reached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SinglestepProcesses</a:t>
            </a:r>
            <a:r>
              <a:rPr lang="en-US" sz="3900" dirty="0">
                <a:solidFill>
                  <a:srgbClr val="000000"/>
                </a:solidFill>
              </a:rPr>
              <a:t>(int64_t </a:t>
            </a:r>
            <a:r>
              <a:rPr lang="en-US" sz="3900" dirty="0" err="1">
                <a:solidFill>
                  <a:srgbClr val="000000"/>
                </a:solidFill>
              </a:rPr>
              <a:t>stopPri</a:t>
            </a:r>
            <a:r>
              <a:rPr lang="en-US" sz="3900" dirty="0">
                <a:solidFill>
                  <a:srgbClr val="000000"/>
                </a:solidFill>
              </a:rPr>
              <a:t>=-1); //!&lt; </a:t>
            </a:r>
            <a:r>
              <a:rPr lang="en-US" sz="3500" dirty="0">
                <a:solidFill>
                  <a:srgbClr val="000000"/>
                </a:solidFill>
              </a:rPr>
              <a:t>Step only the next Task in the simulation</a:t>
            </a:r>
            <a:r>
              <a:rPr lang="en-US" sz="3500" b="1" dirty="0">
                <a:solidFill>
                  <a:srgbClr val="000000"/>
                </a:solidFill>
              </a:rPr>
              <a:t> </a:t>
            </a:r>
            <a:r>
              <a:rPr lang="en-US" sz="3500" dirty="0">
                <a:solidFill>
                  <a:srgbClr val="000000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</a:rPr>
              <a:t>…A bunch of messaging methods we’ll get to later…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std</a:t>
            </a:r>
            <a:r>
              <a:rPr lang="en-US" sz="3500" dirty="0">
                <a:solidFill>
                  <a:srgbClr val="000000"/>
                </a:solidFill>
              </a:rPr>
              <a:t>::vector&lt;</a:t>
            </a:r>
            <a:r>
              <a:rPr lang="en-US" sz="3500" dirty="0" err="1">
                <a:solidFill>
                  <a:srgbClr val="000000"/>
                </a:solidFill>
              </a:rPr>
              <a:t>SysProcess</a:t>
            </a:r>
            <a:r>
              <a:rPr lang="en-US" sz="3500" dirty="0">
                <a:solidFill>
                  <a:srgbClr val="000000"/>
                </a:solidFill>
              </a:rPr>
              <a:t> *&gt; </a:t>
            </a:r>
            <a:r>
              <a:rPr lang="en-US" sz="3500" dirty="0" err="1">
                <a:solidFill>
                  <a:srgbClr val="000000"/>
                </a:solidFill>
              </a:rPr>
              <a:t>processList</a:t>
            </a:r>
            <a:r>
              <a:rPr lang="en-US" sz="3500" dirty="0">
                <a:solidFill>
                  <a:srgbClr val="000000"/>
                </a:solidFill>
              </a:rPr>
              <a:t>;  //!&lt; –List of processes we’ve created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std</a:t>
            </a:r>
            <a:r>
              <a:rPr lang="en-US" sz="3500" dirty="0">
                <a:solidFill>
                  <a:srgbClr val="000000"/>
                </a:solidFill>
              </a:rPr>
              <a:t>::string </a:t>
            </a:r>
            <a:r>
              <a:rPr lang="en-US" sz="3500" dirty="0" err="1">
                <a:solidFill>
                  <a:srgbClr val="000000"/>
                </a:solidFill>
              </a:rPr>
              <a:t>SimulationName</a:t>
            </a:r>
            <a:r>
              <a:rPr lang="en-US" sz="3500" dirty="0">
                <a:solidFill>
                  <a:srgbClr val="000000"/>
                </a:solidFill>
              </a:rPr>
              <a:t>;  //!&lt; -- Identifier for Sim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Unint64_t </a:t>
            </a:r>
            <a:r>
              <a:rPr lang="en-US" sz="3500" dirty="0" err="1">
                <a:solidFill>
                  <a:srgbClr val="000000"/>
                </a:solidFill>
              </a:rPr>
              <a:t>CurrentNanos</a:t>
            </a:r>
            <a:r>
              <a:rPr lang="en-US" sz="3500" dirty="0">
                <a:solidFill>
                  <a:srgbClr val="000000"/>
                </a:solidFill>
              </a:rPr>
              <a:t>;  //!&lt;[ns] Current sim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Uint64_t </a:t>
            </a:r>
            <a:r>
              <a:rPr lang="en-US" sz="3500" dirty="0" err="1">
                <a:solidFill>
                  <a:srgbClr val="000000"/>
                </a:solidFill>
              </a:rPr>
              <a:t>NextTaskTime</a:t>
            </a:r>
            <a:r>
              <a:rPr lang="en-US" sz="3500" dirty="0">
                <a:solidFill>
                  <a:srgbClr val="000000"/>
                </a:solidFill>
              </a:rPr>
              <a:t>; //!&lt; time for the next Task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Int64_t </a:t>
            </a:r>
            <a:r>
              <a:rPr lang="en-US" sz="3500" dirty="0" err="1">
                <a:solidFill>
                  <a:srgbClr val="000000"/>
                </a:solidFill>
              </a:rPr>
              <a:t>nextProcPriority</a:t>
            </a:r>
            <a:r>
              <a:rPr lang="en-US" sz="3500" dirty="0">
                <a:solidFill>
                  <a:srgbClr val="000000"/>
                </a:solidFill>
              </a:rPr>
              <a:t>;  //!&lt; [-] Priority level for the next process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messageLogger</a:t>
            </a:r>
            <a:r>
              <a:rPr lang="en-US" sz="3500" dirty="0">
                <a:solidFill>
                  <a:srgbClr val="000000"/>
                </a:solidFill>
              </a:rPr>
              <a:t> </a:t>
            </a:r>
            <a:r>
              <a:rPr lang="en-US" sz="3500" dirty="0" err="1">
                <a:solidFill>
                  <a:srgbClr val="000000"/>
                </a:solidFill>
              </a:rPr>
              <a:t>messageLogs</a:t>
            </a:r>
            <a:r>
              <a:rPr lang="en-US" sz="3500" dirty="0">
                <a:solidFill>
                  <a:srgbClr val="000000"/>
                </a:solidFill>
              </a:rPr>
              <a:t>;  //!&lt; -- Message log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500" b="1" dirty="0">
              <a:solidFill>
                <a:srgbClr val="00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0" lang="en-US" sz="3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84345748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SimModel</a:t>
            </a:r>
            <a:r>
              <a:rPr lang="en-US" dirty="0"/>
              <a:t>() do?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E6EB00-AD15-5042-BF9C-39834C893C57}"/>
              </a:ext>
            </a:extLst>
          </p:cNvPr>
          <p:cNvSpPr>
            <a:spLocks/>
          </p:cNvSpPr>
          <p:nvPr/>
        </p:nvSpPr>
        <p:spPr>
          <a:xfrm>
            <a:off x="1130270" y="1949985"/>
            <a:ext cx="14278708" cy="64320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75160B-10DB-B14F-A0EB-4D6D4547B096}"/>
              </a:ext>
            </a:extLst>
          </p:cNvPr>
          <p:cNvCxnSpPr>
            <a:cxnSpLocks/>
          </p:cNvCxnSpPr>
          <p:nvPr/>
        </p:nvCxnSpPr>
        <p:spPr>
          <a:xfrm flipH="1">
            <a:off x="15095889" y="7067420"/>
            <a:ext cx="2840922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DF3553-841B-3849-A8B0-7E94A06F3D0A}"/>
              </a:ext>
            </a:extLst>
          </p:cNvPr>
          <p:cNvSpPr txBox="1"/>
          <p:nvPr/>
        </p:nvSpPr>
        <p:spPr>
          <a:xfrm>
            <a:off x="16121496" y="2814288"/>
            <a:ext cx="7524750" cy="75713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This is the real meat. This is where the whole sim gets stepped forward in time.</a:t>
            </a:r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Based each processes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nextTaskTime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and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processPriority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, all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SysProcess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es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are looped-through. All tasks within the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SysProcess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TaskList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are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executedbefore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moving to the next process.</a:t>
            </a:r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Note that again, each process selects its own buffer in the messaging system before calling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ExecuteTaskList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 for each task. Tasks are re-scheduled based on their task period.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ExecuteTaskList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 calls all models in the task to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UpdateState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4F5CF-5E01-EC42-BF82-707DA0098792}"/>
              </a:ext>
            </a:extLst>
          </p:cNvPr>
          <p:cNvSpPr/>
          <p:nvPr/>
        </p:nvSpPr>
        <p:spPr>
          <a:xfrm>
            <a:off x="1130270" y="2250067"/>
            <a:ext cx="14278708" cy="10141238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dirty="0" err="1">
                <a:solidFill>
                  <a:srgbClr val="000000"/>
                </a:solidFill>
              </a:rPr>
              <a:t>SimModel</a:t>
            </a:r>
            <a:r>
              <a:rPr lang="en-US" sz="3900" dirty="0">
                <a:solidFill>
                  <a:srgbClr val="000000"/>
                </a:solidFill>
              </a:rPr>
              <a:t>() //!&lt; The </a:t>
            </a:r>
            <a:r>
              <a:rPr lang="en-US" sz="3900" dirty="0" err="1">
                <a:solidFill>
                  <a:srgbClr val="000000"/>
                </a:solidFill>
              </a:rPr>
              <a:t>SimModel</a:t>
            </a:r>
            <a:r>
              <a:rPr lang="en-US" sz="3900" dirty="0">
                <a:solidFill>
                  <a:srgbClr val="000000"/>
                </a:solidFill>
              </a:rPr>
              <a:t> constructor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~</a:t>
            </a:r>
            <a:r>
              <a:rPr kumimoji="0" lang="en-US" sz="3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(), //!&lt; </a:t>
            </a:r>
            <a:r>
              <a:rPr kumimoji="0" lang="en-US" sz="3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3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destructor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resetInitSimulation</a:t>
            </a:r>
            <a:r>
              <a:rPr lang="en-US" sz="3900" dirty="0">
                <a:solidFill>
                  <a:srgbClr val="000000"/>
                </a:solidFill>
              </a:rPr>
              <a:t>();  //!&lt; Method to reset all added tasks</a:t>
            </a:r>
            <a:r>
              <a:rPr lang="en-US" sz="3900" b="1" dirty="0">
                <a:solidFill>
                  <a:srgbClr val="000000"/>
                </a:solidFill>
              </a:rPr>
              <a:t> </a:t>
            </a:r>
            <a:r>
              <a:rPr lang="en-US" sz="3900" dirty="0">
                <a:solidFill>
                  <a:srgbClr val="000000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StepUntilStop</a:t>
            </a:r>
            <a:r>
              <a:rPr lang="en-US" sz="3900" dirty="0">
                <a:solidFill>
                  <a:srgbClr val="000000"/>
                </a:solidFill>
              </a:rPr>
              <a:t>(uint64_t </a:t>
            </a:r>
            <a:r>
              <a:rPr lang="en-US" sz="3900" dirty="0" err="1">
                <a:solidFill>
                  <a:srgbClr val="000000"/>
                </a:solidFill>
              </a:rPr>
              <a:t>SimStopTime</a:t>
            </a:r>
            <a:r>
              <a:rPr lang="en-US" sz="3900" dirty="0">
                <a:solidFill>
                  <a:srgbClr val="000000"/>
                </a:solidFill>
              </a:rPr>
              <a:t>, int64_t </a:t>
            </a:r>
            <a:r>
              <a:rPr lang="en-US" sz="3900" dirty="0" err="1">
                <a:solidFill>
                  <a:srgbClr val="000000"/>
                </a:solidFill>
              </a:rPr>
              <a:t>stopPri</a:t>
            </a:r>
            <a:r>
              <a:rPr lang="en-US" sz="3900" dirty="0">
                <a:solidFill>
                  <a:srgbClr val="000000"/>
                </a:solidFill>
              </a:rPr>
              <a:t>); </a:t>
            </a:r>
            <a:r>
              <a:rPr lang="en-US" sz="3500" dirty="0">
                <a:solidFill>
                  <a:srgbClr val="000000"/>
                </a:solidFill>
              </a:rPr>
              <a:t>//!&lt; Step simulation until </a:t>
            </a:r>
            <a:r>
              <a:rPr lang="en-US" sz="3500" dirty="0" err="1">
                <a:solidFill>
                  <a:srgbClr val="000000"/>
                </a:solidFill>
              </a:rPr>
              <a:t>SimStopTime</a:t>
            </a:r>
            <a:r>
              <a:rPr lang="en-US" sz="3500" dirty="0">
                <a:solidFill>
                  <a:srgbClr val="000000"/>
                </a:solidFill>
              </a:rPr>
              <a:t> is reached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>
                <a:solidFill>
                  <a:srgbClr val="000000"/>
                </a:solidFill>
              </a:rPr>
              <a:t>void </a:t>
            </a:r>
            <a:r>
              <a:rPr lang="en-US" sz="3900" dirty="0" err="1">
                <a:solidFill>
                  <a:srgbClr val="000000"/>
                </a:solidFill>
              </a:rPr>
              <a:t>SinglestepProcesses</a:t>
            </a:r>
            <a:r>
              <a:rPr lang="en-US" sz="3900" dirty="0">
                <a:solidFill>
                  <a:srgbClr val="000000"/>
                </a:solidFill>
              </a:rPr>
              <a:t>(int64_t </a:t>
            </a:r>
            <a:r>
              <a:rPr lang="en-US" sz="3900" dirty="0" err="1">
                <a:solidFill>
                  <a:srgbClr val="000000"/>
                </a:solidFill>
              </a:rPr>
              <a:t>stopPri</a:t>
            </a:r>
            <a:r>
              <a:rPr lang="en-US" sz="3900" dirty="0">
                <a:solidFill>
                  <a:srgbClr val="000000"/>
                </a:solidFill>
              </a:rPr>
              <a:t>=-1); //!&lt; </a:t>
            </a:r>
            <a:r>
              <a:rPr lang="en-US" sz="3500" dirty="0">
                <a:solidFill>
                  <a:srgbClr val="000000"/>
                </a:solidFill>
              </a:rPr>
              <a:t>Step only the next Task in the simulation</a:t>
            </a:r>
            <a:r>
              <a:rPr lang="en-US" sz="3500" b="1" dirty="0">
                <a:solidFill>
                  <a:srgbClr val="000000"/>
                </a:solidFill>
              </a:rPr>
              <a:t> </a:t>
            </a:r>
            <a:r>
              <a:rPr lang="en-US" sz="3500" dirty="0">
                <a:solidFill>
                  <a:srgbClr val="000000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</a:rPr>
              <a:t>…A bunch of messaging methods we’ll get to later…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std</a:t>
            </a:r>
            <a:r>
              <a:rPr lang="en-US" sz="3500" dirty="0">
                <a:solidFill>
                  <a:srgbClr val="000000"/>
                </a:solidFill>
              </a:rPr>
              <a:t>::vector&lt;</a:t>
            </a:r>
            <a:r>
              <a:rPr lang="en-US" sz="3500" dirty="0" err="1">
                <a:solidFill>
                  <a:srgbClr val="000000"/>
                </a:solidFill>
              </a:rPr>
              <a:t>SysProcess</a:t>
            </a:r>
            <a:r>
              <a:rPr lang="en-US" sz="3500" dirty="0">
                <a:solidFill>
                  <a:srgbClr val="000000"/>
                </a:solidFill>
              </a:rPr>
              <a:t> *&gt; </a:t>
            </a:r>
            <a:r>
              <a:rPr lang="en-US" sz="3500" dirty="0" err="1">
                <a:solidFill>
                  <a:srgbClr val="000000"/>
                </a:solidFill>
              </a:rPr>
              <a:t>processList</a:t>
            </a:r>
            <a:r>
              <a:rPr lang="en-US" sz="3500" dirty="0">
                <a:solidFill>
                  <a:srgbClr val="000000"/>
                </a:solidFill>
              </a:rPr>
              <a:t>;  //!&lt; –List of processes we’ve created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std</a:t>
            </a:r>
            <a:r>
              <a:rPr lang="en-US" sz="3500" dirty="0">
                <a:solidFill>
                  <a:srgbClr val="000000"/>
                </a:solidFill>
              </a:rPr>
              <a:t>::string </a:t>
            </a:r>
            <a:r>
              <a:rPr lang="en-US" sz="3500" dirty="0" err="1">
                <a:solidFill>
                  <a:srgbClr val="000000"/>
                </a:solidFill>
              </a:rPr>
              <a:t>SimulationName</a:t>
            </a:r>
            <a:r>
              <a:rPr lang="en-US" sz="3500" dirty="0">
                <a:solidFill>
                  <a:srgbClr val="000000"/>
                </a:solidFill>
              </a:rPr>
              <a:t>;  //!&lt; -- Identifier for Sim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Unint64_t </a:t>
            </a:r>
            <a:r>
              <a:rPr lang="en-US" sz="3500" dirty="0" err="1">
                <a:solidFill>
                  <a:srgbClr val="000000"/>
                </a:solidFill>
              </a:rPr>
              <a:t>CurrentNanos</a:t>
            </a:r>
            <a:r>
              <a:rPr lang="en-US" sz="3500" dirty="0">
                <a:solidFill>
                  <a:srgbClr val="000000"/>
                </a:solidFill>
              </a:rPr>
              <a:t>;  //!&lt;[ns] Current sim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Uint64_t </a:t>
            </a:r>
            <a:r>
              <a:rPr lang="en-US" sz="3500" dirty="0" err="1">
                <a:solidFill>
                  <a:srgbClr val="000000"/>
                </a:solidFill>
              </a:rPr>
              <a:t>NextTaskTime</a:t>
            </a:r>
            <a:r>
              <a:rPr lang="en-US" sz="3500" dirty="0">
                <a:solidFill>
                  <a:srgbClr val="000000"/>
                </a:solidFill>
              </a:rPr>
              <a:t>; //!&lt; time for the next Task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</a:rPr>
              <a:t>Int64_t </a:t>
            </a:r>
            <a:r>
              <a:rPr lang="en-US" sz="3500" dirty="0" err="1">
                <a:solidFill>
                  <a:srgbClr val="000000"/>
                </a:solidFill>
              </a:rPr>
              <a:t>nextProcPriority</a:t>
            </a:r>
            <a:r>
              <a:rPr lang="en-US" sz="3500" dirty="0">
                <a:solidFill>
                  <a:srgbClr val="000000"/>
                </a:solidFill>
              </a:rPr>
              <a:t>;  //!&lt; [-] Priority level for the next process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</a:rPr>
              <a:t>messageLogger</a:t>
            </a:r>
            <a:r>
              <a:rPr lang="en-US" sz="3500" dirty="0">
                <a:solidFill>
                  <a:srgbClr val="000000"/>
                </a:solidFill>
              </a:rPr>
              <a:t> </a:t>
            </a:r>
            <a:r>
              <a:rPr lang="en-US" sz="3500" dirty="0" err="1">
                <a:solidFill>
                  <a:srgbClr val="000000"/>
                </a:solidFill>
              </a:rPr>
              <a:t>messageLogs</a:t>
            </a:r>
            <a:r>
              <a:rPr lang="en-US" sz="3500" dirty="0">
                <a:solidFill>
                  <a:srgbClr val="000000"/>
                </a:solidFill>
              </a:rPr>
              <a:t>;  //!&lt; -- Message log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500" b="1" dirty="0">
              <a:solidFill>
                <a:srgbClr val="00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0" lang="en-US" sz="3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60216053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A406-E1DF-384C-A97D-869B6B8A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 Architecture Classes</a:t>
            </a:r>
          </a:p>
        </p:txBody>
      </p:sp>
      <p:sp>
        <p:nvSpPr>
          <p:cNvPr id="3" name="text bullet">
            <a:extLst>
              <a:ext uri="{FF2B5EF4-FFF2-40B4-BE49-F238E27FC236}">
                <a16:creationId xmlns:a16="http://schemas.microsoft.com/office/drawing/2014/main" id="{F2A86B29-AD50-3640-AE6F-57057F146908}"/>
              </a:ext>
            </a:extLst>
          </p:cNvPr>
          <p:cNvSpPr txBox="1">
            <a:spLocks/>
          </p:cNvSpPr>
          <p:nvPr/>
        </p:nvSpPr>
        <p:spPr>
          <a:xfrm>
            <a:off x="913014" y="2265640"/>
            <a:ext cx="22557972" cy="10238781"/>
          </a:xfrm>
          <a:prstGeom prst="rect">
            <a:avLst/>
          </a:prstGeom>
        </p:spPr>
        <p:txBody>
          <a:bodyPr/>
          <a:lstStyle>
            <a:lvl1pPr marL="350981" marR="0" indent="-350981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7718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1274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14703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18132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21561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24990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28419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31848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r>
              <a:rPr lang="en-US" dirty="0"/>
              <a:t>The following are the most important architectural classes in Basilisk. You can find a .</a:t>
            </a:r>
            <a:r>
              <a:rPr lang="en-US" dirty="0" err="1"/>
              <a:t>cpp</a:t>
            </a:r>
            <a:r>
              <a:rPr lang="en-US" dirty="0"/>
              <a:t> and .h file for each of these in the </a:t>
            </a:r>
            <a:r>
              <a:rPr lang="en-US" dirty="0" err="1"/>
              <a:t>src</a:t>
            </a:r>
            <a:r>
              <a:rPr lang="en-US" dirty="0"/>
              <a:t>/simulation folder of basilisk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E4ABE7-487A-904A-982E-73A6EEDF67D7}"/>
              </a:ext>
            </a:extLst>
          </p:cNvPr>
          <p:cNvSpPr/>
          <p:nvPr/>
        </p:nvSpPr>
        <p:spPr>
          <a:xfrm>
            <a:off x="1828800" y="4301832"/>
            <a:ext cx="5353050" cy="229293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 err="1">
                <a:solidFill>
                  <a:srgbClr val="000000"/>
                </a:solidFill>
              </a:rPr>
              <a:t>s</a:t>
            </a:r>
            <a:r>
              <a:rPr kumimoji="0" lang="en-US" sz="5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im_model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indent="-45720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The main container and main looper for a sim. </a:t>
            </a:r>
            <a:r>
              <a:rPr lang="en-US" sz="3000" dirty="0">
                <a:solidFill>
                  <a:srgbClr val="000000"/>
                </a:solidFill>
              </a:rPr>
              <a:t>It has a list of </a:t>
            </a:r>
            <a:r>
              <a:rPr lang="en-US" sz="3000" dirty="0" err="1">
                <a:solidFill>
                  <a:srgbClr val="000000"/>
                </a:solidFill>
              </a:rPr>
              <a:t>sys_processes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36DD8-F375-E640-8C78-FDC8F957F87C}"/>
              </a:ext>
            </a:extLst>
          </p:cNvPr>
          <p:cNvSpPr/>
          <p:nvPr/>
        </p:nvSpPr>
        <p:spPr>
          <a:xfrm>
            <a:off x="9382125" y="3840168"/>
            <a:ext cx="5353050" cy="3216265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 err="1">
                <a:solidFill>
                  <a:srgbClr val="000000"/>
                </a:solidFill>
              </a:rPr>
              <a:t>sys_process</a:t>
            </a:r>
            <a:endParaRPr lang="en-US" sz="5000" dirty="0">
              <a:solidFill>
                <a:srgbClr val="000000"/>
              </a:solidFill>
            </a:endParaRPr>
          </a:p>
          <a:p>
            <a:pPr marL="457200" marR="0" indent="-45720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000" dirty="0">
                <a:solidFill>
                  <a:srgbClr val="000000"/>
                </a:solidFill>
              </a:rPr>
              <a:t>A grouping of </a:t>
            </a:r>
            <a:r>
              <a:rPr lang="en-US" sz="3000" dirty="0" err="1">
                <a:solidFill>
                  <a:srgbClr val="000000"/>
                </a:solidFill>
              </a:rPr>
              <a:t>sys_model_tasks</a:t>
            </a:r>
            <a:r>
              <a:rPr lang="en-US" sz="3000" dirty="0">
                <a:solidFill>
                  <a:srgbClr val="000000"/>
                </a:solidFill>
              </a:rPr>
              <a:t> to execute.</a:t>
            </a:r>
          </a:p>
          <a:p>
            <a:pPr marL="457200" marR="0" indent="-45720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000" dirty="0">
                <a:solidFill>
                  <a:srgbClr val="000000"/>
                </a:solidFill>
              </a:rPr>
              <a:t>Each </a:t>
            </a:r>
            <a:r>
              <a:rPr lang="en-US" sz="3000" dirty="0" err="1">
                <a:solidFill>
                  <a:srgbClr val="000000"/>
                </a:solidFill>
              </a:rPr>
              <a:t>sys_process</a:t>
            </a:r>
            <a:r>
              <a:rPr lang="en-US" sz="3000" dirty="0">
                <a:solidFill>
                  <a:srgbClr val="000000"/>
                </a:solidFill>
              </a:rPr>
              <a:t> has their own distinct memory to read messages from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1DF6C3-B550-E44C-BCD3-A8996DCA949F}"/>
              </a:ext>
            </a:extLst>
          </p:cNvPr>
          <p:cNvSpPr/>
          <p:nvPr/>
        </p:nvSpPr>
        <p:spPr>
          <a:xfrm>
            <a:off x="16935450" y="4532665"/>
            <a:ext cx="5353050" cy="1831271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 err="1">
                <a:solidFill>
                  <a:srgbClr val="000000"/>
                </a:solidFill>
              </a:rPr>
              <a:t>sys_model_task</a:t>
            </a:r>
            <a:endParaRPr lang="en-US" sz="5000" dirty="0">
              <a:solidFill>
                <a:srgbClr val="000000"/>
              </a:solidFill>
            </a:endParaRPr>
          </a:p>
          <a:p>
            <a:pPr marL="685800" marR="0" indent="-68580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A grouping of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sys_models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to execute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738DD5-D237-F64D-92B7-DBA2752D4F0D}"/>
              </a:ext>
            </a:extLst>
          </p:cNvPr>
          <p:cNvSpPr/>
          <p:nvPr/>
        </p:nvSpPr>
        <p:spPr>
          <a:xfrm>
            <a:off x="1828800" y="8172294"/>
            <a:ext cx="5353050" cy="2754600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 err="1">
                <a:solidFill>
                  <a:srgbClr val="000000"/>
                </a:solidFill>
              </a:rPr>
              <a:t>sys_model</a:t>
            </a:r>
            <a:endParaRPr lang="en-US" sz="5000" dirty="0">
              <a:solidFill>
                <a:srgbClr val="000000"/>
              </a:solidFill>
            </a:endParaRPr>
          </a:p>
          <a:p>
            <a:pPr marL="685800" marR="0" indent="-68580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A module that executes a distinct, algorithmic task. i.e. a dynamics module or flight software module</a:t>
            </a:r>
          </a:p>
        </p:txBody>
      </p:sp>
    </p:spTree>
    <p:extLst>
      <p:ext uri="{BB962C8B-B14F-4D97-AF65-F5344CB8AC3E}">
        <p14:creationId xmlns:p14="http://schemas.microsoft.com/office/powerpoint/2010/main" val="125793372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AuroraBorealis.jpg" descr="AuroraBoreali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72414" y="-2019641"/>
            <a:ext cx="24508404" cy="389625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reflection stA="50000" endPos="40000" dir="5400000" sy="-100000" algn="bl" rotWithShape="0"/>
          </a:effectLst>
        </p:spPr>
      </p:pic>
      <p:sp>
        <p:nvSpPr>
          <p:cNvPr id="108" name="Title - Top only (empty Slide area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397676" y="12961619"/>
            <a:ext cx="276962" cy="41016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1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6304" y="141169"/>
            <a:ext cx="2521263" cy="158306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 bullet">
            <a:extLst>
              <a:ext uri="{FF2B5EF4-FFF2-40B4-BE49-F238E27FC236}">
                <a16:creationId xmlns:a16="http://schemas.microsoft.com/office/drawing/2014/main" id="{27EE7EBF-D4A7-704A-A91B-252991864A5D}"/>
              </a:ext>
            </a:extLst>
          </p:cNvPr>
          <p:cNvSpPr txBox="1">
            <a:spLocks/>
          </p:cNvSpPr>
          <p:nvPr/>
        </p:nvSpPr>
        <p:spPr>
          <a:xfrm>
            <a:off x="913014" y="2265640"/>
            <a:ext cx="22557972" cy="10238781"/>
          </a:xfrm>
          <a:prstGeom prst="rect">
            <a:avLst/>
          </a:prstGeom>
        </p:spPr>
        <p:txBody>
          <a:bodyPr/>
          <a:lstStyle>
            <a:lvl1pPr marL="350981" marR="0" indent="-350981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7718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1274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14703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18132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21561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24990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28419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31848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r>
              <a:rPr lang="en-US" dirty="0"/>
              <a:t>The summary we normally give of basilisk is short, and sweet, but not generally enough once people get past using and start trouble-shooting basilisk</a:t>
            </a:r>
          </a:p>
          <a:p>
            <a:r>
              <a:rPr lang="en-US" dirty="0"/>
              <a:t>The messaging system is too critical for people to only know that it handles messages/interfaces</a:t>
            </a: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SysProcess</a:t>
            </a:r>
            <a:r>
              <a:rPr lang="en-US" dirty="0"/>
              <a:t>()?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96EEA-841A-FC41-AF7E-502417FBB8D7}"/>
              </a:ext>
            </a:extLst>
          </p:cNvPr>
          <p:cNvSpPr txBox="1"/>
          <p:nvPr/>
        </p:nvSpPr>
        <p:spPr>
          <a:xfrm>
            <a:off x="15950950" y="5349051"/>
            <a:ext cx="7524750" cy="21544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Generally, a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SysProcess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 is an organization of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SysModelTask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()s that takes care of running things in the right order and interfacing messages.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455B2F-7B6D-FB4B-BB7B-F6ECD8446BCC}"/>
              </a:ext>
            </a:extLst>
          </p:cNvPr>
          <p:cNvSpPr/>
          <p:nvPr/>
        </p:nvSpPr>
        <p:spPr>
          <a:xfrm>
            <a:off x="1130270" y="2390559"/>
            <a:ext cx="14278708" cy="10295126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messageContainer</a:t>
            </a:r>
            <a:r>
              <a:rPr lang="en-US" sz="2000" dirty="0"/>
              <a:t>);</a:t>
            </a:r>
          </a:p>
          <a:p>
            <a:r>
              <a:rPr lang="en-US" sz="2000" dirty="0"/>
              <a:t>    ~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addNewTask</a:t>
            </a:r>
            <a:r>
              <a:rPr lang="en-US" sz="2000" dirty="0"/>
              <a:t>(</a:t>
            </a:r>
            <a:r>
              <a:rPr lang="en-US" sz="2000" dirty="0" err="1"/>
              <a:t>SysModelTask</a:t>
            </a:r>
            <a:r>
              <a:rPr lang="en-US" sz="2000" dirty="0"/>
              <a:t> *</a:t>
            </a:r>
            <a:r>
              <a:rPr lang="en-US" sz="2000" dirty="0" err="1"/>
              <a:t>newTask</a:t>
            </a:r>
            <a:r>
              <a:rPr lang="en-US" sz="2000" dirty="0"/>
              <a:t>, int32_t </a:t>
            </a:r>
            <a:r>
              <a:rPr lang="en-US" sz="2000" dirty="0" err="1"/>
              <a:t>taskPriority</a:t>
            </a:r>
            <a:r>
              <a:rPr lang="en-US" sz="2000" dirty="0"/>
              <a:t> = -1);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selfInitProcess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resetProcess</a:t>
            </a:r>
            <a:r>
              <a:rPr lang="en-US" sz="2000" dirty="0"/>
              <a:t>(uint64_t </a:t>
            </a:r>
            <a:r>
              <a:rPr lang="en-US" sz="2000" dirty="0" err="1"/>
              <a:t>currentTime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reInitProcess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true;}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false;}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scheduleTask</a:t>
            </a:r>
            <a:r>
              <a:rPr lang="en-US" sz="2000" dirty="0"/>
              <a:t>(</a:t>
            </a:r>
            <a:r>
              <a:rPr lang="en-US" sz="2000" dirty="0" err="1"/>
              <a:t>ModelScheduleEntry</a:t>
            </a:r>
            <a:r>
              <a:rPr lang="en-US" sz="2000" dirty="0"/>
              <a:t> &amp; </a:t>
            </a:r>
            <a:r>
              <a:rPr lang="en-US" sz="2000" dirty="0" err="1"/>
              <a:t>taskCall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selectProcess</a:t>
            </a:r>
            <a:r>
              <a:rPr lang="en-US" sz="2000" dirty="0"/>
              <a:t>()</a:t>
            </a:r>
          </a:p>
          <a:p>
            <a:r>
              <a:rPr lang="en-US" sz="2000" dirty="0"/>
              <a:t>    {</a:t>
            </a:r>
            <a:r>
              <a:rPr lang="en-US" sz="2000" dirty="0" err="1"/>
              <a:t>SystemMessaging</a:t>
            </a:r>
            <a:r>
              <a:rPr lang="en-US" sz="2000" dirty="0"/>
              <a:t>::</a:t>
            </a:r>
            <a:r>
              <a:rPr lang="en-US" sz="2000" dirty="0" err="1"/>
              <a:t>GetInstance</a:t>
            </a:r>
            <a:r>
              <a:rPr lang="en-US" sz="2000" dirty="0"/>
              <a:t>()-&gt;</a:t>
            </a:r>
            <a:r>
              <a:rPr lang="en-US" sz="2000" dirty="0" err="1"/>
              <a:t>selectMessageBuffer</a:t>
            </a:r>
            <a:r>
              <a:rPr lang="en-US" sz="2000" dirty="0"/>
              <a:t>(this-&gt;</a:t>
            </a:r>
            <a:r>
              <a:rPr lang="en-US" sz="2000" dirty="0" err="1"/>
              <a:t>messageBuffer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setProcessName</a:t>
            </a:r>
            <a:r>
              <a:rPr lang="en-US" sz="2000" dirty="0"/>
              <a:t>(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newName</a:t>
            </a:r>
            <a:r>
              <a:rPr lang="en-US" sz="2000" dirty="0"/>
              <a:t>){this-&gt;</a:t>
            </a:r>
            <a:r>
              <a:rPr lang="en-US" sz="2000" dirty="0" err="1"/>
              <a:t>processName</a:t>
            </a:r>
            <a:r>
              <a:rPr lang="en-US" sz="2000" dirty="0"/>
              <a:t> = </a:t>
            </a:r>
            <a:r>
              <a:rPr lang="en-US" sz="2000" dirty="0" err="1"/>
              <a:t>newName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getProcessName</a:t>
            </a:r>
            <a:r>
              <a:rPr lang="en-US" sz="2000" dirty="0"/>
              <a:t>() { return(</a:t>
            </a:r>
            <a:r>
              <a:rPr lang="en-US" sz="2000" dirty="0" err="1"/>
              <a:t>processName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getNextTime</a:t>
            </a:r>
            <a:r>
              <a:rPr lang="en-US" sz="2000" dirty="0"/>
              <a:t>() { return(this-&gt;</a:t>
            </a:r>
            <a:r>
              <a:rPr lang="en-US" sz="2000" dirty="0" err="1"/>
              <a:t>nextTaskTime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singleStepNextTask</a:t>
            </a:r>
            <a:r>
              <a:rPr lang="en-US" sz="2000" dirty="0"/>
              <a:t>(uint64_t </a:t>
            </a:r>
            <a:r>
              <a:rPr lang="en-US" sz="2000" dirty="0" err="1"/>
              <a:t>currentNanos</a:t>
            </a:r>
            <a:r>
              <a:rPr lang="en-US" sz="2000" dirty="0"/>
              <a:t>);</a:t>
            </a:r>
          </a:p>
          <a:p>
            <a:r>
              <a:rPr lang="en-US" sz="2000" dirty="0"/>
              <a:t>    bool </a:t>
            </a:r>
            <a:r>
              <a:rPr lang="en-US" sz="2000" dirty="0" err="1"/>
              <a:t>processEnabled</a:t>
            </a:r>
            <a:r>
              <a:rPr lang="en-US" sz="2000" dirty="0"/>
              <a:t>() {return this-&gt;</a:t>
            </a:r>
            <a:r>
              <a:rPr lang="en-US" sz="2000" dirty="0" err="1"/>
              <a:t>processActive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addInterfaceRef</a:t>
            </a:r>
            <a:r>
              <a:rPr lang="en-US" sz="2000" dirty="0"/>
              <a:t>(</a:t>
            </a:r>
            <a:r>
              <a:rPr lang="en-US" sz="2000" dirty="0" err="1"/>
              <a:t>SysInterface</a:t>
            </a:r>
            <a:r>
              <a:rPr lang="en-US" sz="2000" dirty="0"/>
              <a:t> *</a:t>
            </a:r>
            <a:r>
              <a:rPr lang="en-US" sz="2000" dirty="0" err="1"/>
              <a:t>newInt</a:t>
            </a:r>
            <a:r>
              <a:rPr lang="en-US" sz="2000" dirty="0"/>
              <a:t>) {this-&gt;</a:t>
            </a:r>
            <a:r>
              <a:rPr lang="en-US" sz="2000" dirty="0" err="1"/>
              <a:t>intRefs.push_back</a:t>
            </a:r>
            <a:r>
              <a:rPr lang="en-US" sz="2000" dirty="0"/>
              <a:t>(</a:t>
            </a:r>
            <a:r>
              <a:rPr lang="en-US" sz="2000" dirty="0" err="1"/>
              <a:t>newInt</a:t>
            </a:r>
            <a:r>
              <a:rPr lang="en-US" sz="2000" dirty="0"/>
              <a:t>);}</a:t>
            </a:r>
          </a:p>
          <a:p>
            <a:r>
              <a:rPr lang="en-US" sz="2000" dirty="0"/>
              <a:t>void </a:t>
            </a:r>
            <a:r>
              <a:rPr lang="en-US" sz="2000" dirty="0" err="1"/>
              <a:t>changeTaskPeriod</a:t>
            </a:r>
            <a:r>
              <a:rPr lang="en-US" sz="2000" dirty="0"/>
              <a:t>(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taskName</a:t>
            </a:r>
            <a:r>
              <a:rPr lang="en-US" sz="2000" dirty="0"/>
              <a:t>, uint64_t </a:t>
            </a:r>
            <a:r>
              <a:rPr lang="en-US" sz="2000" dirty="0" err="1"/>
              <a:t>newPeriod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setPriority</a:t>
            </a:r>
            <a:r>
              <a:rPr lang="en-US" sz="2000" dirty="0"/>
              <a:t>(int64_t </a:t>
            </a:r>
            <a:r>
              <a:rPr lang="en-US" sz="2000" dirty="0" err="1"/>
              <a:t>newPriority</a:t>
            </a:r>
            <a:r>
              <a:rPr lang="en-US" sz="2000" dirty="0"/>
              <a:t>) {this-&gt;</a:t>
            </a:r>
            <a:r>
              <a:rPr lang="en-US" sz="2000" dirty="0" err="1"/>
              <a:t>processPriority</a:t>
            </a:r>
            <a:r>
              <a:rPr lang="en-US" sz="2000" dirty="0"/>
              <a:t> = </a:t>
            </a:r>
            <a:r>
              <a:rPr lang="en-US" sz="2000" dirty="0" err="1"/>
              <a:t>newPriority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routeInterfaces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   </a:t>
            </a:r>
          </a:p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std</a:t>
            </a:r>
            <a:r>
              <a:rPr lang="en-US" sz="2000" dirty="0"/>
              <a:t>::vector&lt;</a:t>
            </a:r>
            <a:r>
              <a:rPr lang="en-US" sz="2000" dirty="0" err="1"/>
              <a:t>SysInterface</a:t>
            </a:r>
            <a:r>
              <a:rPr lang="en-US" sz="2000" dirty="0"/>
              <a:t>*&gt; </a:t>
            </a:r>
            <a:r>
              <a:rPr lang="en-US" sz="2000" dirty="0" err="1"/>
              <a:t>intRefs</a:t>
            </a:r>
            <a:r>
              <a:rPr lang="en-US" sz="2000" dirty="0"/>
              <a:t>;  //!&lt; -- Interface references to move data to process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std</a:t>
            </a:r>
            <a:r>
              <a:rPr lang="en-US" sz="2000" dirty="0"/>
              <a:t>::vector&lt;</a:t>
            </a:r>
            <a:r>
              <a:rPr lang="en-US" sz="2000" dirty="0" err="1"/>
              <a:t>ModelScheduleEntry</a:t>
            </a:r>
            <a:r>
              <a:rPr lang="en-US" sz="2000" dirty="0"/>
              <a:t>&gt; </a:t>
            </a:r>
            <a:r>
              <a:rPr lang="en-US" sz="2000" dirty="0" err="1"/>
              <a:t>processTasks</a:t>
            </a:r>
            <a:r>
              <a:rPr lang="en-US" sz="2000" dirty="0"/>
              <a:t>;  //!&lt; -- Array that has pointers to all process tasks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nextTaskTime</a:t>
            </a:r>
            <a:r>
              <a:rPr lang="en-US" sz="2000" dirty="0"/>
              <a:t>;  //!&lt; [ns] time for the next Task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prevRouteTime</a:t>
            </a:r>
            <a:r>
              <a:rPr lang="en-US" sz="2000" dirty="0"/>
              <a:t>;  //!&lt; [ns] Time that interfaces were previously routed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processName</a:t>
            </a:r>
            <a:r>
              <a:rPr lang="en-US" sz="2000" dirty="0"/>
              <a:t>;  //!&lt; -- Identifier for process</a:t>
            </a:r>
          </a:p>
          <a:p>
            <a:r>
              <a:rPr lang="en-US" sz="2000" b="1" dirty="0"/>
              <a:t>bool </a:t>
            </a:r>
            <a:r>
              <a:rPr lang="en-US" sz="2000" dirty="0" err="1"/>
              <a:t>processActive</a:t>
            </a:r>
            <a:r>
              <a:rPr lang="en-US" sz="2000" dirty="0"/>
              <a:t>;  //!&lt; -- Flag indicating whether the Process is active</a:t>
            </a:r>
          </a:p>
          <a:p>
            <a:r>
              <a:rPr lang="en-US" sz="2000" dirty="0"/>
              <a:t>    int64_t </a:t>
            </a:r>
            <a:r>
              <a:rPr lang="en-US" sz="2000" dirty="0" err="1"/>
              <a:t>processPriority</a:t>
            </a:r>
            <a:r>
              <a:rPr lang="en-US" sz="2000" dirty="0"/>
              <a:t>;  //!&lt; [-] Priority level for process (higher first)</a:t>
            </a:r>
          </a:p>
        </p:txBody>
      </p:sp>
    </p:spTree>
    <p:extLst>
      <p:ext uri="{BB962C8B-B14F-4D97-AF65-F5344CB8AC3E}">
        <p14:creationId xmlns:p14="http://schemas.microsoft.com/office/powerpoint/2010/main" val="396017304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SysProcess</a:t>
            </a:r>
            <a:r>
              <a:rPr lang="en-US" dirty="0"/>
              <a:t>()?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96EEA-841A-FC41-AF7E-502417FBB8D7}"/>
              </a:ext>
            </a:extLst>
          </p:cNvPr>
          <p:cNvSpPr txBox="1"/>
          <p:nvPr/>
        </p:nvSpPr>
        <p:spPr>
          <a:xfrm>
            <a:off x="16217168" y="9094335"/>
            <a:ext cx="7524750" cy="36317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A list of tasks to execute with some extra information (see above). The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ModelScheduleEntry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 stores the pointer to the task along with information needed for scheduling. Like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processPriorities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, higher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taskPriorities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goes first if tasks are scheduled for the same time.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3EC94F-65DC-FB46-A97B-9E0128D26C57}"/>
              </a:ext>
            </a:extLst>
          </p:cNvPr>
          <p:cNvSpPr>
            <a:spLocks/>
          </p:cNvSpPr>
          <p:nvPr/>
        </p:nvSpPr>
        <p:spPr>
          <a:xfrm>
            <a:off x="1133344" y="10069975"/>
            <a:ext cx="14275634" cy="294184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12676780" y="10910215"/>
            <a:ext cx="3400455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A31AF75-4881-7543-8F9B-802DC1D8F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7235" y="4780239"/>
            <a:ext cx="7200900" cy="2374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EDF73E2-C163-0848-89FB-C15747B354B6}"/>
              </a:ext>
            </a:extLst>
          </p:cNvPr>
          <p:cNvSpPr/>
          <p:nvPr/>
        </p:nvSpPr>
        <p:spPr>
          <a:xfrm>
            <a:off x="1130270" y="2390559"/>
            <a:ext cx="14278708" cy="10295126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messageContainer</a:t>
            </a:r>
            <a:r>
              <a:rPr lang="en-US" sz="2000" dirty="0"/>
              <a:t>);</a:t>
            </a:r>
          </a:p>
          <a:p>
            <a:r>
              <a:rPr lang="en-US" sz="2000" dirty="0"/>
              <a:t>    ~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addNewTask</a:t>
            </a:r>
            <a:r>
              <a:rPr lang="en-US" sz="2000" dirty="0"/>
              <a:t>(</a:t>
            </a:r>
            <a:r>
              <a:rPr lang="en-US" sz="2000" dirty="0" err="1"/>
              <a:t>SysModelTask</a:t>
            </a:r>
            <a:r>
              <a:rPr lang="en-US" sz="2000" dirty="0"/>
              <a:t> *</a:t>
            </a:r>
            <a:r>
              <a:rPr lang="en-US" sz="2000" dirty="0" err="1"/>
              <a:t>newTask</a:t>
            </a:r>
            <a:r>
              <a:rPr lang="en-US" sz="2000" dirty="0"/>
              <a:t>, int32_t </a:t>
            </a:r>
            <a:r>
              <a:rPr lang="en-US" sz="2000" dirty="0" err="1"/>
              <a:t>taskPriority</a:t>
            </a:r>
            <a:r>
              <a:rPr lang="en-US" sz="2000" dirty="0"/>
              <a:t> = -1);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selfInitProcess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resetProcess</a:t>
            </a:r>
            <a:r>
              <a:rPr lang="en-US" sz="2000" dirty="0"/>
              <a:t>(uint64_t </a:t>
            </a:r>
            <a:r>
              <a:rPr lang="en-US" sz="2000" dirty="0" err="1"/>
              <a:t>currentTime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reInitProcess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true;}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false;}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scheduleTask</a:t>
            </a:r>
            <a:r>
              <a:rPr lang="en-US" sz="2000" dirty="0"/>
              <a:t>(</a:t>
            </a:r>
            <a:r>
              <a:rPr lang="en-US" sz="2000" dirty="0" err="1"/>
              <a:t>ModelScheduleEntry</a:t>
            </a:r>
            <a:r>
              <a:rPr lang="en-US" sz="2000" dirty="0"/>
              <a:t> &amp; </a:t>
            </a:r>
            <a:r>
              <a:rPr lang="en-US" sz="2000" dirty="0" err="1"/>
              <a:t>taskCall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selectProcess</a:t>
            </a:r>
            <a:r>
              <a:rPr lang="en-US" sz="2000" dirty="0"/>
              <a:t>()</a:t>
            </a:r>
          </a:p>
          <a:p>
            <a:r>
              <a:rPr lang="en-US" sz="2000" dirty="0"/>
              <a:t>    {</a:t>
            </a:r>
            <a:r>
              <a:rPr lang="en-US" sz="2000" dirty="0" err="1"/>
              <a:t>SystemMessaging</a:t>
            </a:r>
            <a:r>
              <a:rPr lang="en-US" sz="2000" dirty="0"/>
              <a:t>::</a:t>
            </a:r>
            <a:r>
              <a:rPr lang="en-US" sz="2000" dirty="0" err="1"/>
              <a:t>GetInstance</a:t>
            </a:r>
            <a:r>
              <a:rPr lang="en-US" sz="2000" dirty="0"/>
              <a:t>()-&gt;</a:t>
            </a:r>
            <a:r>
              <a:rPr lang="en-US" sz="2000" dirty="0" err="1"/>
              <a:t>selectMessageBuffer</a:t>
            </a:r>
            <a:r>
              <a:rPr lang="en-US" sz="2000" dirty="0"/>
              <a:t>(this-&gt;</a:t>
            </a:r>
            <a:r>
              <a:rPr lang="en-US" sz="2000" dirty="0" err="1"/>
              <a:t>messageBuffer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setProcessName</a:t>
            </a:r>
            <a:r>
              <a:rPr lang="en-US" sz="2000" dirty="0"/>
              <a:t>(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newName</a:t>
            </a:r>
            <a:r>
              <a:rPr lang="en-US" sz="2000" dirty="0"/>
              <a:t>){this-&gt;</a:t>
            </a:r>
            <a:r>
              <a:rPr lang="en-US" sz="2000" dirty="0" err="1"/>
              <a:t>processName</a:t>
            </a:r>
            <a:r>
              <a:rPr lang="en-US" sz="2000" dirty="0"/>
              <a:t> = </a:t>
            </a:r>
            <a:r>
              <a:rPr lang="en-US" sz="2000" dirty="0" err="1"/>
              <a:t>newName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getProcessName</a:t>
            </a:r>
            <a:r>
              <a:rPr lang="en-US" sz="2000" dirty="0"/>
              <a:t>() { return(</a:t>
            </a:r>
            <a:r>
              <a:rPr lang="en-US" sz="2000" dirty="0" err="1"/>
              <a:t>processName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getNextTime</a:t>
            </a:r>
            <a:r>
              <a:rPr lang="en-US" sz="2000" dirty="0"/>
              <a:t>() { return(this-&gt;</a:t>
            </a:r>
            <a:r>
              <a:rPr lang="en-US" sz="2000" dirty="0" err="1"/>
              <a:t>nextTaskTime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singleStepNextTask</a:t>
            </a:r>
            <a:r>
              <a:rPr lang="en-US" sz="2000" dirty="0"/>
              <a:t>(uint64_t </a:t>
            </a:r>
            <a:r>
              <a:rPr lang="en-US" sz="2000" dirty="0" err="1"/>
              <a:t>currentNanos</a:t>
            </a:r>
            <a:r>
              <a:rPr lang="en-US" sz="2000" dirty="0"/>
              <a:t>);</a:t>
            </a:r>
          </a:p>
          <a:p>
            <a:r>
              <a:rPr lang="en-US" sz="2000" dirty="0"/>
              <a:t>    bool </a:t>
            </a:r>
            <a:r>
              <a:rPr lang="en-US" sz="2000" dirty="0" err="1"/>
              <a:t>processEnabled</a:t>
            </a:r>
            <a:r>
              <a:rPr lang="en-US" sz="2000" dirty="0"/>
              <a:t>() {return this-&gt;</a:t>
            </a:r>
            <a:r>
              <a:rPr lang="en-US" sz="2000" dirty="0" err="1"/>
              <a:t>processActive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addInterfaceRef</a:t>
            </a:r>
            <a:r>
              <a:rPr lang="en-US" sz="2000" dirty="0"/>
              <a:t>(</a:t>
            </a:r>
            <a:r>
              <a:rPr lang="en-US" sz="2000" dirty="0" err="1"/>
              <a:t>SysInterface</a:t>
            </a:r>
            <a:r>
              <a:rPr lang="en-US" sz="2000" dirty="0"/>
              <a:t> *</a:t>
            </a:r>
            <a:r>
              <a:rPr lang="en-US" sz="2000" dirty="0" err="1"/>
              <a:t>newInt</a:t>
            </a:r>
            <a:r>
              <a:rPr lang="en-US" sz="2000" dirty="0"/>
              <a:t>) {this-&gt;</a:t>
            </a:r>
            <a:r>
              <a:rPr lang="en-US" sz="2000" dirty="0" err="1"/>
              <a:t>intRefs.push_back</a:t>
            </a:r>
            <a:r>
              <a:rPr lang="en-US" sz="2000" dirty="0"/>
              <a:t>(</a:t>
            </a:r>
            <a:r>
              <a:rPr lang="en-US" sz="2000" dirty="0" err="1"/>
              <a:t>newInt</a:t>
            </a:r>
            <a:r>
              <a:rPr lang="en-US" sz="2000" dirty="0"/>
              <a:t>);}</a:t>
            </a:r>
          </a:p>
          <a:p>
            <a:r>
              <a:rPr lang="en-US" sz="2000" dirty="0"/>
              <a:t>void </a:t>
            </a:r>
            <a:r>
              <a:rPr lang="en-US" sz="2000" dirty="0" err="1"/>
              <a:t>changeTaskPeriod</a:t>
            </a:r>
            <a:r>
              <a:rPr lang="en-US" sz="2000" dirty="0"/>
              <a:t>(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taskName</a:t>
            </a:r>
            <a:r>
              <a:rPr lang="en-US" sz="2000" dirty="0"/>
              <a:t>, uint64_t </a:t>
            </a:r>
            <a:r>
              <a:rPr lang="en-US" sz="2000" dirty="0" err="1"/>
              <a:t>newPeriod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setPriority</a:t>
            </a:r>
            <a:r>
              <a:rPr lang="en-US" sz="2000" dirty="0"/>
              <a:t>(int64_t </a:t>
            </a:r>
            <a:r>
              <a:rPr lang="en-US" sz="2000" dirty="0" err="1"/>
              <a:t>newPriority</a:t>
            </a:r>
            <a:r>
              <a:rPr lang="en-US" sz="2000" dirty="0"/>
              <a:t>) {this-&gt;</a:t>
            </a:r>
            <a:r>
              <a:rPr lang="en-US" sz="2000" dirty="0" err="1"/>
              <a:t>processPriority</a:t>
            </a:r>
            <a:r>
              <a:rPr lang="en-US" sz="2000" dirty="0"/>
              <a:t> = </a:t>
            </a:r>
            <a:r>
              <a:rPr lang="en-US" sz="2000" dirty="0" err="1"/>
              <a:t>newPriority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routeInterfaces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   </a:t>
            </a:r>
          </a:p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std</a:t>
            </a:r>
            <a:r>
              <a:rPr lang="en-US" sz="2000" dirty="0"/>
              <a:t>::vector&lt;</a:t>
            </a:r>
            <a:r>
              <a:rPr lang="en-US" sz="2000" dirty="0" err="1"/>
              <a:t>SysInterface</a:t>
            </a:r>
            <a:r>
              <a:rPr lang="en-US" sz="2000" dirty="0"/>
              <a:t>*&gt; </a:t>
            </a:r>
            <a:r>
              <a:rPr lang="en-US" sz="2000" dirty="0" err="1"/>
              <a:t>intRefs</a:t>
            </a:r>
            <a:r>
              <a:rPr lang="en-US" sz="2000" dirty="0"/>
              <a:t>;  //!&lt; -- Interface references to move data to process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std</a:t>
            </a:r>
            <a:r>
              <a:rPr lang="en-US" sz="2000" dirty="0"/>
              <a:t>::vector&lt;</a:t>
            </a:r>
            <a:r>
              <a:rPr lang="en-US" sz="2000" dirty="0" err="1"/>
              <a:t>ModelScheduleEntry</a:t>
            </a:r>
            <a:r>
              <a:rPr lang="en-US" sz="2000" dirty="0"/>
              <a:t>&gt; </a:t>
            </a:r>
            <a:r>
              <a:rPr lang="en-US" sz="2000" dirty="0" err="1"/>
              <a:t>processTasks</a:t>
            </a:r>
            <a:r>
              <a:rPr lang="en-US" sz="2000" dirty="0"/>
              <a:t>;  //!&lt; -- Array that has pointers to all process tasks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nextTaskTime</a:t>
            </a:r>
            <a:r>
              <a:rPr lang="en-US" sz="2000" dirty="0"/>
              <a:t>;  //!&lt; [ns] time for the next Task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prevRouteTime</a:t>
            </a:r>
            <a:r>
              <a:rPr lang="en-US" sz="2000" dirty="0"/>
              <a:t>;  //!&lt; [ns] Time that interfaces were previously routed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processName</a:t>
            </a:r>
            <a:r>
              <a:rPr lang="en-US" sz="2000" dirty="0"/>
              <a:t>;  //!&lt; -- Identifier for process</a:t>
            </a:r>
          </a:p>
          <a:p>
            <a:r>
              <a:rPr lang="en-US" sz="2000" b="1" dirty="0"/>
              <a:t>bool </a:t>
            </a:r>
            <a:r>
              <a:rPr lang="en-US" sz="2000" dirty="0" err="1"/>
              <a:t>processActive</a:t>
            </a:r>
            <a:r>
              <a:rPr lang="en-US" sz="2000" dirty="0"/>
              <a:t>;  //!&lt; -- Flag indicating whether the Process is active</a:t>
            </a:r>
          </a:p>
          <a:p>
            <a:r>
              <a:rPr lang="en-US" sz="2000" dirty="0"/>
              <a:t>    int64_t </a:t>
            </a:r>
            <a:r>
              <a:rPr lang="en-US" sz="2000" dirty="0" err="1"/>
              <a:t>processPriority</a:t>
            </a:r>
            <a:r>
              <a:rPr lang="en-US" sz="2000" dirty="0"/>
              <a:t>;  //!&lt; [-] Priority level for process (higher first)</a:t>
            </a:r>
          </a:p>
        </p:txBody>
      </p:sp>
    </p:spTree>
    <p:extLst>
      <p:ext uri="{BB962C8B-B14F-4D97-AF65-F5344CB8AC3E}">
        <p14:creationId xmlns:p14="http://schemas.microsoft.com/office/powerpoint/2010/main" val="74790288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SysProcess</a:t>
            </a:r>
            <a:r>
              <a:rPr lang="en-US" dirty="0"/>
              <a:t>()?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96EEA-841A-FC41-AF7E-502417FBB8D7}"/>
              </a:ext>
            </a:extLst>
          </p:cNvPr>
          <p:cNvSpPr txBox="1"/>
          <p:nvPr/>
        </p:nvSpPr>
        <p:spPr>
          <a:xfrm>
            <a:off x="16194018" y="10956124"/>
            <a:ext cx="7524750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The time the next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SysModelTask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 is scheduled for in this process.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3EC94F-65DC-FB46-A97B-9E0128D26C57}"/>
              </a:ext>
            </a:extLst>
          </p:cNvPr>
          <p:cNvSpPr>
            <a:spLocks/>
          </p:cNvSpPr>
          <p:nvPr/>
        </p:nvSpPr>
        <p:spPr>
          <a:xfrm>
            <a:off x="1133344" y="10069975"/>
            <a:ext cx="14275634" cy="294184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8038408" y="11546822"/>
            <a:ext cx="7923081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18F15B9-6CBE-3245-A31B-1F2870F30587}"/>
              </a:ext>
            </a:extLst>
          </p:cNvPr>
          <p:cNvSpPr/>
          <p:nvPr/>
        </p:nvSpPr>
        <p:spPr>
          <a:xfrm>
            <a:off x="1130270" y="2082783"/>
            <a:ext cx="14278708" cy="10910679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messageContainer</a:t>
            </a:r>
            <a:r>
              <a:rPr lang="en-US" sz="2000" dirty="0"/>
              <a:t>);</a:t>
            </a:r>
          </a:p>
          <a:p>
            <a:r>
              <a:rPr lang="en-US" sz="2000" dirty="0"/>
              <a:t>    ~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addNewTask</a:t>
            </a:r>
            <a:r>
              <a:rPr lang="en-US" sz="2000" dirty="0"/>
              <a:t>(</a:t>
            </a:r>
            <a:r>
              <a:rPr lang="en-US" sz="2000" dirty="0" err="1"/>
              <a:t>SysModelTask</a:t>
            </a:r>
            <a:r>
              <a:rPr lang="en-US" sz="2000" dirty="0"/>
              <a:t> *</a:t>
            </a:r>
            <a:r>
              <a:rPr lang="en-US" sz="2000" dirty="0" err="1"/>
              <a:t>newTask</a:t>
            </a:r>
            <a:r>
              <a:rPr lang="en-US" sz="2000" dirty="0"/>
              <a:t>, int32_t </a:t>
            </a:r>
            <a:r>
              <a:rPr lang="en-US" sz="2000" dirty="0" err="1"/>
              <a:t>taskPriority</a:t>
            </a:r>
            <a:r>
              <a:rPr lang="en-US" sz="2000" dirty="0"/>
              <a:t> = -1);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selfInitProcess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    void </a:t>
            </a:r>
            <a:r>
              <a:rPr lang="en-US" sz="2000" dirty="0" err="1"/>
              <a:t>resetProcess</a:t>
            </a:r>
            <a:r>
              <a:rPr lang="en-US" sz="2000" dirty="0"/>
              <a:t>(uint64_t </a:t>
            </a:r>
            <a:r>
              <a:rPr lang="en-US" sz="2000" dirty="0" err="1"/>
              <a:t>currentTime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reInitProcess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true;}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false;}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scheduleTask</a:t>
            </a:r>
            <a:r>
              <a:rPr lang="en-US" sz="2000" dirty="0"/>
              <a:t>(</a:t>
            </a:r>
            <a:r>
              <a:rPr lang="en-US" sz="2000" dirty="0" err="1"/>
              <a:t>ModelScheduleEntry</a:t>
            </a:r>
            <a:r>
              <a:rPr lang="en-US" sz="2000" dirty="0"/>
              <a:t> &amp; </a:t>
            </a:r>
            <a:r>
              <a:rPr lang="en-US" sz="2000" dirty="0" err="1"/>
              <a:t>taskCall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selectProcess</a:t>
            </a:r>
            <a:r>
              <a:rPr lang="en-US" sz="2000" dirty="0"/>
              <a:t>()</a:t>
            </a:r>
          </a:p>
          <a:p>
            <a:r>
              <a:rPr lang="en-US" sz="2000" dirty="0"/>
              <a:t>    {</a:t>
            </a:r>
            <a:r>
              <a:rPr lang="en-US" sz="2000" dirty="0" err="1"/>
              <a:t>SystemMessaging</a:t>
            </a:r>
            <a:r>
              <a:rPr lang="en-US" sz="2000" dirty="0"/>
              <a:t>::</a:t>
            </a:r>
            <a:r>
              <a:rPr lang="en-US" sz="2000" dirty="0" err="1"/>
              <a:t>GetInstance</a:t>
            </a:r>
            <a:r>
              <a:rPr lang="en-US" sz="2000" dirty="0"/>
              <a:t>()-&gt;</a:t>
            </a:r>
            <a:r>
              <a:rPr lang="en-US" sz="2000" dirty="0" err="1"/>
              <a:t>selectMessageBuffer</a:t>
            </a:r>
            <a:r>
              <a:rPr lang="en-US" sz="2000" dirty="0"/>
              <a:t>(this-&gt;</a:t>
            </a:r>
            <a:r>
              <a:rPr lang="en-US" sz="2000" dirty="0" err="1"/>
              <a:t>messageBuffer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setProcessName</a:t>
            </a:r>
            <a:r>
              <a:rPr lang="en-US" sz="2000" dirty="0"/>
              <a:t>(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newName</a:t>
            </a:r>
            <a:r>
              <a:rPr lang="en-US" sz="2000" dirty="0"/>
              <a:t>){this-&gt;</a:t>
            </a:r>
            <a:r>
              <a:rPr lang="en-US" sz="2000" dirty="0" err="1"/>
              <a:t>processName</a:t>
            </a:r>
            <a:r>
              <a:rPr lang="en-US" sz="2000" dirty="0"/>
              <a:t> = </a:t>
            </a:r>
            <a:r>
              <a:rPr lang="en-US" sz="2000" dirty="0" err="1"/>
              <a:t>newName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getProcessName</a:t>
            </a:r>
            <a:r>
              <a:rPr lang="en-US" sz="2000" dirty="0"/>
              <a:t>() { return(</a:t>
            </a:r>
            <a:r>
              <a:rPr lang="en-US" sz="2000" dirty="0" err="1"/>
              <a:t>processName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getNextTime</a:t>
            </a:r>
            <a:r>
              <a:rPr lang="en-US" sz="2000" dirty="0"/>
              <a:t>() { return(this-&gt;</a:t>
            </a:r>
            <a:r>
              <a:rPr lang="en-US" sz="2000" dirty="0" err="1"/>
              <a:t>nextTaskTime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singleStepNextTask</a:t>
            </a:r>
            <a:r>
              <a:rPr lang="en-US" sz="2000" dirty="0"/>
              <a:t>(uint64_t </a:t>
            </a:r>
            <a:r>
              <a:rPr lang="en-US" sz="2000" dirty="0" err="1"/>
              <a:t>currentNanos</a:t>
            </a:r>
            <a:r>
              <a:rPr lang="en-US" sz="2000" dirty="0"/>
              <a:t>);</a:t>
            </a:r>
          </a:p>
          <a:p>
            <a:r>
              <a:rPr lang="en-US" sz="2000" dirty="0"/>
              <a:t>    bool </a:t>
            </a:r>
            <a:r>
              <a:rPr lang="en-US" sz="2000" dirty="0" err="1"/>
              <a:t>processEnabled</a:t>
            </a:r>
            <a:r>
              <a:rPr lang="en-US" sz="2000" dirty="0"/>
              <a:t>() {return this-&gt;</a:t>
            </a:r>
            <a:r>
              <a:rPr lang="en-US" sz="2000" dirty="0" err="1"/>
              <a:t>processActive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addInterfaceRef</a:t>
            </a:r>
            <a:r>
              <a:rPr lang="en-US" sz="2000" dirty="0"/>
              <a:t>(</a:t>
            </a:r>
            <a:r>
              <a:rPr lang="en-US" sz="2000" dirty="0" err="1"/>
              <a:t>SysInterface</a:t>
            </a:r>
            <a:r>
              <a:rPr lang="en-US" sz="2000" dirty="0"/>
              <a:t> *</a:t>
            </a:r>
            <a:r>
              <a:rPr lang="en-US" sz="2000" dirty="0" err="1"/>
              <a:t>newInt</a:t>
            </a:r>
            <a:r>
              <a:rPr lang="en-US" sz="2000" dirty="0"/>
              <a:t>) {this-&gt;</a:t>
            </a:r>
            <a:r>
              <a:rPr lang="en-US" sz="2000" dirty="0" err="1"/>
              <a:t>intRefs.push_back</a:t>
            </a:r>
            <a:r>
              <a:rPr lang="en-US" sz="2000" dirty="0"/>
              <a:t>(</a:t>
            </a:r>
            <a:r>
              <a:rPr lang="en-US" sz="2000" dirty="0" err="1"/>
              <a:t>newInt</a:t>
            </a:r>
            <a:r>
              <a:rPr lang="en-US" sz="2000" dirty="0"/>
              <a:t>);}</a:t>
            </a:r>
          </a:p>
          <a:p>
            <a:r>
              <a:rPr lang="en-US" sz="2000" dirty="0"/>
              <a:t>void </a:t>
            </a:r>
            <a:r>
              <a:rPr lang="en-US" sz="2000" dirty="0" err="1"/>
              <a:t>changeTaskPeriod</a:t>
            </a:r>
            <a:r>
              <a:rPr lang="en-US" sz="2000" dirty="0"/>
              <a:t>(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taskName</a:t>
            </a:r>
            <a:r>
              <a:rPr lang="en-US" sz="2000" dirty="0"/>
              <a:t>, uint64_t </a:t>
            </a:r>
            <a:r>
              <a:rPr lang="en-US" sz="2000" dirty="0" err="1"/>
              <a:t>newPeriod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setPriority</a:t>
            </a:r>
            <a:r>
              <a:rPr lang="en-US" sz="2000" dirty="0"/>
              <a:t>(int64_t </a:t>
            </a:r>
            <a:r>
              <a:rPr lang="en-US" sz="2000" dirty="0" err="1"/>
              <a:t>newPriority</a:t>
            </a:r>
            <a:r>
              <a:rPr lang="en-US" sz="2000" dirty="0"/>
              <a:t>) {this-&gt;</a:t>
            </a:r>
            <a:r>
              <a:rPr lang="en-US" sz="2000" dirty="0" err="1"/>
              <a:t>processPriority</a:t>
            </a:r>
            <a:r>
              <a:rPr lang="en-US" sz="2000" dirty="0"/>
              <a:t> = </a:t>
            </a:r>
            <a:r>
              <a:rPr lang="en-US" sz="2000" dirty="0" err="1"/>
              <a:t>newPriority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routeInterfaces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   </a:t>
            </a:r>
          </a:p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std</a:t>
            </a:r>
            <a:r>
              <a:rPr lang="en-US" sz="2000" dirty="0"/>
              <a:t>::vector&lt;</a:t>
            </a:r>
            <a:r>
              <a:rPr lang="en-US" sz="2000" dirty="0" err="1"/>
              <a:t>SysInterface</a:t>
            </a:r>
            <a:r>
              <a:rPr lang="en-US" sz="2000" dirty="0"/>
              <a:t>*&gt; </a:t>
            </a:r>
            <a:r>
              <a:rPr lang="en-US" sz="2000" dirty="0" err="1"/>
              <a:t>intRefs</a:t>
            </a:r>
            <a:r>
              <a:rPr lang="en-US" sz="2000" dirty="0"/>
              <a:t>;  //!&lt; -- Interface references to move data to process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std</a:t>
            </a:r>
            <a:r>
              <a:rPr lang="en-US" sz="2000" dirty="0"/>
              <a:t>::vector&lt;</a:t>
            </a:r>
            <a:r>
              <a:rPr lang="en-US" sz="2000" dirty="0" err="1"/>
              <a:t>ModelScheduleEntry</a:t>
            </a:r>
            <a:r>
              <a:rPr lang="en-US" sz="2000" dirty="0"/>
              <a:t>&gt; </a:t>
            </a:r>
            <a:r>
              <a:rPr lang="en-US" sz="2000" dirty="0" err="1"/>
              <a:t>processTasks</a:t>
            </a:r>
            <a:r>
              <a:rPr lang="en-US" sz="2000" dirty="0"/>
              <a:t>;  //!&lt; -- Array that has pointers to all process tasks</a:t>
            </a:r>
          </a:p>
          <a:p>
            <a:endParaRPr lang="en-US" sz="2000" dirty="0"/>
          </a:p>
          <a:p>
            <a:r>
              <a:rPr lang="en-US" sz="2000" dirty="0"/>
              <a:t>    uint64_t </a:t>
            </a:r>
            <a:r>
              <a:rPr lang="en-US" sz="2000" dirty="0" err="1"/>
              <a:t>nextTaskTime</a:t>
            </a:r>
            <a:r>
              <a:rPr lang="en-US" sz="2000" dirty="0"/>
              <a:t>;  //!&lt; [ns] time for the next Task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prevRouteTime</a:t>
            </a:r>
            <a:r>
              <a:rPr lang="en-US" sz="2000" dirty="0"/>
              <a:t>;  //!&lt; [ns] Time that interfaces were previously routed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processName</a:t>
            </a:r>
            <a:r>
              <a:rPr lang="en-US" sz="2000" dirty="0"/>
              <a:t>;  //!&lt; -- Identifier for process</a:t>
            </a:r>
          </a:p>
          <a:p>
            <a:r>
              <a:rPr lang="en-US" sz="2000" b="1" dirty="0"/>
              <a:t>bool </a:t>
            </a:r>
            <a:r>
              <a:rPr lang="en-US" sz="2000" dirty="0" err="1"/>
              <a:t>processActive</a:t>
            </a:r>
            <a:r>
              <a:rPr lang="en-US" sz="2000" dirty="0"/>
              <a:t>;  //!&lt; -- Flag indicating whether the Process is active</a:t>
            </a:r>
          </a:p>
          <a:p>
            <a:r>
              <a:rPr lang="en-US" sz="2000" dirty="0"/>
              <a:t>    int64_t </a:t>
            </a:r>
            <a:r>
              <a:rPr lang="en-US" sz="2000" dirty="0" err="1"/>
              <a:t>processPriority</a:t>
            </a:r>
            <a:r>
              <a:rPr lang="en-US" sz="2000" dirty="0"/>
              <a:t>;  //!&lt; [-] Priority level for process (higher first)</a:t>
            </a:r>
          </a:p>
        </p:txBody>
      </p:sp>
    </p:spTree>
    <p:extLst>
      <p:ext uri="{BB962C8B-B14F-4D97-AF65-F5344CB8AC3E}">
        <p14:creationId xmlns:p14="http://schemas.microsoft.com/office/powerpoint/2010/main" val="66452027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SysProcess</a:t>
            </a:r>
            <a:r>
              <a:rPr lang="en-US" dirty="0"/>
              <a:t>()?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96EEA-841A-FC41-AF7E-502417FBB8D7}"/>
              </a:ext>
            </a:extLst>
          </p:cNvPr>
          <p:cNvSpPr txBox="1"/>
          <p:nvPr/>
        </p:nvSpPr>
        <p:spPr>
          <a:xfrm>
            <a:off x="16194018" y="11251414"/>
            <a:ext cx="7524750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Last time messages were routed to/from other process buffers to this one.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3EC94F-65DC-FB46-A97B-9E0128D26C57}"/>
              </a:ext>
            </a:extLst>
          </p:cNvPr>
          <p:cNvSpPr>
            <a:spLocks/>
          </p:cNvSpPr>
          <p:nvPr/>
        </p:nvSpPr>
        <p:spPr>
          <a:xfrm>
            <a:off x="1133344" y="10069975"/>
            <a:ext cx="14275634" cy="294184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10040829" y="11836189"/>
            <a:ext cx="5955384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66B7705-04DE-D24A-9F55-E00C3F23D265}"/>
              </a:ext>
            </a:extLst>
          </p:cNvPr>
          <p:cNvSpPr/>
          <p:nvPr/>
        </p:nvSpPr>
        <p:spPr>
          <a:xfrm>
            <a:off x="1130270" y="2082783"/>
            <a:ext cx="14278708" cy="10910679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messageContainer</a:t>
            </a:r>
            <a:r>
              <a:rPr lang="en-US" sz="2000" dirty="0"/>
              <a:t>);</a:t>
            </a:r>
          </a:p>
          <a:p>
            <a:r>
              <a:rPr lang="en-US" sz="2000" dirty="0"/>
              <a:t>    ~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addNewTask</a:t>
            </a:r>
            <a:r>
              <a:rPr lang="en-US" sz="2000" dirty="0"/>
              <a:t>(</a:t>
            </a:r>
            <a:r>
              <a:rPr lang="en-US" sz="2000" dirty="0" err="1"/>
              <a:t>SysModelTask</a:t>
            </a:r>
            <a:r>
              <a:rPr lang="en-US" sz="2000" dirty="0"/>
              <a:t> *</a:t>
            </a:r>
            <a:r>
              <a:rPr lang="en-US" sz="2000" dirty="0" err="1"/>
              <a:t>newTask</a:t>
            </a:r>
            <a:r>
              <a:rPr lang="en-US" sz="2000" dirty="0"/>
              <a:t>, int32_t </a:t>
            </a:r>
            <a:r>
              <a:rPr lang="en-US" sz="2000" dirty="0" err="1"/>
              <a:t>taskPriority</a:t>
            </a:r>
            <a:r>
              <a:rPr lang="en-US" sz="2000" dirty="0"/>
              <a:t> = -1);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selfInitProcess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resetProcess</a:t>
            </a:r>
            <a:r>
              <a:rPr lang="en-US" sz="2000" dirty="0"/>
              <a:t>(uint64_t </a:t>
            </a:r>
            <a:r>
              <a:rPr lang="en-US" sz="2000" dirty="0" err="1"/>
              <a:t>currentTime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reInitProcess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true;}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false;}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scheduleTask</a:t>
            </a:r>
            <a:r>
              <a:rPr lang="en-US" sz="2000" dirty="0"/>
              <a:t>(</a:t>
            </a:r>
            <a:r>
              <a:rPr lang="en-US" sz="2000" dirty="0" err="1"/>
              <a:t>ModelScheduleEntry</a:t>
            </a:r>
            <a:r>
              <a:rPr lang="en-US" sz="2000" dirty="0"/>
              <a:t> &amp; </a:t>
            </a:r>
            <a:r>
              <a:rPr lang="en-US" sz="2000" dirty="0" err="1"/>
              <a:t>taskCall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selectProcess</a:t>
            </a:r>
            <a:r>
              <a:rPr lang="en-US" sz="2000" dirty="0"/>
              <a:t>()</a:t>
            </a:r>
          </a:p>
          <a:p>
            <a:r>
              <a:rPr lang="en-US" sz="2000" dirty="0"/>
              <a:t>    {</a:t>
            </a:r>
            <a:r>
              <a:rPr lang="en-US" sz="2000" dirty="0" err="1"/>
              <a:t>SystemMessaging</a:t>
            </a:r>
            <a:r>
              <a:rPr lang="en-US" sz="2000" dirty="0"/>
              <a:t>::</a:t>
            </a:r>
            <a:r>
              <a:rPr lang="en-US" sz="2000" dirty="0" err="1"/>
              <a:t>GetInstance</a:t>
            </a:r>
            <a:r>
              <a:rPr lang="en-US" sz="2000" dirty="0"/>
              <a:t>()-&gt;</a:t>
            </a:r>
            <a:r>
              <a:rPr lang="en-US" sz="2000" dirty="0" err="1"/>
              <a:t>selectMessageBuffer</a:t>
            </a:r>
            <a:r>
              <a:rPr lang="en-US" sz="2000" dirty="0"/>
              <a:t>(this-&gt;</a:t>
            </a:r>
            <a:r>
              <a:rPr lang="en-US" sz="2000" dirty="0" err="1"/>
              <a:t>messageBuffer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setProcessName</a:t>
            </a:r>
            <a:r>
              <a:rPr lang="en-US" sz="2000" dirty="0"/>
              <a:t>(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newName</a:t>
            </a:r>
            <a:r>
              <a:rPr lang="en-US" sz="2000" dirty="0"/>
              <a:t>){this-&gt;</a:t>
            </a:r>
            <a:r>
              <a:rPr lang="en-US" sz="2000" dirty="0" err="1"/>
              <a:t>processName</a:t>
            </a:r>
            <a:r>
              <a:rPr lang="en-US" sz="2000" dirty="0"/>
              <a:t> = </a:t>
            </a:r>
            <a:r>
              <a:rPr lang="en-US" sz="2000" dirty="0" err="1"/>
              <a:t>newName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getProcessName</a:t>
            </a:r>
            <a:r>
              <a:rPr lang="en-US" sz="2000" dirty="0"/>
              <a:t>() { return(</a:t>
            </a:r>
            <a:r>
              <a:rPr lang="en-US" sz="2000" dirty="0" err="1"/>
              <a:t>processName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getNextTime</a:t>
            </a:r>
            <a:r>
              <a:rPr lang="en-US" sz="2000" dirty="0"/>
              <a:t>() { return(this-&gt;</a:t>
            </a:r>
            <a:r>
              <a:rPr lang="en-US" sz="2000" dirty="0" err="1"/>
              <a:t>nextTaskTime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singleStepNextTask</a:t>
            </a:r>
            <a:r>
              <a:rPr lang="en-US" sz="2000" dirty="0"/>
              <a:t>(uint64_t </a:t>
            </a:r>
            <a:r>
              <a:rPr lang="en-US" sz="2000" dirty="0" err="1"/>
              <a:t>currentNanos</a:t>
            </a:r>
            <a:r>
              <a:rPr lang="en-US" sz="2000" dirty="0"/>
              <a:t>);</a:t>
            </a:r>
          </a:p>
          <a:p>
            <a:r>
              <a:rPr lang="en-US" sz="2000" dirty="0"/>
              <a:t>    bool </a:t>
            </a:r>
            <a:r>
              <a:rPr lang="en-US" sz="2000" dirty="0" err="1"/>
              <a:t>processEnabled</a:t>
            </a:r>
            <a:r>
              <a:rPr lang="en-US" sz="2000" dirty="0"/>
              <a:t>() {return this-&gt;</a:t>
            </a:r>
            <a:r>
              <a:rPr lang="en-US" sz="2000" dirty="0" err="1"/>
              <a:t>processActive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addInterfaceRef</a:t>
            </a:r>
            <a:r>
              <a:rPr lang="en-US" sz="2000" dirty="0"/>
              <a:t>(</a:t>
            </a:r>
            <a:r>
              <a:rPr lang="en-US" sz="2000" dirty="0" err="1"/>
              <a:t>SysInterface</a:t>
            </a:r>
            <a:r>
              <a:rPr lang="en-US" sz="2000" dirty="0"/>
              <a:t> *</a:t>
            </a:r>
            <a:r>
              <a:rPr lang="en-US" sz="2000" dirty="0" err="1"/>
              <a:t>newInt</a:t>
            </a:r>
            <a:r>
              <a:rPr lang="en-US" sz="2000" dirty="0"/>
              <a:t>) {this-&gt;</a:t>
            </a:r>
            <a:r>
              <a:rPr lang="en-US" sz="2000" dirty="0" err="1"/>
              <a:t>intRefs.push_back</a:t>
            </a:r>
            <a:r>
              <a:rPr lang="en-US" sz="2000" dirty="0"/>
              <a:t>(</a:t>
            </a:r>
            <a:r>
              <a:rPr lang="en-US" sz="2000" dirty="0" err="1"/>
              <a:t>newInt</a:t>
            </a:r>
            <a:r>
              <a:rPr lang="en-US" sz="2000" dirty="0"/>
              <a:t>);}</a:t>
            </a:r>
          </a:p>
          <a:p>
            <a:r>
              <a:rPr lang="en-US" sz="2000" dirty="0"/>
              <a:t>void </a:t>
            </a:r>
            <a:r>
              <a:rPr lang="en-US" sz="2000" dirty="0" err="1"/>
              <a:t>changeTaskPeriod</a:t>
            </a:r>
            <a:r>
              <a:rPr lang="en-US" sz="2000" dirty="0"/>
              <a:t>(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taskName</a:t>
            </a:r>
            <a:r>
              <a:rPr lang="en-US" sz="2000" dirty="0"/>
              <a:t>, uint64_t </a:t>
            </a:r>
            <a:r>
              <a:rPr lang="en-US" sz="2000" dirty="0" err="1"/>
              <a:t>newPeriod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setPriority</a:t>
            </a:r>
            <a:r>
              <a:rPr lang="en-US" sz="2000" dirty="0"/>
              <a:t>(int64_t </a:t>
            </a:r>
            <a:r>
              <a:rPr lang="en-US" sz="2000" dirty="0" err="1"/>
              <a:t>newPriority</a:t>
            </a:r>
            <a:r>
              <a:rPr lang="en-US" sz="2000" dirty="0"/>
              <a:t>) {this-&gt;</a:t>
            </a:r>
            <a:r>
              <a:rPr lang="en-US" sz="2000" dirty="0" err="1"/>
              <a:t>processPriority</a:t>
            </a:r>
            <a:r>
              <a:rPr lang="en-US" sz="2000" dirty="0"/>
              <a:t> = </a:t>
            </a:r>
            <a:r>
              <a:rPr lang="en-US" sz="2000" dirty="0" err="1"/>
              <a:t>newPriority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routeInterfaces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   </a:t>
            </a:r>
          </a:p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std</a:t>
            </a:r>
            <a:r>
              <a:rPr lang="en-US" sz="2000" dirty="0"/>
              <a:t>::vector&lt;</a:t>
            </a:r>
            <a:r>
              <a:rPr lang="en-US" sz="2000" dirty="0" err="1"/>
              <a:t>SysInterface</a:t>
            </a:r>
            <a:r>
              <a:rPr lang="en-US" sz="2000" dirty="0"/>
              <a:t>*&gt; </a:t>
            </a:r>
            <a:r>
              <a:rPr lang="en-US" sz="2000" dirty="0" err="1"/>
              <a:t>intRefs</a:t>
            </a:r>
            <a:r>
              <a:rPr lang="en-US" sz="2000" dirty="0"/>
              <a:t>;  //!&lt; -- Interface references to move data to process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std</a:t>
            </a:r>
            <a:r>
              <a:rPr lang="en-US" sz="2000" dirty="0"/>
              <a:t>::vector&lt;</a:t>
            </a:r>
            <a:r>
              <a:rPr lang="en-US" sz="2000" dirty="0" err="1"/>
              <a:t>ModelScheduleEntry</a:t>
            </a:r>
            <a:r>
              <a:rPr lang="en-US" sz="2000" dirty="0"/>
              <a:t>&gt; </a:t>
            </a:r>
            <a:r>
              <a:rPr lang="en-US" sz="2000" dirty="0" err="1"/>
              <a:t>processTasks</a:t>
            </a:r>
            <a:r>
              <a:rPr lang="en-US" sz="2000" dirty="0"/>
              <a:t>;  //!&lt; -- Array that has pointers to all process tasks</a:t>
            </a:r>
          </a:p>
          <a:p>
            <a:endParaRPr lang="en-US" sz="2000" dirty="0"/>
          </a:p>
          <a:p>
            <a:r>
              <a:rPr lang="en-US" sz="2000" dirty="0"/>
              <a:t>    uint64_t </a:t>
            </a:r>
            <a:r>
              <a:rPr lang="en-US" sz="2000" dirty="0" err="1"/>
              <a:t>nextTaskTime</a:t>
            </a:r>
            <a:r>
              <a:rPr lang="en-US" sz="2000" dirty="0"/>
              <a:t>;  //!&lt; [ns] time for the next Task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prevRouteTime</a:t>
            </a:r>
            <a:r>
              <a:rPr lang="en-US" sz="2000" dirty="0"/>
              <a:t>;  //!&lt; [ns] Time that interfaces were previously routed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processName</a:t>
            </a:r>
            <a:r>
              <a:rPr lang="en-US" sz="2000" dirty="0"/>
              <a:t>;  //!&lt; -- Identifier for process</a:t>
            </a:r>
          </a:p>
          <a:p>
            <a:r>
              <a:rPr lang="en-US" sz="2000" b="1" dirty="0"/>
              <a:t>bool </a:t>
            </a:r>
            <a:r>
              <a:rPr lang="en-US" sz="2000" dirty="0" err="1"/>
              <a:t>processActive</a:t>
            </a:r>
            <a:r>
              <a:rPr lang="en-US" sz="2000" dirty="0"/>
              <a:t>;  //!&lt; -- Flag indicating whether the Process is active</a:t>
            </a:r>
          </a:p>
          <a:p>
            <a:r>
              <a:rPr lang="en-US" sz="2000" dirty="0"/>
              <a:t>    int64_t </a:t>
            </a:r>
            <a:r>
              <a:rPr lang="en-US" sz="2000" dirty="0" err="1"/>
              <a:t>processPriority</a:t>
            </a:r>
            <a:r>
              <a:rPr lang="en-US" sz="2000" dirty="0"/>
              <a:t>;  //!&lt; [-] Priority level for process (higher first)</a:t>
            </a:r>
          </a:p>
        </p:txBody>
      </p:sp>
    </p:spTree>
    <p:extLst>
      <p:ext uri="{BB962C8B-B14F-4D97-AF65-F5344CB8AC3E}">
        <p14:creationId xmlns:p14="http://schemas.microsoft.com/office/powerpoint/2010/main" val="426765585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SysProcess</a:t>
            </a:r>
            <a:r>
              <a:rPr lang="en-US" dirty="0"/>
              <a:t>()?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96EEA-841A-FC41-AF7E-502417FBB8D7}"/>
              </a:ext>
            </a:extLst>
          </p:cNvPr>
          <p:cNvSpPr txBox="1"/>
          <p:nvPr/>
        </p:nvSpPr>
        <p:spPr>
          <a:xfrm>
            <a:off x="16194018" y="11005193"/>
            <a:ext cx="7524750" cy="1661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An identifier for this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SysProcess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(). Also used as an input to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CreateNewMessage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 in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SysModel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3EC94F-65DC-FB46-A97B-9E0128D26C57}"/>
              </a:ext>
            </a:extLst>
          </p:cNvPr>
          <p:cNvSpPr>
            <a:spLocks/>
          </p:cNvSpPr>
          <p:nvPr/>
        </p:nvSpPr>
        <p:spPr>
          <a:xfrm>
            <a:off x="1133344" y="10069975"/>
            <a:ext cx="14275634" cy="294184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7610146" y="12148705"/>
            <a:ext cx="8247170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196E0A8-4A5E-6941-B17E-7BA0E0E86EA5}"/>
              </a:ext>
            </a:extLst>
          </p:cNvPr>
          <p:cNvSpPr/>
          <p:nvPr/>
        </p:nvSpPr>
        <p:spPr>
          <a:xfrm>
            <a:off x="1130270" y="2082783"/>
            <a:ext cx="14278708" cy="10910679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messageContainer</a:t>
            </a:r>
            <a:r>
              <a:rPr lang="en-US" sz="2000" dirty="0"/>
              <a:t>);</a:t>
            </a:r>
          </a:p>
          <a:p>
            <a:r>
              <a:rPr lang="en-US" sz="2000" dirty="0"/>
              <a:t>    ~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addNewTask</a:t>
            </a:r>
            <a:r>
              <a:rPr lang="en-US" sz="2000" dirty="0"/>
              <a:t>(</a:t>
            </a:r>
            <a:r>
              <a:rPr lang="en-US" sz="2000" dirty="0" err="1"/>
              <a:t>SysModelTask</a:t>
            </a:r>
            <a:r>
              <a:rPr lang="en-US" sz="2000" dirty="0"/>
              <a:t> *</a:t>
            </a:r>
            <a:r>
              <a:rPr lang="en-US" sz="2000" dirty="0" err="1"/>
              <a:t>newTask</a:t>
            </a:r>
            <a:r>
              <a:rPr lang="en-US" sz="2000" dirty="0"/>
              <a:t>, int32_t </a:t>
            </a:r>
            <a:r>
              <a:rPr lang="en-US" sz="2000" dirty="0" err="1"/>
              <a:t>taskPriority</a:t>
            </a:r>
            <a:r>
              <a:rPr lang="en-US" sz="2000" dirty="0"/>
              <a:t> = -1);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selfInitProcess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    void </a:t>
            </a:r>
            <a:r>
              <a:rPr lang="en-US" sz="2000" dirty="0" err="1"/>
              <a:t>resetProcess</a:t>
            </a:r>
            <a:r>
              <a:rPr lang="en-US" sz="2000" dirty="0"/>
              <a:t>(uint64_t </a:t>
            </a:r>
            <a:r>
              <a:rPr lang="en-US" sz="2000" dirty="0" err="1"/>
              <a:t>currentTime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reInitProcess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true;}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false;}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scheduleTask</a:t>
            </a:r>
            <a:r>
              <a:rPr lang="en-US" sz="2000" dirty="0"/>
              <a:t>(</a:t>
            </a:r>
            <a:r>
              <a:rPr lang="en-US" sz="2000" dirty="0" err="1"/>
              <a:t>ModelScheduleEntry</a:t>
            </a:r>
            <a:r>
              <a:rPr lang="en-US" sz="2000" dirty="0"/>
              <a:t> &amp; </a:t>
            </a:r>
            <a:r>
              <a:rPr lang="en-US" sz="2000" dirty="0" err="1"/>
              <a:t>taskCall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selectProcess</a:t>
            </a:r>
            <a:r>
              <a:rPr lang="en-US" sz="2000" dirty="0"/>
              <a:t>()</a:t>
            </a:r>
          </a:p>
          <a:p>
            <a:r>
              <a:rPr lang="en-US" sz="2000" dirty="0"/>
              <a:t>    {</a:t>
            </a:r>
            <a:r>
              <a:rPr lang="en-US" sz="2000" dirty="0" err="1"/>
              <a:t>SystemMessaging</a:t>
            </a:r>
            <a:r>
              <a:rPr lang="en-US" sz="2000" dirty="0"/>
              <a:t>::</a:t>
            </a:r>
            <a:r>
              <a:rPr lang="en-US" sz="2000" dirty="0" err="1"/>
              <a:t>GetInstance</a:t>
            </a:r>
            <a:r>
              <a:rPr lang="en-US" sz="2000" dirty="0"/>
              <a:t>()-&gt;</a:t>
            </a:r>
            <a:r>
              <a:rPr lang="en-US" sz="2000" dirty="0" err="1"/>
              <a:t>selectMessageBuffer</a:t>
            </a:r>
            <a:r>
              <a:rPr lang="en-US" sz="2000" dirty="0"/>
              <a:t>(this-&gt;</a:t>
            </a:r>
            <a:r>
              <a:rPr lang="en-US" sz="2000" dirty="0" err="1"/>
              <a:t>messageBuffer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setProcessName</a:t>
            </a:r>
            <a:r>
              <a:rPr lang="en-US" sz="2000" dirty="0"/>
              <a:t>(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newName</a:t>
            </a:r>
            <a:r>
              <a:rPr lang="en-US" sz="2000" dirty="0"/>
              <a:t>){this-&gt;</a:t>
            </a:r>
            <a:r>
              <a:rPr lang="en-US" sz="2000" dirty="0" err="1"/>
              <a:t>processName</a:t>
            </a:r>
            <a:r>
              <a:rPr lang="en-US" sz="2000" dirty="0"/>
              <a:t> = </a:t>
            </a:r>
            <a:r>
              <a:rPr lang="en-US" sz="2000" dirty="0" err="1"/>
              <a:t>newName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getProcessName</a:t>
            </a:r>
            <a:r>
              <a:rPr lang="en-US" sz="2000" dirty="0"/>
              <a:t>() { return(</a:t>
            </a:r>
            <a:r>
              <a:rPr lang="en-US" sz="2000" dirty="0" err="1"/>
              <a:t>processName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getNextTime</a:t>
            </a:r>
            <a:r>
              <a:rPr lang="en-US" sz="2000" dirty="0"/>
              <a:t>() { return(this-&gt;</a:t>
            </a:r>
            <a:r>
              <a:rPr lang="en-US" sz="2000" dirty="0" err="1"/>
              <a:t>nextTaskTime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singleStepNextTask</a:t>
            </a:r>
            <a:r>
              <a:rPr lang="en-US" sz="2000" dirty="0"/>
              <a:t>(uint64_t </a:t>
            </a:r>
            <a:r>
              <a:rPr lang="en-US" sz="2000" dirty="0" err="1"/>
              <a:t>currentNanos</a:t>
            </a:r>
            <a:r>
              <a:rPr lang="en-US" sz="2000" dirty="0"/>
              <a:t>);</a:t>
            </a:r>
          </a:p>
          <a:p>
            <a:r>
              <a:rPr lang="en-US" sz="2000" dirty="0"/>
              <a:t>    bool </a:t>
            </a:r>
            <a:r>
              <a:rPr lang="en-US" sz="2000" dirty="0" err="1"/>
              <a:t>processEnabled</a:t>
            </a:r>
            <a:r>
              <a:rPr lang="en-US" sz="2000" dirty="0"/>
              <a:t>() {return this-&gt;</a:t>
            </a:r>
            <a:r>
              <a:rPr lang="en-US" sz="2000" dirty="0" err="1"/>
              <a:t>processActive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addInterfaceRef</a:t>
            </a:r>
            <a:r>
              <a:rPr lang="en-US" sz="2000" dirty="0"/>
              <a:t>(</a:t>
            </a:r>
            <a:r>
              <a:rPr lang="en-US" sz="2000" dirty="0" err="1"/>
              <a:t>SysInterface</a:t>
            </a:r>
            <a:r>
              <a:rPr lang="en-US" sz="2000" dirty="0"/>
              <a:t> *</a:t>
            </a:r>
            <a:r>
              <a:rPr lang="en-US" sz="2000" dirty="0" err="1"/>
              <a:t>newInt</a:t>
            </a:r>
            <a:r>
              <a:rPr lang="en-US" sz="2000" dirty="0"/>
              <a:t>) {this-&gt;</a:t>
            </a:r>
            <a:r>
              <a:rPr lang="en-US" sz="2000" dirty="0" err="1"/>
              <a:t>intRefs.push_back</a:t>
            </a:r>
            <a:r>
              <a:rPr lang="en-US" sz="2000" dirty="0"/>
              <a:t>(</a:t>
            </a:r>
            <a:r>
              <a:rPr lang="en-US" sz="2000" dirty="0" err="1"/>
              <a:t>newInt</a:t>
            </a:r>
            <a:r>
              <a:rPr lang="en-US" sz="2000" dirty="0"/>
              <a:t>);}</a:t>
            </a:r>
          </a:p>
          <a:p>
            <a:r>
              <a:rPr lang="en-US" sz="2000" dirty="0"/>
              <a:t>void </a:t>
            </a:r>
            <a:r>
              <a:rPr lang="en-US" sz="2000" dirty="0" err="1"/>
              <a:t>changeTaskPeriod</a:t>
            </a:r>
            <a:r>
              <a:rPr lang="en-US" sz="2000" dirty="0"/>
              <a:t>(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taskName</a:t>
            </a:r>
            <a:r>
              <a:rPr lang="en-US" sz="2000" dirty="0"/>
              <a:t>, uint64_t </a:t>
            </a:r>
            <a:r>
              <a:rPr lang="en-US" sz="2000" dirty="0" err="1"/>
              <a:t>newPeriod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setPriority</a:t>
            </a:r>
            <a:r>
              <a:rPr lang="en-US" sz="2000" dirty="0"/>
              <a:t>(int64_t </a:t>
            </a:r>
            <a:r>
              <a:rPr lang="en-US" sz="2000" dirty="0" err="1"/>
              <a:t>newPriority</a:t>
            </a:r>
            <a:r>
              <a:rPr lang="en-US" sz="2000" dirty="0"/>
              <a:t>) {this-&gt;</a:t>
            </a:r>
            <a:r>
              <a:rPr lang="en-US" sz="2000" dirty="0" err="1"/>
              <a:t>processPriority</a:t>
            </a:r>
            <a:r>
              <a:rPr lang="en-US" sz="2000" dirty="0"/>
              <a:t> = </a:t>
            </a:r>
            <a:r>
              <a:rPr lang="en-US" sz="2000" dirty="0" err="1"/>
              <a:t>newPriority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routeInterfaces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   </a:t>
            </a:r>
          </a:p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std</a:t>
            </a:r>
            <a:r>
              <a:rPr lang="en-US" sz="2000" dirty="0"/>
              <a:t>::vector&lt;</a:t>
            </a:r>
            <a:r>
              <a:rPr lang="en-US" sz="2000" dirty="0" err="1"/>
              <a:t>SysInterface</a:t>
            </a:r>
            <a:r>
              <a:rPr lang="en-US" sz="2000" dirty="0"/>
              <a:t>*&gt; </a:t>
            </a:r>
            <a:r>
              <a:rPr lang="en-US" sz="2000" dirty="0" err="1"/>
              <a:t>intRefs</a:t>
            </a:r>
            <a:r>
              <a:rPr lang="en-US" sz="2000" dirty="0"/>
              <a:t>;  //!&lt; -- Interface references to move data to process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std</a:t>
            </a:r>
            <a:r>
              <a:rPr lang="en-US" sz="2000" dirty="0"/>
              <a:t>::vector&lt;</a:t>
            </a:r>
            <a:r>
              <a:rPr lang="en-US" sz="2000" dirty="0" err="1"/>
              <a:t>ModelScheduleEntry</a:t>
            </a:r>
            <a:r>
              <a:rPr lang="en-US" sz="2000" dirty="0"/>
              <a:t>&gt; </a:t>
            </a:r>
            <a:r>
              <a:rPr lang="en-US" sz="2000" dirty="0" err="1"/>
              <a:t>processTasks</a:t>
            </a:r>
            <a:r>
              <a:rPr lang="en-US" sz="2000" dirty="0"/>
              <a:t>;  //!&lt; -- Array that has pointers to all process tasks</a:t>
            </a:r>
          </a:p>
          <a:p>
            <a:endParaRPr lang="en-US" sz="2000" dirty="0"/>
          </a:p>
          <a:p>
            <a:r>
              <a:rPr lang="en-US" sz="2000" dirty="0"/>
              <a:t>    uint64_t </a:t>
            </a:r>
            <a:r>
              <a:rPr lang="en-US" sz="2000" dirty="0" err="1"/>
              <a:t>nextTaskTime</a:t>
            </a:r>
            <a:r>
              <a:rPr lang="en-US" sz="2000" dirty="0"/>
              <a:t>;  //!&lt; [ns] time for the next Task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prevRouteTime</a:t>
            </a:r>
            <a:r>
              <a:rPr lang="en-US" sz="2000" dirty="0"/>
              <a:t>;  //!&lt; [ns] Time that interfaces were previously routed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processName</a:t>
            </a:r>
            <a:r>
              <a:rPr lang="en-US" sz="2000" dirty="0"/>
              <a:t>;  //!&lt; -- Identifier for process</a:t>
            </a:r>
          </a:p>
          <a:p>
            <a:r>
              <a:rPr lang="en-US" sz="2000" b="1" dirty="0"/>
              <a:t>bool </a:t>
            </a:r>
            <a:r>
              <a:rPr lang="en-US" sz="2000" dirty="0" err="1"/>
              <a:t>processActive</a:t>
            </a:r>
            <a:r>
              <a:rPr lang="en-US" sz="2000" dirty="0"/>
              <a:t>;  //!&lt; -- Flag indicating whether the Process is active</a:t>
            </a:r>
          </a:p>
          <a:p>
            <a:r>
              <a:rPr lang="en-US" sz="2000" dirty="0"/>
              <a:t>    int64_t </a:t>
            </a:r>
            <a:r>
              <a:rPr lang="en-US" sz="2000" dirty="0" err="1"/>
              <a:t>processPriority</a:t>
            </a:r>
            <a:r>
              <a:rPr lang="en-US" sz="2000" dirty="0"/>
              <a:t>;  //!&lt; [-] Priority level for process (higher first)</a:t>
            </a:r>
          </a:p>
        </p:txBody>
      </p:sp>
    </p:spTree>
    <p:extLst>
      <p:ext uri="{BB962C8B-B14F-4D97-AF65-F5344CB8AC3E}">
        <p14:creationId xmlns:p14="http://schemas.microsoft.com/office/powerpoint/2010/main" val="204885020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SysProcess</a:t>
            </a:r>
            <a:r>
              <a:rPr lang="en-US" dirty="0"/>
              <a:t>()?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96EEA-841A-FC41-AF7E-502417FBB8D7}"/>
              </a:ext>
            </a:extLst>
          </p:cNvPr>
          <p:cNvSpPr txBox="1"/>
          <p:nvPr/>
        </p:nvSpPr>
        <p:spPr>
          <a:xfrm>
            <a:off x="16194018" y="10512751"/>
            <a:ext cx="7524750" cy="26468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SysProcess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 can be enabled or disabled. This value can be returned by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processEnabled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which is used by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SimModel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 to determine if the process should be called or not.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3EC94F-65DC-FB46-A97B-9E0128D26C57}"/>
              </a:ext>
            </a:extLst>
          </p:cNvPr>
          <p:cNvSpPr>
            <a:spLocks/>
          </p:cNvSpPr>
          <p:nvPr/>
        </p:nvSpPr>
        <p:spPr>
          <a:xfrm>
            <a:off x="1133344" y="10069975"/>
            <a:ext cx="14275634" cy="294184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9311624" y="12449647"/>
            <a:ext cx="6325773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05B9282-6A22-9548-AD72-5CB0B6B940BE}"/>
              </a:ext>
            </a:extLst>
          </p:cNvPr>
          <p:cNvSpPr/>
          <p:nvPr/>
        </p:nvSpPr>
        <p:spPr>
          <a:xfrm>
            <a:off x="1130270" y="2082783"/>
            <a:ext cx="14278708" cy="10910679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messageContainer</a:t>
            </a:r>
            <a:r>
              <a:rPr lang="en-US" sz="2000" dirty="0"/>
              <a:t>);</a:t>
            </a:r>
          </a:p>
          <a:p>
            <a:r>
              <a:rPr lang="en-US" sz="2000" dirty="0"/>
              <a:t>    ~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addNewTask</a:t>
            </a:r>
            <a:r>
              <a:rPr lang="en-US" sz="2000" dirty="0"/>
              <a:t>(</a:t>
            </a:r>
            <a:r>
              <a:rPr lang="en-US" sz="2000" dirty="0" err="1"/>
              <a:t>SysModelTask</a:t>
            </a:r>
            <a:r>
              <a:rPr lang="en-US" sz="2000" dirty="0"/>
              <a:t> *</a:t>
            </a:r>
            <a:r>
              <a:rPr lang="en-US" sz="2000" dirty="0" err="1"/>
              <a:t>newTask</a:t>
            </a:r>
            <a:r>
              <a:rPr lang="en-US" sz="2000" dirty="0"/>
              <a:t>, int32_t </a:t>
            </a:r>
            <a:r>
              <a:rPr lang="en-US" sz="2000" dirty="0" err="1"/>
              <a:t>taskPriority</a:t>
            </a:r>
            <a:r>
              <a:rPr lang="en-US" sz="2000" dirty="0"/>
              <a:t> = -1);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selfInitProcess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    void </a:t>
            </a:r>
            <a:r>
              <a:rPr lang="en-US" sz="2000" dirty="0" err="1"/>
              <a:t>resetProcess</a:t>
            </a:r>
            <a:r>
              <a:rPr lang="en-US" sz="2000" dirty="0"/>
              <a:t>(uint64_t </a:t>
            </a:r>
            <a:r>
              <a:rPr lang="en-US" sz="2000" dirty="0" err="1"/>
              <a:t>currentTime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reInitProcess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true;}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false;}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scheduleTask</a:t>
            </a:r>
            <a:r>
              <a:rPr lang="en-US" sz="2000" dirty="0"/>
              <a:t>(</a:t>
            </a:r>
            <a:r>
              <a:rPr lang="en-US" sz="2000" dirty="0" err="1"/>
              <a:t>ModelScheduleEntry</a:t>
            </a:r>
            <a:r>
              <a:rPr lang="en-US" sz="2000" dirty="0"/>
              <a:t> &amp; </a:t>
            </a:r>
            <a:r>
              <a:rPr lang="en-US" sz="2000" dirty="0" err="1"/>
              <a:t>taskCall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selectProcess</a:t>
            </a:r>
            <a:r>
              <a:rPr lang="en-US" sz="2000" dirty="0"/>
              <a:t>()</a:t>
            </a:r>
          </a:p>
          <a:p>
            <a:r>
              <a:rPr lang="en-US" sz="2000" dirty="0"/>
              <a:t>    {</a:t>
            </a:r>
            <a:r>
              <a:rPr lang="en-US" sz="2000" dirty="0" err="1"/>
              <a:t>SystemMessaging</a:t>
            </a:r>
            <a:r>
              <a:rPr lang="en-US" sz="2000" dirty="0"/>
              <a:t>::</a:t>
            </a:r>
            <a:r>
              <a:rPr lang="en-US" sz="2000" dirty="0" err="1"/>
              <a:t>GetInstance</a:t>
            </a:r>
            <a:r>
              <a:rPr lang="en-US" sz="2000" dirty="0"/>
              <a:t>()-&gt;</a:t>
            </a:r>
            <a:r>
              <a:rPr lang="en-US" sz="2000" dirty="0" err="1"/>
              <a:t>selectMessageBuffer</a:t>
            </a:r>
            <a:r>
              <a:rPr lang="en-US" sz="2000" dirty="0"/>
              <a:t>(this-&gt;</a:t>
            </a:r>
            <a:r>
              <a:rPr lang="en-US" sz="2000" dirty="0" err="1"/>
              <a:t>messageBuffer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setProcessName</a:t>
            </a:r>
            <a:r>
              <a:rPr lang="en-US" sz="2000" dirty="0"/>
              <a:t>(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newName</a:t>
            </a:r>
            <a:r>
              <a:rPr lang="en-US" sz="2000" dirty="0"/>
              <a:t>){this-&gt;</a:t>
            </a:r>
            <a:r>
              <a:rPr lang="en-US" sz="2000" dirty="0" err="1"/>
              <a:t>processName</a:t>
            </a:r>
            <a:r>
              <a:rPr lang="en-US" sz="2000" dirty="0"/>
              <a:t> = </a:t>
            </a:r>
            <a:r>
              <a:rPr lang="en-US" sz="2000" dirty="0" err="1"/>
              <a:t>newName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getProcessName</a:t>
            </a:r>
            <a:r>
              <a:rPr lang="en-US" sz="2000" dirty="0"/>
              <a:t>() { return(</a:t>
            </a:r>
            <a:r>
              <a:rPr lang="en-US" sz="2000" dirty="0" err="1"/>
              <a:t>processName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getNextTime</a:t>
            </a:r>
            <a:r>
              <a:rPr lang="en-US" sz="2000" dirty="0"/>
              <a:t>() { return(this-&gt;</a:t>
            </a:r>
            <a:r>
              <a:rPr lang="en-US" sz="2000" dirty="0" err="1"/>
              <a:t>nextTaskTime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singleStepNextTask</a:t>
            </a:r>
            <a:r>
              <a:rPr lang="en-US" sz="2000" dirty="0"/>
              <a:t>(uint64_t </a:t>
            </a:r>
            <a:r>
              <a:rPr lang="en-US" sz="2000" dirty="0" err="1"/>
              <a:t>currentNanos</a:t>
            </a:r>
            <a:r>
              <a:rPr lang="en-US" sz="2000" dirty="0"/>
              <a:t>);</a:t>
            </a:r>
          </a:p>
          <a:p>
            <a:r>
              <a:rPr lang="en-US" sz="2000" dirty="0"/>
              <a:t>    bool </a:t>
            </a:r>
            <a:r>
              <a:rPr lang="en-US" sz="2000" dirty="0" err="1"/>
              <a:t>processEnabled</a:t>
            </a:r>
            <a:r>
              <a:rPr lang="en-US" sz="2000" dirty="0"/>
              <a:t>() {return this-&gt;</a:t>
            </a:r>
            <a:r>
              <a:rPr lang="en-US" sz="2000" dirty="0" err="1"/>
              <a:t>processActive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addInterfaceRef</a:t>
            </a:r>
            <a:r>
              <a:rPr lang="en-US" sz="2000" dirty="0"/>
              <a:t>(</a:t>
            </a:r>
            <a:r>
              <a:rPr lang="en-US" sz="2000" dirty="0" err="1"/>
              <a:t>SysInterface</a:t>
            </a:r>
            <a:r>
              <a:rPr lang="en-US" sz="2000" dirty="0"/>
              <a:t> *</a:t>
            </a:r>
            <a:r>
              <a:rPr lang="en-US" sz="2000" dirty="0" err="1"/>
              <a:t>newInt</a:t>
            </a:r>
            <a:r>
              <a:rPr lang="en-US" sz="2000" dirty="0"/>
              <a:t>) {this-&gt;</a:t>
            </a:r>
            <a:r>
              <a:rPr lang="en-US" sz="2000" dirty="0" err="1"/>
              <a:t>intRefs.push_back</a:t>
            </a:r>
            <a:r>
              <a:rPr lang="en-US" sz="2000" dirty="0"/>
              <a:t>(</a:t>
            </a:r>
            <a:r>
              <a:rPr lang="en-US" sz="2000" dirty="0" err="1"/>
              <a:t>newInt</a:t>
            </a:r>
            <a:r>
              <a:rPr lang="en-US" sz="2000" dirty="0"/>
              <a:t>);}</a:t>
            </a:r>
          </a:p>
          <a:p>
            <a:r>
              <a:rPr lang="en-US" sz="2000" dirty="0"/>
              <a:t>void </a:t>
            </a:r>
            <a:r>
              <a:rPr lang="en-US" sz="2000" dirty="0" err="1"/>
              <a:t>changeTaskPeriod</a:t>
            </a:r>
            <a:r>
              <a:rPr lang="en-US" sz="2000" dirty="0"/>
              <a:t>(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taskName</a:t>
            </a:r>
            <a:r>
              <a:rPr lang="en-US" sz="2000" dirty="0"/>
              <a:t>, uint64_t </a:t>
            </a:r>
            <a:r>
              <a:rPr lang="en-US" sz="2000" dirty="0" err="1"/>
              <a:t>newPeriod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setPriority</a:t>
            </a:r>
            <a:r>
              <a:rPr lang="en-US" sz="2000" dirty="0"/>
              <a:t>(int64_t </a:t>
            </a:r>
            <a:r>
              <a:rPr lang="en-US" sz="2000" dirty="0" err="1"/>
              <a:t>newPriority</a:t>
            </a:r>
            <a:r>
              <a:rPr lang="en-US" sz="2000" dirty="0"/>
              <a:t>) {this-&gt;</a:t>
            </a:r>
            <a:r>
              <a:rPr lang="en-US" sz="2000" dirty="0" err="1"/>
              <a:t>processPriority</a:t>
            </a:r>
            <a:r>
              <a:rPr lang="en-US" sz="2000" dirty="0"/>
              <a:t> = </a:t>
            </a:r>
            <a:r>
              <a:rPr lang="en-US" sz="2000" dirty="0" err="1"/>
              <a:t>newPriority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routeInterfaces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   </a:t>
            </a:r>
          </a:p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std</a:t>
            </a:r>
            <a:r>
              <a:rPr lang="en-US" sz="2000" dirty="0"/>
              <a:t>::vector&lt;</a:t>
            </a:r>
            <a:r>
              <a:rPr lang="en-US" sz="2000" dirty="0" err="1"/>
              <a:t>SysInterface</a:t>
            </a:r>
            <a:r>
              <a:rPr lang="en-US" sz="2000" dirty="0"/>
              <a:t>*&gt; </a:t>
            </a:r>
            <a:r>
              <a:rPr lang="en-US" sz="2000" dirty="0" err="1"/>
              <a:t>intRefs</a:t>
            </a:r>
            <a:r>
              <a:rPr lang="en-US" sz="2000" dirty="0"/>
              <a:t>;  //!&lt; -- Interface references to move data to process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std</a:t>
            </a:r>
            <a:r>
              <a:rPr lang="en-US" sz="2000" dirty="0"/>
              <a:t>::vector&lt;</a:t>
            </a:r>
            <a:r>
              <a:rPr lang="en-US" sz="2000" dirty="0" err="1"/>
              <a:t>ModelScheduleEntry</a:t>
            </a:r>
            <a:r>
              <a:rPr lang="en-US" sz="2000" dirty="0"/>
              <a:t>&gt; </a:t>
            </a:r>
            <a:r>
              <a:rPr lang="en-US" sz="2000" dirty="0" err="1"/>
              <a:t>processTasks</a:t>
            </a:r>
            <a:r>
              <a:rPr lang="en-US" sz="2000" dirty="0"/>
              <a:t>;  //!&lt; -- Array that has pointers to all process tasks</a:t>
            </a:r>
          </a:p>
          <a:p>
            <a:endParaRPr lang="en-US" sz="2000" dirty="0"/>
          </a:p>
          <a:p>
            <a:r>
              <a:rPr lang="en-US" sz="2000" dirty="0"/>
              <a:t>    uint64_t </a:t>
            </a:r>
            <a:r>
              <a:rPr lang="en-US" sz="2000" dirty="0" err="1"/>
              <a:t>nextTaskTime</a:t>
            </a:r>
            <a:r>
              <a:rPr lang="en-US" sz="2000" dirty="0"/>
              <a:t>;  //!&lt; [ns] time for the next Task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prevRouteTime</a:t>
            </a:r>
            <a:r>
              <a:rPr lang="en-US" sz="2000" dirty="0"/>
              <a:t>;  //!&lt; [ns] Time that interfaces were previously routed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processName</a:t>
            </a:r>
            <a:r>
              <a:rPr lang="en-US" sz="2000" dirty="0"/>
              <a:t>;  //!&lt; -- Identifier for process</a:t>
            </a:r>
          </a:p>
          <a:p>
            <a:r>
              <a:rPr lang="en-US" sz="2000" b="1" dirty="0"/>
              <a:t>bool </a:t>
            </a:r>
            <a:r>
              <a:rPr lang="en-US" sz="2000" dirty="0" err="1"/>
              <a:t>processActive</a:t>
            </a:r>
            <a:r>
              <a:rPr lang="en-US" sz="2000" dirty="0"/>
              <a:t>;  //!&lt; -- Flag indicating whether the Process is active</a:t>
            </a:r>
          </a:p>
          <a:p>
            <a:r>
              <a:rPr lang="en-US" sz="2000" dirty="0"/>
              <a:t>    int64_t </a:t>
            </a:r>
            <a:r>
              <a:rPr lang="en-US" sz="2000" dirty="0" err="1"/>
              <a:t>processPriority</a:t>
            </a:r>
            <a:r>
              <a:rPr lang="en-US" sz="2000" dirty="0"/>
              <a:t>;  //!&lt; [-] Priority level for process (higher first)</a:t>
            </a:r>
          </a:p>
        </p:txBody>
      </p:sp>
    </p:spTree>
    <p:extLst>
      <p:ext uri="{BB962C8B-B14F-4D97-AF65-F5344CB8AC3E}">
        <p14:creationId xmlns:p14="http://schemas.microsoft.com/office/powerpoint/2010/main" val="131911911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SysProcess</a:t>
            </a:r>
            <a:r>
              <a:rPr lang="en-US" dirty="0"/>
              <a:t>()?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96EEA-841A-FC41-AF7E-502417FBB8D7}"/>
              </a:ext>
            </a:extLst>
          </p:cNvPr>
          <p:cNvSpPr txBox="1"/>
          <p:nvPr/>
        </p:nvSpPr>
        <p:spPr>
          <a:xfrm>
            <a:off x="15835203" y="10364947"/>
            <a:ext cx="7524750" cy="26468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If two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SysProcess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es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are scheduled for the same time, the one with a higher priority goes first. User sets this when they make the process, but could also change it later.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3EC94F-65DC-FB46-A97B-9E0128D26C57}"/>
              </a:ext>
            </a:extLst>
          </p:cNvPr>
          <p:cNvSpPr>
            <a:spLocks/>
          </p:cNvSpPr>
          <p:nvPr/>
        </p:nvSpPr>
        <p:spPr>
          <a:xfrm>
            <a:off x="1133344" y="10069975"/>
            <a:ext cx="14275634" cy="294184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9276900" y="12781371"/>
            <a:ext cx="6325773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C4D45EF-9F33-2E41-9C26-FC057039ADD5}"/>
              </a:ext>
            </a:extLst>
          </p:cNvPr>
          <p:cNvSpPr/>
          <p:nvPr/>
        </p:nvSpPr>
        <p:spPr>
          <a:xfrm>
            <a:off x="1130270" y="2082783"/>
            <a:ext cx="14278708" cy="10910679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messageContainer</a:t>
            </a:r>
            <a:r>
              <a:rPr lang="en-US" sz="2000" dirty="0"/>
              <a:t>);</a:t>
            </a:r>
          </a:p>
          <a:p>
            <a:r>
              <a:rPr lang="en-US" sz="2000" dirty="0"/>
              <a:t>    ~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addNewTask</a:t>
            </a:r>
            <a:r>
              <a:rPr lang="en-US" sz="2000" dirty="0"/>
              <a:t>(</a:t>
            </a:r>
            <a:r>
              <a:rPr lang="en-US" sz="2000" dirty="0" err="1"/>
              <a:t>SysModelTask</a:t>
            </a:r>
            <a:r>
              <a:rPr lang="en-US" sz="2000" dirty="0"/>
              <a:t> *</a:t>
            </a:r>
            <a:r>
              <a:rPr lang="en-US" sz="2000" dirty="0" err="1"/>
              <a:t>newTask</a:t>
            </a:r>
            <a:r>
              <a:rPr lang="en-US" sz="2000" dirty="0"/>
              <a:t>, int32_t </a:t>
            </a:r>
            <a:r>
              <a:rPr lang="en-US" sz="2000" dirty="0" err="1"/>
              <a:t>taskPriority</a:t>
            </a:r>
            <a:r>
              <a:rPr lang="en-US" sz="2000" dirty="0"/>
              <a:t> = -1);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selfInitProcess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    void </a:t>
            </a:r>
            <a:r>
              <a:rPr lang="en-US" sz="2000" dirty="0" err="1"/>
              <a:t>resetProcess</a:t>
            </a:r>
            <a:r>
              <a:rPr lang="en-US" sz="2000" dirty="0"/>
              <a:t>(uint64_t </a:t>
            </a:r>
            <a:r>
              <a:rPr lang="en-US" sz="2000" dirty="0" err="1"/>
              <a:t>currentTime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reInitProcess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true;}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false;}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scheduleTask</a:t>
            </a:r>
            <a:r>
              <a:rPr lang="en-US" sz="2000" dirty="0"/>
              <a:t>(</a:t>
            </a:r>
            <a:r>
              <a:rPr lang="en-US" sz="2000" dirty="0" err="1"/>
              <a:t>ModelScheduleEntry</a:t>
            </a:r>
            <a:r>
              <a:rPr lang="en-US" sz="2000" dirty="0"/>
              <a:t> &amp; </a:t>
            </a:r>
            <a:r>
              <a:rPr lang="en-US" sz="2000" dirty="0" err="1"/>
              <a:t>taskCall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selectProcess</a:t>
            </a:r>
            <a:r>
              <a:rPr lang="en-US" sz="2000" dirty="0"/>
              <a:t>()</a:t>
            </a:r>
          </a:p>
          <a:p>
            <a:r>
              <a:rPr lang="en-US" sz="2000" dirty="0"/>
              <a:t>    {</a:t>
            </a:r>
            <a:r>
              <a:rPr lang="en-US" sz="2000" dirty="0" err="1"/>
              <a:t>SystemMessaging</a:t>
            </a:r>
            <a:r>
              <a:rPr lang="en-US" sz="2000" dirty="0"/>
              <a:t>::</a:t>
            </a:r>
            <a:r>
              <a:rPr lang="en-US" sz="2000" dirty="0" err="1"/>
              <a:t>GetInstance</a:t>
            </a:r>
            <a:r>
              <a:rPr lang="en-US" sz="2000" dirty="0"/>
              <a:t>()-&gt;</a:t>
            </a:r>
            <a:r>
              <a:rPr lang="en-US" sz="2000" dirty="0" err="1"/>
              <a:t>selectMessageBuffer</a:t>
            </a:r>
            <a:r>
              <a:rPr lang="en-US" sz="2000" dirty="0"/>
              <a:t>(this-&gt;</a:t>
            </a:r>
            <a:r>
              <a:rPr lang="en-US" sz="2000" dirty="0" err="1"/>
              <a:t>messageBuffer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setProcessName</a:t>
            </a:r>
            <a:r>
              <a:rPr lang="en-US" sz="2000" dirty="0"/>
              <a:t>(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newName</a:t>
            </a:r>
            <a:r>
              <a:rPr lang="en-US" sz="2000" dirty="0"/>
              <a:t>){this-&gt;</a:t>
            </a:r>
            <a:r>
              <a:rPr lang="en-US" sz="2000" dirty="0" err="1"/>
              <a:t>processName</a:t>
            </a:r>
            <a:r>
              <a:rPr lang="en-US" sz="2000" dirty="0"/>
              <a:t> = </a:t>
            </a:r>
            <a:r>
              <a:rPr lang="en-US" sz="2000" dirty="0" err="1"/>
              <a:t>newName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getProcessName</a:t>
            </a:r>
            <a:r>
              <a:rPr lang="en-US" sz="2000" dirty="0"/>
              <a:t>() { return(</a:t>
            </a:r>
            <a:r>
              <a:rPr lang="en-US" sz="2000" dirty="0" err="1"/>
              <a:t>processName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getNextTime</a:t>
            </a:r>
            <a:r>
              <a:rPr lang="en-US" sz="2000" dirty="0"/>
              <a:t>() { return(this-&gt;</a:t>
            </a:r>
            <a:r>
              <a:rPr lang="en-US" sz="2000" dirty="0" err="1"/>
              <a:t>nextTaskTime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singleStepNextTask</a:t>
            </a:r>
            <a:r>
              <a:rPr lang="en-US" sz="2000" dirty="0"/>
              <a:t>(uint64_t </a:t>
            </a:r>
            <a:r>
              <a:rPr lang="en-US" sz="2000" dirty="0" err="1"/>
              <a:t>currentNanos</a:t>
            </a:r>
            <a:r>
              <a:rPr lang="en-US" sz="2000" dirty="0"/>
              <a:t>);</a:t>
            </a:r>
          </a:p>
          <a:p>
            <a:r>
              <a:rPr lang="en-US" sz="2000" dirty="0"/>
              <a:t>    bool </a:t>
            </a:r>
            <a:r>
              <a:rPr lang="en-US" sz="2000" dirty="0" err="1"/>
              <a:t>processEnabled</a:t>
            </a:r>
            <a:r>
              <a:rPr lang="en-US" sz="2000" dirty="0"/>
              <a:t>() {return this-&gt;</a:t>
            </a:r>
            <a:r>
              <a:rPr lang="en-US" sz="2000" dirty="0" err="1"/>
              <a:t>processActive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addInterfaceRef</a:t>
            </a:r>
            <a:r>
              <a:rPr lang="en-US" sz="2000" dirty="0"/>
              <a:t>(</a:t>
            </a:r>
            <a:r>
              <a:rPr lang="en-US" sz="2000" dirty="0" err="1"/>
              <a:t>SysInterface</a:t>
            </a:r>
            <a:r>
              <a:rPr lang="en-US" sz="2000" dirty="0"/>
              <a:t> *</a:t>
            </a:r>
            <a:r>
              <a:rPr lang="en-US" sz="2000" dirty="0" err="1"/>
              <a:t>newInt</a:t>
            </a:r>
            <a:r>
              <a:rPr lang="en-US" sz="2000" dirty="0"/>
              <a:t>) {this-&gt;</a:t>
            </a:r>
            <a:r>
              <a:rPr lang="en-US" sz="2000" dirty="0" err="1"/>
              <a:t>intRefs.push_back</a:t>
            </a:r>
            <a:r>
              <a:rPr lang="en-US" sz="2000" dirty="0"/>
              <a:t>(</a:t>
            </a:r>
            <a:r>
              <a:rPr lang="en-US" sz="2000" dirty="0" err="1"/>
              <a:t>newInt</a:t>
            </a:r>
            <a:r>
              <a:rPr lang="en-US" sz="2000" dirty="0"/>
              <a:t>);}</a:t>
            </a:r>
          </a:p>
          <a:p>
            <a:r>
              <a:rPr lang="en-US" sz="2000" dirty="0"/>
              <a:t>void </a:t>
            </a:r>
            <a:r>
              <a:rPr lang="en-US" sz="2000" dirty="0" err="1"/>
              <a:t>changeTaskPeriod</a:t>
            </a:r>
            <a:r>
              <a:rPr lang="en-US" sz="2000" dirty="0"/>
              <a:t>(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taskName</a:t>
            </a:r>
            <a:r>
              <a:rPr lang="en-US" sz="2000" dirty="0"/>
              <a:t>, uint64_t </a:t>
            </a:r>
            <a:r>
              <a:rPr lang="en-US" sz="2000" dirty="0" err="1"/>
              <a:t>newPeriod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setPriority</a:t>
            </a:r>
            <a:r>
              <a:rPr lang="en-US" sz="2000" dirty="0"/>
              <a:t>(int64_t </a:t>
            </a:r>
            <a:r>
              <a:rPr lang="en-US" sz="2000" dirty="0" err="1"/>
              <a:t>newPriority</a:t>
            </a:r>
            <a:r>
              <a:rPr lang="en-US" sz="2000" dirty="0"/>
              <a:t>) {this-&gt;</a:t>
            </a:r>
            <a:r>
              <a:rPr lang="en-US" sz="2000" dirty="0" err="1"/>
              <a:t>processPriority</a:t>
            </a:r>
            <a:r>
              <a:rPr lang="en-US" sz="2000" dirty="0"/>
              <a:t> = </a:t>
            </a:r>
            <a:r>
              <a:rPr lang="en-US" sz="2000" dirty="0" err="1"/>
              <a:t>newPriority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routeInterfaces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   </a:t>
            </a:r>
          </a:p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std</a:t>
            </a:r>
            <a:r>
              <a:rPr lang="en-US" sz="2000" dirty="0"/>
              <a:t>::vector&lt;</a:t>
            </a:r>
            <a:r>
              <a:rPr lang="en-US" sz="2000" dirty="0" err="1"/>
              <a:t>SysInterface</a:t>
            </a:r>
            <a:r>
              <a:rPr lang="en-US" sz="2000" dirty="0"/>
              <a:t>*&gt; </a:t>
            </a:r>
            <a:r>
              <a:rPr lang="en-US" sz="2000" dirty="0" err="1"/>
              <a:t>intRefs</a:t>
            </a:r>
            <a:r>
              <a:rPr lang="en-US" sz="2000" dirty="0"/>
              <a:t>;  //!&lt; -- Interface references to move data to process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std</a:t>
            </a:r>
            <a:r>
              <a:rPr lang="en-US" sz="2000" dirty="0"/>
              <a:t>::vector&lt;</a:t>
            </a:r>
            <a:r>
              <a:rPr lang="en-US" sz="2000" dirty="0" err="1"/>
              <a:t>ModelScheduleEntry</a:t>
            </a:r>
            <a:r>
              <a:rPr lang="en-US" sz="2000" dirty="0"/>
              <a:t>&gt; </a:t>
            </a:r>
            <a:r>
              <a:rPr lang="en-US" sz="2000" dirty="0" err="1"/>
              <a:t>processTasks</a:t>
            </a:r>
            <a:r>
              <a:rPr lang="en-US" sz="2000" dirty="0"/>
              <a:t>;  //!&lt; -- Array that has pointers to all process tasks</a:t>
            </a:r>
          </a:p>
          <a:p>
            <a:endParaRPr lang="en-US" sz="2000" dirty="0"/>
          </a:p>
          <a:p>
            <a:r>
              <a:rPr lang="en-US" sz="2000" dirty="0"/>
              <a:t>    uint64_t </a:t>
            </a:r>
            <a:r>
              <a:rPr lang="en-US" sz="2000" dirty="0" err="1"/>
              <a:t>nextTaskTime</a:t>
            </a:r>
            <a:r>
              <a:rPr lang="en-US" sz="2000" dirty="0"/>
              <a:t>;  //!&lt; [ns] time for the next Task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prevRouteTime</a:t>
            </a:r>
            <a:r>
              <a:rPr lang="en-US" sz="2000" dirty="0"/>
              <a:t>;  //!&lt; [ns] Time that interfaces were previously routed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processName</a:t>
            </a:r>
            <a:r>
              <a:rPr lang="en-US" sz="2000" dirty="0"/>
              <a:t>;  //!&lt; -- Identifier for process</a:t>
            </a:r>
          </a:p>
          <a:p>
            <a:r>
              <a:rPr lang="en-US" sz="2000" b="1" dirty="0"/>
              <a:t>bool </a:t>
            </a:r>
            <a:r>
              <a:rPr lang="en-US" sz="2000" dirty="0" err="1"/>
              <a:t>processActive</a:t>
            </a:r>
            <a:r>
              <a:rPr lang="en-US" sz="2000" dirty="0"/>
              <a:t>;  //!&lt; -- Flag indicating whether the Process is active</a:t>
            </a:r>
          </a:p>
          <a:p>
            <a:r>
              <a:rPr lang="en-US" sz="2000" dirty="0"/>
              <a:t>    int64_t </a:t>
            </a:r>
            <a:r>
              <a:rPr lang="en-US" sz="2000" dirty="0" err="1"/>
              <a:t>processPriority</a:t>
            </a:r>
            <a:r>
              <a:rPr lang="en-US" sz="2000" dirty="0"/>
              <a:t>;  //!&lt; [-] Priority level for process (higher first)</a:t>
            </a:r>
          </a:p>
        </p:txBody>
      </p:sp>
    </p:spTree>
    <p:extLst>
      <p:ext uri="{BB962C8B-B14F-4D97-AF65-F5344CB8AC3E}">
        <p14:creationId xmlns:p14="http://schemas.microsoft.com/office/powerpoint/2010/main" val="195155592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SysProcess</a:t>
            </a:r>
            <a:r>
              <a:rPr lang="en-US" dirty="0"/>
              <a:t>() do?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96EEA-841A-FC41-AF7E-502417FBB8D7}"/>
              </a:ext>
            </a:extLst>
          </p:cNvPr>
          <p:cNvSpPr txBox="1"/>
          <p:nvPr/>
        </p:nvSpPr>
        <p:spPr>
          <a:xfrm>
            <a:off x="16150281" y="2719086"/>
            <a:ext cx="7524750" cy="677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Creates an inactive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SysProcess</a:t>
            </a:r>
            <a:r>
              <a:rPr lang="en-US" dirty="0"/>
              <a:t>()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3EC94F-65DC-FB46-A97B-9E0128D26C57}"/>
              </a:ext>
            </a:extLst>
          </p:cNvPr>
          <p:cNvSpPr>
            <a:spLocks/>
          </p:cNvSpPr>
          <p:nvPr/>
        </p:nvSpPr>
        <p:spPr>
          <a:xfrm>
            <a:off x="1130270" y="2101144"/>
            <a:ext cx="14278708" cy="79819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3283874" y="2698257"/>
            <a:ext cx="12866407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A21341F-D048-9942-AF7D-A7B45482D98A}"/>
              </a:ext>
            </a:extLst>
          </p:cNvPr>
          <p:cNvSpPr/>
          <p:nvPr/>
        </p:nvSpPr>
        <p:spPr>
          <a:xfrm>
            <a:off x="1130270" y="2082783"/>
            <a:ext cx="14278708" cy="10910679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messageContainer</a:t>
            </a:r>
            <a:r>
              <a:rPr lang="en-US" sz="2000" dirty="0"/>
              <a:t>);</a:t>
            </a:r>
          </a:p>
          <a:p>
            <a:r>
              <a:rPr lang="en-US" sz="2000" dirty="0"/>
              <a:t>    ~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addNewTask</a:t>
            </a:r>
            <a:r>
              <a:rPr lang="en-US" sz="2000" dirty="0"/>
              <a:t>(</a:t>
            </a:r>
            <a:r>
              <a:rPr lang="en-US" sz="2000" dirty="0" err="1"/>
              <a:t>SysModelTask</a:t>
            </a:r>
            <a:r>
              <a:rPr lang="en-US" sz="2000" dirty="0"/>
              <a:t> *</a:t>
            </a:r>
            <a:r>
              <a:rPr lang="en-US" sz="2000" dirty="0" err="1"/>
              <a:t>newTask</a:t>
            </a:r>
            <a:r>
              <a:rPr lang="en-US" sz="2000" dirty="0"/>
              <a:t>, int32_t </a:t>
            </a:r>
            <a:r>
              <a:rPr lang="en-US" sz="2000" dirty="0" err="1"/>
              <a:t>taskPriority</a:t>
            </a:r>
            <a:r>
              <a:rPr lang="en-US" sz="2000" dirty="0"/>
              <a:t> = -1);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selfInitProcess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    void </a:t>
            </a:r>
            <a:r>
              <a:rPr lang="en-US" sz="2000" dirty="0" err="1"/>
              <a:t>resetProcess</a:t>
            </a:r>
            <a:r>
              <a:rPr lang="en-US" sz="2000" dirty="0"/>
              <a:t>(uint64_t </a:t>
            </a:r>
            <a:r>
              <a:rPr lang="en-US" sz="2000" dirty="0" err="1"/>
              <a:t>currentTime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reInitProcess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true;}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false;}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scheduleTask</a:t>
            </a:r>
            <a:r>
              <a:rPr lang="en-US" sz="2000" dirty="0"/>
              <a:t>(</a:t>
            </a:r>
            <a:r>
              <a:rPr lang="en-US" sz="2000" dirty="0" err="1"/>
              <a:t>ModelScheduleEntry</a:t>
            </a:r>
            <a:r>
              <a:rPr lang="en-US" sz="2000" dirty="0"/>
              <a:t> &amp; </a:t>
            </a:r>
            <a:r>
              <a:rPr lang="en-US" sz="2000" dirty="0" err="1"/>
              <a:t>taskCall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selectProcess</a:t>
            </a:r>
            <a:r>
              <a:rPr lang="en-US" sz="2000" dirty="0"/>
              <a:t>()</a:t>
            </a:r>
          </a:p>
          <a:p>
            <a:r>
              <a:rPr lang="en-US" sz="2000" dirty="0"/>
              <a:t>    {</a:t>
            </a:r>
            <a:r>
              <a:rPr lang="en-US" sz="2000" dirty="0" err="1"/>
              <a:t>SystemMessaging</a:t>
            </a:r>
            <a:r>
              <a:rPr lang="en-US" sz="2000" dirty="0"/>
              <a:t>::</a:t>
            </a:r>
            <a:r>
              <a:rPr lang="en-US" sz="2000" dirty="0" err="1"/>
              <a:t>GetInstance</a:t>
            </a:r>
            <a:r>
              <a:rPr lang="en-US" sz="2000" dirty="0"/>
              <a:t>()-&gt;</a:t>
            </a:r>
            <a:r>
              <a:rPr lang="en-US" sz="2000" dirty="0" err="1"/>
              <a:t>selectMessageBuffer</a:t>
            </a:r>
            <a:r>
              <a:rPr lang="en-US" sz="2000" dirty="0"/>
              <a:t>(this-&gt;</a:t>
            </a:r>
            <a:r>
              <a:rPr lang="en-US" sz="2000" dirty="0" err="1"/>
              <a:t>messageBuffer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setProcessName</a:t>
            </a:r>
            <a:r>
              <a:rPr lang="en-US" sz="2000" dirty="0"/>
              <a:t>(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newName</a:t>
            </a:r>
            <a:r>
              <a:rPr lang="en-US" sz="2000" dirty="0"/>
              <a:t>){this-&gt;</a:t>
            </a:r>
            <a:r>
              <a:rPr lang="en-US" sz="2000" dirty="0" err="1"/>
              <a:t>processName</a:t>
            </a:r>
            <a:r>
              <a:rPr lang="en-US" sz="2000" dirty="0"/>
              <a:t> = </a:t>
            </a:r>
            <a:r>
              <a:rPr lang="en-US" sz="2000" dirty="0" err="1"/>
              <a:t>newName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getProcessName</a:t>
            </a:r>
            <a:r>
              <a:rPr lang="en-US" sz="2000" dirty="0"/>
              <a:t>() { return(</a:t>
            </a:r>
            <a:r>
              <a:rPr lang="en-US" sz="2000" dirty="0" err="1"/>
              <a:t>processName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getNextTime</a:t>
            </a:r>
            <a:r>
              <a:rPr lang="en-US" sz="2000" dirty="0"/>
              <a:t>() { return(this-&gt;</a:t>
            </a:r>
            <a:r>
              <a:rPr lang="en-US" sz="2000" dirty="0" err="1"/>
              <a:t>nextTaskTime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singleStepNextTask</a:t>
            </a:r>
            <a:r>
              <a:rPr lang="en-US" sz="2000" dirty="0"/>
              <a:t>(uint64_t </a:t>
            </a:r>
            <a:r>
              <a:rPr lang="en-US" sz="2000" dirty="0" err="1"/>
              <a:t>currentNanos</a:t>
            </a:r>
            <a:r>
              <a:rPr lang="en-US" sz="2000" dirty="0"/>
              <a:t>);</a:t>
            </a:r>
          </a:p>
          <a:p>
            <a:r>
              <a:rPr lang="en-US" sz="2000" dirty="0"/>
              <a:t>    bool </a:t>
            </a:r>
            <a:r>
              <a:rPr lang="en-US" sz="2000" dirty="0" err="1"/>
              <a:t>processEnabled</a:t>
            </a:r>
            <a:r>
              <a:rPr lang="en-US" sz="2000" dirty="0"/>
              <a:t>() {return this-&gt;</a:t>
            </a:r>
            <a:r>
              <a:rPr lang="en-US" sz="2000" dirty="0" err="1"/>
              <a:t>processActive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addInterfaceRef</a:t>
            </a:r>
            <a:r>
              <a:rPr lang="en-US" sz="2000" dirty="0"/>
              <a:t>(</a:t>
            </a:r>
            <a:r>
              <a:rPr lang="en-US" sz="2000" dirty="0" err="1"/>
              <a:t>SysInterface</a:t>
            </a:r>
            <a:r>
              <a:rPr lang="en-US" sz="2000" dirty="0"/>
              <a:t> *</a:t>
            </a:r>
            <a:r>
              <a:rPr lang="en-US" sz="2000" dirty="0" err="1"/>
              <a:t>newInt</a:t>
            </a:r>
            <a:r>
              <a:rPr lang="en-US" sz="2000" dirty="0"/>
              <a:t>) {this-&gt;</a:t>
            </a:r>
            <a:r>
              <a:rPr lang="en-US" sz="2000" dirty="0" err="1"/>
              <a:t>intRefs.push_back</a:t>
            </a:r>
            <a:r>
              <a:rPr lang="en-US" sz="2000" dirty="0"/>
              <a:t>(</a:t>
            </a:r>
            <a:r>
              <a:rPr lang="en-US" sz="2000" dirty="0" err="1"/>
              <a:t>newInt</a:t>
            </a:r>
            <a:r>
              <a:rPr lang="en-US" sz="2000" dirty="0"/>
              <a:t>);}</a:t>
            </a:r>
          </a:p>
          <a:p>
            <a:r>
              <a:rPr lang="en-US" sz="2000" dirty="0"/>
              <a:t>void </a:t>
            </a:r>
            <a:r>
              <a:rPr lang="en-US" sz="2000" dirty="0" err="1"/>
              <a:t>changeTaskPeriod</a:t>
            </a:r>
            <a:r>
              <a:rPr lang="en-US" sz="2000" dirty="0"/>
              <a:t>(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taskName</a:t>
            </a:r>
            <a:r>
              <a:rPr lang="en-US" sz="2000" dirty="0"/>
              <a:t>, uint64_t </a:t>
            </a:r>
            <a:r>
              <a:rPr lang="en-US" sz="2000" dirty="0" err="1"/>
              <a:t>newPeriod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setPriority</a:t>
            </a:r>
            <a:r>
              <a:rPr lang="en-US" sz="2000" dirty="0"/>
              <a:t>(int64_t </a:t>
            </a:r>
            <a:r>
              <a:rPr lang="en-US" sz="2000" dirty="0" err="1"/>
              <a:t>newPriority</a:t>
            </a:r>
            <a:r>
              <a:rPr lang="en-US" sz="2000" dirty="0"/>
              <a:t>) {this-&gt;</a:t>
            </a:r>
            <a:r>
              <a:rPr lang="en-US" sz="2000" dirty="0" err="1"/>
              <a:t>processPriority</a:t>
            </a:r>
            <a:r>
              <a:rPr lang="en-US" sz="2000" dirty="0"/>
              <a:t> = </a:t>
            </a:r>
            <a:r>
              <a:rPr lang="en-US" sz="2000" dirty="0" err="1"/>
              <a:t>newPriority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routeInterfaces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   </a:t>
            </a:r>
          </a:p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std</a:t>
            </a:r>
            <a:r>
              <a:rPr lang="en-US" sz="2000" dirty="0"/>
              <a:t>::vector&lt;</a:t>
            </a:r>
            <a:r>
              <a:rPr lang="en-US" sz="2000" dirty="0" err="1"/>
              <a:t>SysInterface</a:t>
            </a:r>
            <a:r>
              <a:rPr lang="en-US" sz="2000" dirty="0"/>
              <a:t>*&gt; </a:t>
            </a:r>
            <a:r>
              <a:rPr lang="en-US" sz="2000" dirty="0" err="1"/>
              <a:t>intRefs</a:t>
            </a:r>
            <a:r>
              <a:rPr lang="en-US" sz="2000" dirty="0"/>
              <a:t>;  //!&lt; -- Interface references to move data to process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std</a:t>
            </a:r>
            <a:r>
              <a:rPr lang="en-US" sz="2000" dirty="0"/>
              <a:t>::vector&lt;</a:t>
            </a:r>
            <a:r>
              <a:rPr lang="en-US" sz="2000" dirty="0" err="1"/>
              <a:t>ModelScheduleEntry</a:t>
            </a:r>
            <a:r>
              <a:rPr lang="en-US" sz="2000" dirty="0"/>
              <a:t>&gt; </a:t>
            </a:r>
            <a:r>
              <a:rPr lang="en-US" sz="2000" dirty="0" err="1"/>
              <a:t>processTasks</a:t>
            </a:r>
            <a:r>
              <a:rPr lang="en-US" sz="2000" dirty="0"/>
              <a:t>;  //!&lt; -- Array that has pointers to all process tasks</a:t>
            </a:r>
          </a:p>
          <a:p>
            <a:endParaRPr lang="en-US" sz="2000" dirty="0"/>
          </a:p>
          <a:p>
            <a:r>
              <a:rPr lang="en-US" sz="2000" dirty="0"/>
              <a:t>    uint64_t </a:t>
            </a:r>
            <a:r>
              <a:rPr lang="en-US" sz="2000" dirty="0" err="1"/>
              <a:t>nextTaskTime</a:t>
            </a:r>
            <a:r>
              <a:rPr lang="en-US" sz="2000" dirty="0"/>
              <a:t>;  //!&lt; [ns] time for the next Task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prevRouteTime</a:t>
            </a:r>
            <a:r>
              <a:rPr lang="en-US" sz="2000" dirty="0"/>
              <a:t>;  //!&lt; [ns] Time that interfaces were previously routed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processName</a:t>
            </a:r>
            <a:r>
              <a:rPr lang="en-US" sz="2000" dirty="0"/>
              <a:t>;  //!&lt; -- Identifier for process</a:t>
            </a:r>
          </a:p>
          <a:p>
            <a:r>
              <a:rPr lang="en-US" sz="2000" b="1" dirty="0"/>
              <a:t>bool </a:t>
            </a:r>
            <a:r>
              <a:rPr lang="en-US" sz="2000" dirty="0" err="1"/>
              <a:t>processActive</a:t>
            </a:r>
            <a:r>
              <a:rPr lang="en-US" sz="2000" dirty="0"/>
              <a:t>;  //!&lt; -- Flag indicating whether the Process is active</a:t>
            </a:r>
          </a:p>
          <a:p>
            <a:r>
              <a:rPr lang="en-US" sz="2000" dirty="0"/>
              <a:t>    int64_t </a:t>
            </a:r>
            <a:r>
              <a:rPr lang="en-US" sz="2000" dirty="0" err="1"/>
              <a:t>processPriority</a:t>
            </a:r>
            <a:r>
              <a:rPr lang="en-US" sz="2000" dirty="0"/>
              <a:t>;  //!&lt; [-] Priority level for process (higher first)</a:t>
            </a:r>
          </a:p>
        </p:txBody>
      </p:sp>
    </p:spTree>
    <p:extLst>
      <p:ext uri="{BB962C8B-B14F-4D97-AF65-F5344CB8AC3E}">
        <p14:creationId xmlns:p14="http://schemas.microsoft.com/office/powerpoint/2010/main" val="364473246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SysProcess</a:t>
            </a:r>
            <a:r>
              <a:rPr lang="en-US" dirty="0"/>
              <a:t>() do?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96EEA-841A-FC41-AF7E-502417FBB8D7}"/>
              </a:ext>
            </a:extLst>
          </p:cNvPr>
          <p:cNvSpPr txBox="1"/>
          <p:nvPr/>
        </p:nvSpPr>
        <p:spPr>
          <a:xfrm>
            <a:off x="16199708" y="2285231"/>
            <a:ext cx="7524750" cy="46166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Creates an inactive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SysProcess</a:t>
            </a:r>
            <a:r>
              <a:rPr lang="en-US" dirty="0"/>
              <a:t>() AND attaches a ”storage bucket” with input name. The process also adopts the </a:t>
            </a:r>
            <a:r>
              <a:rPr lang="en-US" dirty="0" err="1"/>
              <a:t>messageContainer</a:t>
            </a:r>
            <a:r>
              <a:rPr lang="en-US" dirty="0"/>
              <a:t> name as its own name.</a:t>
            </a:r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</a:rPr>
              <a:t>If the constructor without an input is called how/when is a buffer created for this process?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6323638" y="2970106"/>
            <a:ext cx="9394157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8392A9A-6522-E447-BB3F-26E4D1AFF81A}"/>
              </a:ext>
            </a:extLst>
          </p:cNvPr>
          <p:cNvSpPr>
            <a:spLocks/>
          </p:cNvSpPr>
          <p:nvPr/>
        </p:nvSpPr>
        <p:spPr>
          <a:xfrm>
            <a:off x="1130270" y="2101144"/>
            <a:ext cx="14278708" cy="79819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5617EC-3A5E-5A4B-862E-63456227528B}"/>
              </a:ext>
            </a:extLst>
          </p:cNvPr>
          <p:cNvSpPr/>
          <p:nvPr/>
        </p:nvSpPr>
        <p:spPr>
          <a:xfrm>
            <a:off x="1130270" y="2082783"/>
            <a:ext cx="14278708" cy="10910679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messageContainer</a:t>
            </a:r>
            <a:r>
              <a:rPr lang="en-US" sz="2000" dirty="0"/>
              <a:t>);</a:t>
            </a:r>
          </a:p>
          <a:p>
            <a:r>
              <a:rPr lang="en-US" sz="2000" dirty="0"/>
              <a:t>    ~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addNewTask</a:t>
            </a:r>
            <a:r>
              <a:rPr lang="en-US" sz="2000" dirty="0"/>
              <a:t>(</a:t>
            </a:r>
            <a:r>
              <a:rPr lang="en-US" sz="2000" dirty="0" err="1"/>
              <a:t>SysModelTask</a:t>
            </a:r>
            <a:r>
              <a:rPr lang="en-US" sz="2000" dirty="0"/>
              <a:t> *</a:t>
            </a:r>
            <a:r>
              <a:rPr lang="en-US" sz="2000" dirty="0" err="1"/>
              <a:t>newTask</a:t>
            </a:r>
            <a:r>
              <a:rPr lang="en-US" sz="2000" dirty="0"/>
              <a:t>, int32_t </a:t>
            </a:r>
            <a:r>
              <a:rPr lang="en-US" sz="2000" dirty="0" err="1"/>
              <a:t>taskPriority</a:t>
            </a:r>
            <a:r>
              <a:rPr lang="en-US" sz="2000" dirty="0"/>
              <a:t> = -1);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selfInitProcess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    void </a:t>
            </a:r>
            <a:r>
              <a:rPr lang="en-US" sz="2000" dirty="0" err="1"/>
              <a:t>resetProcess</a:t>
            </a:r>
            <a:r>
              <a:rPr lang="en-US" sz="2000" dirty="0"/>
              <a:t>(uint64_t </a:t>
            </a:r>
            <a:r>
              <a:rPr lang="en-US" sz="2000" dirty="0" err="1"/>
              <a:t>currentTime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reInitProcess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true;}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false;}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scheduleTask</a:t>
            </a:r>
            <a:r>
              <a:rPr lang="en-US" sz="2000" dirty="0"/>
              <a:t>(</a:t>
            </a:r>
            <a:r>
              <a:rPr lang="en-US" sz="2000" dirty="0" err="1"/>
              <a:t>ModelScheduleEntry</a:t>
            </a:r>
            <a:r>
              <a:rPr lang="en-US" sz="2000" dirty="0"/>
              <a:t> &amp; </a:t>
            </a:r>
            <a:r>
              <a:rPr lang="en-US" sz="2000" dirty="0" err="1"/>
              <a:t>taskCall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selectProcess</a:t>
            </a:r>
            <a:r>
              <a:rPr lang="en-US" sz="2000" dirty="0"/>
              <a:t>()</a:t>
            </a:r>
          </a:p>
          <a:p>
            <a:r>
              <a:rPr lang="en-US" sz="2000" dirty="0"/>
              <a:t>    {</a:t>
            </a:r>
            <a:r>
              <a:rPr lang="en-US" sz="2000" dirty="0" err="1"/>
              <a:t>SystemMessaging</a:t>
            </a:r>
            <a:r>
              <a:rPr lang="en-US" sz="2000" dirty="0"/>
              <a:t>::</a:t>
            </a:r>
            <a:r>
              <a:rPr lang="en-US" sz="2000" dirty="0" err="1"/>
              <a:t>GetInstance</a:t>
            </a:r>
            <a:r>
              <a:rPr lang="en-US" sz="2000" dirty="0"/>
              <a:t>()-&gt;</a:t>
            </a:r>
            <a:r>
              <a:rPr lang="en-US" sz="2000" dirty="0" err="1"/>
              <a:t>selectMessageBuffer</a:t>
            </a:r>
            <a:r>
              <a:rPr lang="en-US" sz="2000" dirty="0"/>
              <a:t>(this-&gt;</a:t>
            </a:r>
            <a:r>
              <a:rPr lang="en-US" sz="2000" dirty="0" err="1"/>
              <a:t>messageBuffer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setProcessName</a:t>
            </a:r>
            <a:r>
              <a:rPr lang="en-US" sz="2000" dirty="0"/>
              <a:t>(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newName</a:t>
            </a:r>
            <a:r>
              <a:rPr lang="en-US" sz="2000" dirty="0"/>
              <a:t>){this-&gt;</a:t>
            </a:r>
            <a:r>
              <a:rPr lang="en-US" sz="2000" dirty="0" err="1"/>
              <a:t>processName</a:t>
            </a:r>
            <a:r>
              <a:rPr lang="en-US" sz="2000" dirty="0"/>
              <a:t> = </a:t>
            </a:r>
            <a:r>
              <a:rPr lang="en-US" sz="2000" dirty="0" err="1"/>
              <a:t>newName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getProcessName</a:t>
            </a:r>
            <a:r>
              <a:rPr lang="en-US" sz="2000" dirty="0"/>
              <a:t>() { return(</a:t>
            </a:r>
            <a:r>
              <a:rPr lang="en-US" sz="2000" dirty="0" err="1"/>
              <a:t>processName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getNextTime</a:t>
            </a:r>
            <a:r>
              <a:rPr lang="en-US" sz="2000" dirty="0"/>
              <a:t>() { return(this-&gt;</a:t>
            </a:r>
            <a:r>
              <a:rPr lang="en-US" sz="2000" dirty="0" err="1"/>
              <a:t>nextTaskTime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singleStepNextTask</a:t>
            </a:r>
            <a:r>
              <a:rPr lang="en-US" sz="2000" dirty="0"/>
              <a:t>(uint64_t </a:t>
            </a:r>
            <a:r>
              <a:rPr lang="en-US" sz="2000" dirty="0" err="1"/>
              <a:t>currentNanos</a:t>
            </a:r>
            <a:r>
              <a:rPr lang="en-US" sz="2000" dirty="0"/>
              <a:t>);</a:t>
            </a:r>
          </a:p>
          <a:p>
            <a:r>
              <a:rPr lang="en-US" sz="2000" dirty="0"/>
              <a:t>    bool </a:t>
            </a:r>
            <a:r>
              <a:rPr lang="en-US" sz="2000" dirty="0" err="1"/>
              <a:t>processEnabled</a:t>
            </a:r>
            <a:r>
              <a:rPr lang="en-US" sz="2000" dirty="0"/>
              <a:t>() {return this-&gt;</a:t>
            </a:r>
            <a:r>
              <a:rPr lang="en-US" sz="2000" dirty="0" err="1"/>
              <a:t>processActive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addInterfaceRef</a:t>
            </a:r>
            <a:r>
              <a:rPr lang="en-US" sz="2000" dirty="0"/>
              <a:t>(</a:t>
            </a:r>
            <a:r>
              <a:rPr lang="en-US" sz="2000" dirty="0" err="1"/>
              <a:t>SysInterface</a:t>
            </a:r>
            <a:r>
              <a:rPr lang="en-US" sz="2000" dirty="0"/>
              <a:t> *</a:t>
            </a:r>
            <a:r>
              <a:rPr lang="en-US" sz="2000" dirty="0" err="1"/>
              <a:t>newInt</a:t>
            </a:r>
            <a:r>
              <a:rPr lang="en-US" sz="2000" dirty="0"/>
              <a:t>) {this-&gt;</a:t>
            </a:r>
            <a:r>
              <a:rPr lang="en-US" sz="2000" dirty="0" err="1"/>
              <a:t>intRefs.push_back</a:t>
            </a:r>
            <a:r>
              <a:rPr lang="en-US" sz="2000" dirty="0"/>
              <a:t>(</a:t>
            </a:r>
            <a:r>
              <a:rPr lang="en-US" sz="2000" dirty="0" err="1"/>
              <a:t>newInt</a:t>
            </a:r>
            <a:r>
              <a:rPr lang="en-US" sz="2000" dirty="0"/>
              <a:t>);}</a:t>
            </a:r>
          </a:p>
          <a:p>
            <a:r>
              <a:rPr lang="en-US" sz="2000" dirty="0"/>
              <a:t>void </a:t>
            </a:r>
            <a:r>
              <a:rPr lang="en-US" sz="2000" dirty="0" err="1"/>
              <a:t>changeTaskPeriod</a:t>
            </a:r>
            <a:r>
              <a:rPr lang="en-US" sz="2000" dirty="0"/>
              <a:t>(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taskName</a:t>
            </a:r>
            <a:r>
              <a:rPr lang="en-US" sz="2000" dirty="0"/>
              <a:t>, uint64_t </a:t>
            </a:r>
            <a:r>
              <a:rPr lang="en-US" sz="2000" dirty="0" err="1"/>
              <a:t>newPeriod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setPriority</a:t>
            </a:r>
            <a:r>
              <a:rPr lang="en-US" sz="2000" dirty="0"/>
              <a:t>(int64_t </a:t>
            </a:r>
            <a:r>
              <a:rPr lang="en-US" sz="2000" dirty="0" err="1"/>
              <a:t>newPriority</a:t>
            </a:r>
            <a:r>
              <a:rPr lang="en-US" sz="2000" dirty="0"/>
              <a:t>) {this-&gt;</a:t>
            </a:r>
            <a:r>
              <a:rPr lang="en-US" sz="2000" dirty="0" err="1"/>
              <a:t>processPriority</a:t>
            </a:r>
            <a:r>
              <a:rPr lang="en-US" sz="2000" dirty="0"/>
              <a:t> = </a:t>
            </a:r>
            <a:r>
              <a:rPr lang="en-US" sz="2000" dirty="0" err="1"/>
              <a:t>newPriority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routeInterfaces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   </a:t>
            </a:r>
          </a:p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std</a:t>
            </a:r>
            <a:r>
              <a:rPr lang="en-US" sz="2000" dirty="0"/>
              <a:t>::vector&lt;</a:t>
            </a:r>
            <a:r>
              <a:rPr lang="en-US" sz="2000" dirty="0" err="1"/>
              <a:t>SysInterface</a:t>
            </a:r>
            <a:r>
              <a:rPr lang="en-US" sz="2000" dirty="0"/>
              <a:t>*&gt; </a:t>
            </a:r>
            <a:r>
              <a:rPr lang="en-US" sz="2000" dirty="0" err="1"/>
              <a:t>intRefs</a:t>
            </a:r>
            <a:r>
              <a:rPr lang="en-US" sz="2000" dirty="0"/>
              <a:t>;  //!&lt; -- Interface references to move data to process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std</a:t>
            </a:r>
            <a:r>
              <a:rPr lang="en-US" sz="2000" dirty="0"/>
              <a:t>::vector&lt;</a:t>
            </a:r>
            <a:r>
              <a:rPr lang="en-US" sz="2000" dirty="0" err="1"/>
              <a:t>ModelScheduleEntry</a:t>
            </a:r>
            <a:r>
              <a:rPr lang="en-US" sz="2000" dirty="0"/>
              <a:t>&gt; </a:t>
            </a:r>
            <a:r>
              <a:rPr lang="en-US" sz="2000" dirty="0" err="1"/>
              <a:t>processTasks</a:t>
            </a:r>
            <a:r>
              <a:rPr lang="en-US" sz="2000" dirty="0"/>
              <a:t>;  //!&lt; -- Array that has pointers to all process tasks</a:t>
            </a:r>
          </a:p>
          <a:p>
            <a:endParaRPr lang="en-US" sz="2000" dirty="0"/>
          </a:p>
          <a:p>
            <a:r>
              <a:rPr lang="en-US" sz="2000" dirty="0"/>
              <a:t>    uint64_t </a:t>
            </a:r>
            <a:r>
              <a:rPr lang="en-US" sz="2000" dirty="0" err="1"/>
              <a:t>nextTaskTime</a:t>
            </a:r>
            <a:r>
              <a:rPr lang="en-US" sz="2000" dirty="0"/>
              <a:t>;  //!&lt; [ns] time for the next Task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prevRouteTime</a:t>
            </a:r>
            <a:r>
              <a:rPr lang="en-US" sz="2000" dirty="0"/>
              <a:t>;  //!&lt; [ns] Time that interfaces were previously routed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processName</a:t>
            </a:r>
            <a:r>
              <a:rPr lang="en-US" sz="2000" dirty="0"/>
              <a:t>;  //!&lt; -- Identifier for process</a:t>
            </a:r>
          </a:p>
          <a:p>
            <a:r>
              <a:rPr lang="en-US" sz="2000" b="1" dirty="0"/>
              <a:t>bool </a:t>
            </a:r>
            <a:r>
              <a:rPr lang="en-US" sz="2000" dirty="0" err="1"/>
              <a:t>processActive</a:t>
            </a:r>
            <a:r>
              <a:rPr lang="en-US" sz="2000" dirty="0"/>
              <a:t>;  //!&lt; -- Flag indicating whether the Process is active</a:t>
            </a:r>
          </a:p>
          <a:p>
            <a:r>
              <a:rPr lang="en-US" sz="2000" dirty="0"/>
              <a:t>    int64_t </a:t>
            </a:r>
            <a:r>
              <a:rPr lang="en-US" sz="2000" dirty="0" err="1"/>
              <a:t>processPriority</a:t>
            </a:r>
            <a:r>
              <a:rPr lang="en-US" sz="2000" dirty="0"/>
              <a:t>;  //!&lt; [-] Priority level for process (higher first)</a:t>
            </a:r>
          </a:p>
        </p:txBody>
      </p:sp>
    </p:spTree>
    <p:extLst>
      <p:ext uri="{BB962C8B-B14F-4D97-AF65-F5344CB8AC3E}">
        <p14:creationId xmlns:p14="http://schemas.microsoft.com/office/powerpoint/2010/main" val="3712259251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SysProcess</a:t>
            </a:r>
            <a:r>
              <a:rPr lang="en-US" dirty="0"/>
              <a:t>() do?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96EEA-841A-FC41-AF7E-502417FBB8D7}"/>
              </a:ext>
            </a:extLst>
          </p:cNvPr>
          <p:cNvSpPr txBox="1"/>
          <p:nvPr/>
        </p:nvSpPr>
        <p:spPr>
          <a:xfrm>
            <a:off x="16140714" y="2965185"/>
            <a:ext cx="7524750" cy="677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Doesn’t actually do anything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3827575" y="3303738"/>
            <a:ext cx="11853149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3A336C-6A58-7E4B-973E-A4783A003B28}"/>
              </a:ext>
            </a:extLst>
          </p:cNvPr>
          <p:cNvSpPr>
            <a:spLocks/>
          </p:cNvSpPr>
          <p:nvPr/>
        </p:nvSpPr>
        <p:spPr>
          <a:xfrm>
            <a:off x="1130270" y="2101144"/>
            <a:ext cx="14278708" cy="79819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7D0395-EC8F-5E4E-90F4-002595305BA8}"/>
              </a:ext>
            </a:extLst>
          </p:cNvPr>
          <p:cNvSpPr/>
          <p:nvPr/>
        </p:nvSpPr>
        <p:spPr>
          <a:xfrm>
            <a:off x="1130270" y="2082783"/>
            <a:ext cx="14278708" cy="10910679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messageContainer</a:t>
            </a:r>
            <a:r>
              <a:rPr lang="en-US" sz="2000" dirty="0"/>
              <a:t>);</a:t>
            </a:r>
          </a:p>
          <a:p>
            <a:r>
              <a:rPr lang="en-US" sz="2000" dirty="0"/>
              <a:t>    ~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addNewTask</a:t>
            </a:r>
            <a:r>
              <a:rPr lang="en-US" sz="2000" dirty="0"/>
              <a:t>(</a:t>
            </a:r>
            <a:r>
              <a:rPr lang="en-US" sz="2000" dirty="0" err="1"/>
              <a:t>SysModelTask</a:t>
            </a:r>
            <a:r>
              <a:rPr lang="en-US" sz="2000" dirty="0"/>
              <a:t> *</a:t>
            </a:r>
            <a:r>
              <a:rPr lang="en-US" sz="2000" dirty="0" err="1"/>
              <a:t>newTask</a:t>
            </a:r>
            <a:r>
              <a:rPr lang="en-US" sz="2000" dirty="0"/>
              <a:t>, int32_t </a:t>
            </a:r>
            <a:r>
              <a:rPr lang="en-US" sz="2000" dirty="0" err="1"/>
              <a:t>taskPriority</a:t>
            </a:r>
            <a:r>
              <a:rPr lang="en-US" sz="2000" dirty="0"/>
              <a:t> = -1);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selfInitProcess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    void </a:t>
            </a:r>
            <a:r>
              <a:rPr lang="en-US" sz="2000" dirty="0" err="1"/>
              <a:t>resetProcess</a:t>
            </a:r>
            <a:r>
              <a:rPr lang="en-US" sz="2000" dirty="0"/>
              <a:t>(uint64_t </a:t>
            </a:r>
            <a:r>
              <a:rPr lang="en-US" sz="2000" dirty="0" err="1"/>
              <a:t>currentTime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reInitProcess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true;}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false;}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scheduleTask</a:t>
            </a:r>
            <a:r>
              <a:rPr lang="en-US" sz="2000" dirty="0"/>
              <a:t>(</a:t>
            </a:r>
            <a:r>
              <a:rPr lang="en-US" sz="2000" dirty="0" err="1"/>
              <a:t>ModelScheduleEntry</a:t>
            </a:r>
            <a:r>
              <a:rPr lang="en-US" sz="2000" dirty="0"/>
              <a:t> &amp; </a:t>
            </a:r>
            <a:r>
              <a:rPr lang="en-US" sz="2000" dirty="0" err="1"/>
              <a:t>taskCall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selectProcess</a:t>
            </a:r>
            <a:r>
              <a:rPr lang="en-US" sz="2000" dirty="0"/>
              <a:t>()</a:t>
            </a:r>
          </a:p>
          <a:p>
            <a:r>
              <a:rPr lang="en-US" sz="2000" dirty="0"/>
              <a:t>    {</a:t>
            </a:r>
            <a:r>
              <a:rPr lang="en-US" sz="2000" dirty="0" err="1"/>
              <a:t>SystemMessaging</a:t>
            </a:r>
            <a:r>
              <a:rPr lang="en-US" sz="2000" dirty="0"/>
              <a:t>::</a:t>
            </a:r>
            <a:r>
              <a:rPr lang="en-US" sz="2000" dirty="0" err="1"/>
              <a:t>GetInstance</a:t>
            </a:r>
            <a:r>
              <a:rPr lang="en-US" sz="2000" dirty="0"/>
              <a:t>()-&gt;</a:t>
            </a:r>
            <a:r>
              <a:rPr lang="en-US" sz="2000" dirty="0" err="1"/>
              <a:t>selectMessageBuffer</a:t>
            </a:r>
            <a:r>
              <a:rPr lang="en-US" sz="2000" dirty="0"/>
              <a:t>(this-&gt;</a:t>
            </a:r>
            <a:r>
              <a:rPr lang="en-US" sz="2000" dirty="0" err="1"/>
              <a:t>messageBuffer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setProcessName</a:t>
            </a:r>
            <a:r>
              <a:rPr lang="en-US" sz="2000" dirty="0"/>
              <a:t>(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newName</a:t>
            </a:r>
            <a:r>
              <a:rPr lang="en-US" sz="2000" dirty="0"/>
              <a:t>){this-&gt;</a:t>
            </a:r>
            <a:r>
              <a:rPr lang="en-US" sz="2000" dirty="0" err="1"/>
              <a:t>processName</a:t>
            </a:r>
            <a:r>
              <a:rPr lang="en-US" sz="2000" dirty="0"/>
              <a:t> = </a:t>
            </a:r>
            <a:r>
              <a:rPr lang="en-US" sz="2000" dirty="0" err="1"/>
              <a:t>newName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getProcessName</a:t>
            </a:r>
            <a:r>
              <a:rPr lang="en-US" sz="2000" dirty="0"/>
              <a:t>() { return(</a:t>
            </a:r>
            <a:r>
              <a:rPr lang="en-US" sz="2000" dirty="0" err="1"/>
              <a:t>processName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getNextTime</a:t>
            </a:r>
            <a:r>
              <a:rPr lang="en-US" sz="2000" dirty="0"/>
              <a:t>() { return(this-&gt;</a:t>
            </a:r>
            <a:r>
              <a:rPr lang="en-US" sz="2000" dirty="0" err="1"/>
              <a:t>nextTaskTime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singleStepNextTask</a:t>
            </a:r>
            <a:r>
              <a:rPr lang="en-US" sz="2000" dirty="0"/>
              <a:t>(uint64_t </a:t>
            </a:r>
            <a:r>
              <a:rPr lang="en-US" sz="2000" dirty="0" err="1"/>
              <a:t>currentNanos</a:t>
            </a:r>
            <a:r>
              <a:rPr lang="en-US" sz="2000" dirty="0"/>
              <a:t>);</a:t>
            </a:r>
          </a:p>
          <a:p>
            <a:r>
              <a:rPr lang="en-US" sz="2000" dirty="0"/>
              <a:t>    bool </a:t>
            </a:r>
            <a:r>
              <a:rPr lang="en-US" sz="2000" dirty="0" err="1"/>
              <a:t>processEnabled</a:t>
            </a:r>
            <a:r>
              <a:rPr lang="en-US" sz="2000" dirty="0"/>
              <a:t>() {return this-&gt;</a:t>
            </a:r>
            <a:r>
              <a:rPr lang="en-US" sz="2000" dirty="0" err="1"/>
              <a:t>processActive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addInterfaceRef</a:t>
            </a:r>
            <a:r>
              <a:rPr lang="en-US" sz="2000" dirty="0"/>
              <a:t>(</a:t>
            </a:r>
            <a:r>
              <a:rPr lang="en-US" sz="2000" dirty="0" err="1"/>
              <a:t>SysInterface</a:t>
            </a:r>
            <a:r>
              <a:rPr lang="en-US" sz="2000" dirty="0"/>
              <a:t> *</a:t>
            </a:r>
            <a:r>
              <a:rPr lang="en-US" sz="2000" dirty="0" err="1"/>
              <a:t>newInt</a:t>
            </a:r>
            <a:r>
              <a:rPr lang="en-US" sz="2000" dirty="0"/>
              <a:t>) {this-&gt;</a:t>
            </a:r>
            <a:r>
              <a:rPr lang="en-US" sz="2000" dirty="0" err="1"/>
              <a:t>intRefs.push_back</a:t>
            </a:r>
            <a:r>
              <a:rPr lang="en-US" sz="2000" dirty="0"/>
              <a:t>(</a:t>
            </a:r>
            <a:r>
              <a:rPr lang="en-US" sz="2000" dirty="0" err="1"/>
              <a:t>newInt</a:t>
            </a:r>
            <a:r>
              <a:rPr lang="en-US" sz="2000" dirty="0"/>
              <a:t>);}</a:t>
            </a:r>
          </a:p>
          <a:p>
            <a:r>
              <a:rPr lang="en-US" sz="2000" dirty="0"/>
              <a:t>void </a:t>
            </a:r>
            <a:r>
              <a:rPr lang="en-US" sz="2000" dirty="0" err="1"/>
              <a:t>changeTaskPeriod</a:t>
            </a:r>
            <a:r>
              <a:rPr lang="en-US" sz="2000" dirty="0"/>
              <a:t>(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taskName</a:t>
            </a:r>
            <a:r>
              <a:rPr lang="en-US" sz="2000" dirty="0"/>
              <a:t>, uint64_t </a:t>
            </a:r>
            <a:r>
              <a:rPr lang="en-US" sz="2000" dirty="0" err="1"/>
              <a:t>newPeriod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setPriority</a:t>
            </a:r>
            <a:r>
              <a:rPr lang="en-US" sz="2000" dirty="0"/>
              <a:t>(int64_t </a:t>
            </a:r>
            <a:r>
              <a:rPr lang="en-US" sz="2000" dirty="0" err="1"/>
              <a:t>newPriority</a:t>
            </a:r>
            <a:r>
              <a:rPr lang="en-US" sz="2000" dirty="0"/>
              <a:t>) {this-&gt;</a:t>
            </a:r>
            <a:r>
              <a:rPr lang="en-US" sz="2000" dirty="0" err="1"/>
              <a:t>processPriority</a:t>
            </a:r>
            <a:r>
              <a:rPr lang="en-US" sz="2000" dirty="0"/>
              <a:t> = </a:t>
            </a:r>
            <a:r>
              <a:rPr lang="en-US" sz="2000" dirty="0" err="1"/>
              <a:t>newPriority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routeInterfaces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   </a:t>
            </a:r>
          </a:p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std</a:t>
            </a:r>
            <a:r>
              <a:rPr lang="en-US" sz="2000" dirty="0"/>
              <a:t>::vector&lt;</a:t>
            </a:r>
            <a:r>
              <a:rPr lang="en-US" sz="2000" dirty="0" err="1"/>
              <a:t>SysInterface</a:t>
            </a:r>
            <a:r>
              <a:rPr lang="en-US" sz="2000" dirty="0"/>
              <a:t>*&gt; </a:t>
            </a:r>
            <a:r>
              <a:rPr lang="en-US" sz="2000" dirty="0" err="1"/>
              <a:t>intRefs</a:t>
            </a:r>
            <a:r>
              <a:rPr lang="en-US" sz="2000" dirty="0"/>
              <a:t>;  //!&lt; -- Interface references to move data to process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std</a:t>
            </a:r>
            <a:r>
              <a:rPr lang="en-US" sz="2000" dirty="0"/>
              <a:t>::vector&lt;</a:t>
            </a:r>
            <a:r>
              <a:rPr lang="en-US" sz="2000" dirty="0" err="1"/>
              <a:t>ModelScheduleEntry</a:t>
            </a:r>
            <a:r>
              <a:rPr lang="en-US" sz="2000" dirty="0"/>
              <a:t>&gt; </a:t>
            </a:r>
            <a:r>
              <a:rPr lang="en-US" sz="2000" dirty="0" err="1"/>
              <a:t>processTasks</a:t>
            </a:r>
            <a:r>
              <a:rPr lang="en-US" sz="2000" dirty="0"/>
              <a:t>;  //!&lt; -- Array that has pointers to all process tasks</a:t>
            </a:r>
          </a:p>
          <a:p>
            <a:endParaRPr lang="en-US" sz="2000" dirty="0"/>
          </a:p>
          <a:p>
            <a:r>
              <a:rPr lang="en-US" sz="2000" dirty="0"/>
              <a:t>    uint64_t </a:t>
            </a:r>
            <a:r>
              <a:rPr lang="en-US" sz="2000" dirty="0" err="1"/>
              <a:t>nextTaskTime</a:t>
            </a:r>
            <a:r>
              <a:rPr lang="en-US" sz="2000" dirty="0"/>
              <a:t>;  //!&lt; [ns] time for the next Task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prevRouteTime</a:t>
            </a:r>
            <a:r>
              <a:rPr lang="en-US" sz="2000" dirty="0"/>
              <a:t>;  //!&lt; [ns] Time that interfaces were previously routed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processName</a:t>
            </a:r>
            <a:r>
              <a:rPr lang="en-US" sz="2000" dirty="0"/>
              <a:t>;  //!&lt; -- Identifier for process</a:t>
            </a:r>
          </a:p>
          <a:p>
            <a:r>
              <a:rPr lang="en-US" sz="2000" b="1" dirty="0"/>
              <a:t>bool </a:t>
            </a:r>
            <a:r>
              <a:rPr lang="en-US" sz="2000" dirty="0" err="1"/>
              <a:t>processActive</a:t>
            </a:r>
            <a:r>
              <a:rPr lang="en-US" sz="2000" dirty="0"/>
              <a:t>;  //!&lt; -- Flag indicating whether the Process is active</a:t>
            </a:r>
          </a:p>
          <a:p>
            <a:r>
              <a:rPr lang="en-US" sz="2000" dirty="0"/>
              <a:t>    int64_t </a:t>
            </a:r>
            <a:r>
              <a:rPr lang="en-US" sz="2000" dirty="0" err="1"/>
              <a:t>processPriority</a:t>
            </a:r>
            <a:r>
              <a:rPr lang="en-US" sz="2000" dirty="0"/>
              <a:t>;  //!&lt; [-] Priority level for process (higher first)</a:t>
            </a:r>
          </a:p>
        </p:txBody>
      </p:sp>
    </p:spTree>
    <p:extLst>
      <p:ext uri="{BB962C8B-B14F-4D97-AF65-F5344CB8AC3E}">
        <p14:creationId xmlns:p14="http://schemas.microsoft.com/office/powerpoint/2010/main" val="37812571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930B-BE82-9C4D-A189-1DB5678E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Basilisk?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FF9FFF-EC93-4C42-8D7A-8E09B9D90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520" y="2507226"/>
            <a:ext cx="8949353" cy="7167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ADCAD3-2CFE-CA48-9B90-EC6F97311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86309" y="2592233"/>
            <a:ext cx="86360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18906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SysProcess</a:t>
            </a:r>
            <a:r>
              <a:rPr lang="en-US" dirty="0"/>
              <a:t>() do?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96EEA-841A-FC41-AF7E-502417FBB8D7}"/>
              </a:ext>
            </a:extLst>
          </p:cNvPr>
          <p:cNvSpPr txBox="1"/>
          <p:nvPr/>
        </p:nvSpPr>
        <p:spPr>
          <a:xfrm>
            <a:off x="16174995" y="2726627"/>
            <a:ext cx="7524750" cy="26468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Uses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newTask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timing info and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taskPriority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to schedule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newTask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into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processTasks</a:t>
            </a:r>
            <a:r>
              <a:rPr lang="en-US" dirty="0">
                <a:solidFill>
                  <a:schemeClr val="tx1"/>
                </a:solidFill>
              </a:rPr>
              <a:t> in the right order.</a:t>
            </a:r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Also, enables the process.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9239833" y="3572069"/>
            <a:ext cx="6490318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5BDBB4D-72CE-5F4F-8531-91F87472785B}"/>
              </a:ext>
            </a:extLst>
          </p:cNvPr>
          <p:cNvSpPr>
            <a:spLocks/>
          </p:cNvSpPr>
          <p:nvPr/>
        </p:nvSpPr>
        <p:spPr>
          <a:xfrm>
            <a:off x="1130270" y="2101144"/>
            <a:ext cx="14278708" cy="79819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47A70B-CDA7-0747-9FEC-45436388DD9C}"/>
              </a:ext>
            </a:extLst>
          </p:cNvPr>
          <p:cNvSpPr/>
          <p:nvPr/>
        </p:nvSpPr>
        <p:spPr>
          <a:xfrm>
            <a:off x="1130270" y="2082783"/>
            <a:ext cx="14278708" cy="10910679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(std::string </a:t>
            </a:r>
            <a:r>
              <a:rPr lang="en-US" sz="2000" dirty="0" err="1"/>
              <a:t>messageContainer</a:t>
            </a:r>
            <a:r>
              <a:rPr lang="en-US" sz="2000" dirty="0"/>
              <a:t>);</a:t>
            </a:r>
          </a:p>
          <a:p>
            <a:r>
              <a:rPr lang="en-US" sz="2000" dirty="0"/>
              <a:t>    ~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addNewTask</a:t>
            </a:r>
            <a:r>
              <a:rPr lang="en-US" sz="2000" dirty="0"/>
              <a:t>(</a:t>
            </a:r>
            <a:r>
              <a:rPr lang="en-US" sz="2000" dirty="0" err="1"/>
              <a:t>SysModelTask</a:t>
            </a:r>
            <a:r>
              <a:rPr lang="en-US" sz="2000" dirty="0"/>
              <a:t> *</a:t>
            </a:r>
            <a:r>
              <a:rPr lang="en-US" sz="2000" dirty="0" err="1"/>
              <a:t>newTask</a:t>
            </a:r>
            <a:r>
              <a:rPr lang="en-US" sz="2000" dirty="0"/>
              <a:t>, int32_t </a:t>
            </a:r>
            <a:r>
              <a:rPr lang="en-US" sz="2000" dirty="0" err="1"/>
              <a:t>taskPriority</a:t>
            </a:r>
            <a:r>
              <a:rPr lang="en-US" sz="2000" dirty="0"/>
              <a:t> = -1);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selfInitProcess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    void </a:t>
            </a:r>
            <a:r>
              <a:rPr lang="en-US" sz="2000" dirty="0" err="1"/>
              <a:t>resetProcess</a:t>
            </a:r>
            <a:r>
              <a:rPr lang="en-US" sz="2000" dirty="0"/>
              <a:t>(uint64_t </a:t>
            </a:r>
            <a:r>
              <a:rPr lang="en-US" sz="2000" dirty="0" err="1"/>
              <a:t>currentTime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reInitProcess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true;}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false;}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scheduleTask</a:t>
            </a:r>
            <a:r>
              <a:rPr lang="en-US" sz="2000" dirty="0"/>
              <a:t>(</a:t>
            </a:r>
            <a:r>
              <a:rPr lang="en-US" sz="2000" dirty="0" err="1"/>
              <a:t>ModelScheduleEntry</a:t>
            </a:r>
            <a:r>
              <a:rPr lang="en-US" sz="2000" dirty="0"/>
              <a:t> &amp; </a:t>
            </a:r>
            <a:r>
              <a:rPr lang="en-US" sz="2000" dirty="0" err="1"/>
              <a:t>taskCall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selectProcess</a:t>
            </a:r>
            <a:r>
              <a:rPr lang="en-US" sz="2000" dirty="0"/>
              <a:t>()</a:t>
            </a:r>
          </a:p>
          <a:p>
            <a:r>
              <a:rPr lang="en-US" sz="2000" dirty="0"/>
              <a:t>    {</a:t>
            </a:r>
            <a:r>
              <a:rPr lang="en-US" sz="2000" dirty="0" err="1"/>
              <a:t>SystemMessaging</a:t>
            </a:r>
            <a:r>
              <a:rPr lang="en-US" sz="2000" dirty="0"/>
              <a:t>::</a:t>
            </a:r>
            <a:r>
              <a:rPr lang="en-US" sz="2000" dirty="0" err="1"/>
              <a:t>GetInstance</a:t>
            </a:r>
            <a:r>
              <a:rPr lang="en-US" sz="2000" dirty="0"/>
              <a:t>()-&gt;</a:t>
            </a:r>
            <a:r>
              <a:rPr lang="en-US" sz="2000" dirty="0" err="1"/>
              <a:t>selectMessageBuffer</a:t>
            </a:r>
            <a:r>
              <a:rPr lang="en-US" sz="2000" dirty="0"/>
              <a:t>(this-&gt;</a:t>
            </a:r>
            <a:r>
              <a:rPr lang="en-US" sz="2000" dirty="0" err="1"/>
              <a:t>messageBuffer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setProcessName</a:t>
            </a:r>
            <a:r>
              <a:rPr lang="en-US" sz="2000" dirty="0"/>
              <a:t>(std::string </a:t>
            </a:r>
            <a:r>
              <a:rPr lang="en-US" sz="2000" dirty="0" err="1"/>
              <a:t>newName</a:t>
            </a:r>
            <a:r>
              <a:rPr lang="en-US" sz="2000" dirty="0"/>
              <a:t>){this-&gt;</a:t>
            </a:r>
            <a:r>
              <a:rPr lang="en-US" sz="2000" dirty="0" err="1"/>
              <a:t>processName</a:t>
            </a:r>
            <a:r>
              <a:rPr lang="en-US" sz="2000" dirty="0"/>
              <a:t> = </a:t>
            </a:r>
            <a:r>
              <a:rPr lang="en-US" sz="2000" dirty="0" err="1"/>
              <a:t>newName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std::string </a:t>
            </a:r>
            <a:r>
              <a:rPr lang="en-US" sz="2000" dirty="0" err="1"/>
              <a:t>getProcessName</a:t>
            </a:r>
            <a:r>
              <a:rPr lang="en-US" sz="2000" dirty="0"/>
              <a:t>() { return(</a:t>
            </a:r>
            <a:r>
              <a:rPr lang="en-US" sz="2000" dirty="0" err="1"/>
              <a:t>processName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getNextTime</a:t>
            </a:r>
            <a:r>
              <a:rPr lang="en-US" sz="2000" dirty="0"/>
              <a:t>() { return(this-&gt;</a:t>
            </a:r>
            <a:r>
              <a:rPr lang="en-US" sz="2000" dirty="0" err="1"/>
              <a:t>nextTaskTime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singleStepNextTask</a:t>
            </a:r>
            <a:r>
              <a:rPr lang="en-US" sz="2000" dirty="0"/>
              <a:t>(uint64_t </a:t>
            </a:r>
            <a:r>
              <a:rPr lang="en-US" sz="2000" dirty="0" err="1"/>
              <a:t>currentNanos</a:t>
            </a:r>
            <a:r>
              <a:rPr lang="en-US" sz="2000" dirty="0"/>
              <a:t>);</a:t>
            </a:r>
          </a:p>
          <a:p>
            <a:r>
              <a:rPr lang="en-US" sz="2000" dirty="0"/>
              <a:t>    bool </a:t>
            </a:r>
            <a:r>
              <a:rPr lang="en-US" sz="2000" dirty="0" err="1"/>
              <a:t>processEnabled</a:t>
            </a:r>
            <a:r>
              <a:rPr lang="en-US" sz="2000" dirty="0"/>
              <a:t>() {return this-&gt;</a:t>
            </a:r>
            <a:r>
              <a:rPr lang="en-US" sz="2000" dirty="0" err="1"/>
              <a:t>processActive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addInterfaceRef</a:t>
            </a:r>
            <a:r>
              <a:rPr lang="en-US" sz="2000" dirty="0"/>
              <a:t>(</a:t>
            </a:r>
            <a:r>
              <a:rPr lang="en-US" sz="2000" dirty="0" err="1"/>
              <a:t>SysInterface</a:t>
            </a:r>
            <a:r>
              <a:rPr lang="en-US" sz="2000" dirty="0"/>
              <a:t> *</a:t>
            </a:r>
            <a:r>
              <a:rPr lang="en-US" sz="2000" dirty="0" err="1"/>
              <a:t>newInt</a:t>
            </a:r>
            <a:r>
              <a:rPr lang="en-US" sz="2000" dirty="0"/>
              <a:t>) {this-&gt;</a:t>
            </a:r>
            <a:r>
              <a:rPr lang="en-US" sz="2000" dirty="0" err="1"/>
              <a:t>intRefs.push_back</a:t>
            </a:r>
            <a:r>
              <a:rPr lang="en-US" sz="2000" dirty="0"/>
              <a:t>(</a:t>
            </a:r>
            <a:r>
              <a:rPr lang="en-US" sz="2000" dirty="0" err="1"/>
              <a:t>newInt</a:t>
            </a:r>
            <a:r>
              <a:rPr lang="en-US" sz="2000" dirty="0"/>
              <a:t>);}</a:t>
            </a:r>
          </a:p>
          <a:p>
            <a:r>
              <a:rPr lang="en-US" sz="2000" dirty="0"/>
              <a:t>void </a:t>
            </a:r>
            <a:r>
              <a:rPr lang="en-US" sz="2000" dirty="0" err="1"/>
              <a:t>changeTaskPeriod</a:t>
            </a:r>
            <a:r>
              <a:rPr lang="en-US" sz="2000" dirty="0"/>
              <a:t>(std::string </a:t>
            </a:r>
            <a:r>
              <a:rPr lang="en-US" sz="2000" dirty="0" err="1"/>
              <a:t>taskName</a:t>
            </a:r>
            <a:r>
              <a:rPr lang="en-US" sz="2000" dirty="0"/>
              <a:t>, uint64_t </a:t>
            </a:r>
            <a:r>
              <a:rPr lang="en-US" sz="2000" dirty="0" err="1"/>
              <a:t>newPeriod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setPriority</a:t>
            </a:r>
            <a:r>
              <a:rPr lang="en-US" sz="2000" dirty="0"/>
              <a:t>(int64_t </a:t>
            </a:r>
            <a:r>
              <a:rPr lang="en-US" sz="2000" dirty="0" err="1"/>
              <a:t>newPriority</a:t>
            </a:r>
            <a:r>
              <a:rPr lang="en-US" sz="2000" dirty="0"/>
              <a:t>) {this-&gt;</a:t>
            </a:r>
            <a:r>
              <a:rPr lang="en-US" sz="2000" dirty="0" err="1"/>
              <a:t>processPriority</a:t>
            </a:r>
            <a:r>
              <a:rPr lang="en-US" sz="2000" dirty="0"/>
              <a:t> = </a:t>
            </a:r>
            <a:r>
              <a:rPr lang="en-US" sz="2000" dirty="0" err="1"/>
              <a:t>newPriority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routeInterfaces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   </a:t>
            </a:r>
          </a:p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std::vector&lt;</a:t>
            </a:r>
            <a:r>
              <a:rPr lang="en-US" sz="2000" dirty="0" err="1"/>
              <a:t>SysInterface</a:t>
            </a:r>
            <a:r>
              <a:rPr lang="en-US" sz="2000" dirty="0"/>
              <a:t>*&gt; </a:t>
            </a:r>
            <a:r>
              <a:rPr lang="en-US" sz="2000" dirty="0" err="1"/>
              <a:t>intRefs</a:t>
            </a:r>
            <a:r>
              <a:rPr lang="en-US" sz="2000" dirty="0"/>
              <a:t>;  //!&lt; -- Interface references to move data to process</a:t>
            </a:r>
          </a:p>
          <a:p>
            <a:r>
              <a:rPr lang="en-US" sz="2000" dirty="0"/>
              <a:t>    std::vector&lt;</a:t>
            </a:r>
            <a:r>
              <a:rPr lang="en-US" sz="2000" dirty="0" err="1"/>
              <a:t>ModelScheduleEntry</a:t>
            </a:r>
            <a:r>
              <a:rPr lang="en-US" sz="2000" dirty="0"/>
              <a:t>&gt; </a:t>
            </a:r>
            <a:r>
              <a:rPr lang="en-US" sz="2000" dirty="0" err="1"/>
              <a:t>processTasks</a:t>
            </a:r>
            <a:r>
              <a:rPr lang="en-US" sz="2000" dirty="0"/>
              <a:t>;  //!&lt; -- Array that has pointers to all process tasks</a:t>
            </a:r>
          </a:p>
          <a:p>
            <a:endParaRPr lang="en-US" sz="2000" dirty="0"/>
          </a:p>
          <a:p>
            <a:r>
              <a:rPr lang="en-US" sz="2000" dirty="0"/>
              <a:t>    uint64_t </a:t>
            </a:r>
            <a:r>
              <a:rPr lang="en-US" sz="2000" dirty="0" err="1"/>
              <a:t>nextTaskTime</a:t>
            </a:r>
            <a:r>
              <a:rPr lang="en-US" sz="2000" dirty="0"/>
              <a:t>;  //!&lt; [ns] time for the next Task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prevRouteTime</a:t>
            </a:r>
            <a:r>
              <a:rPr lang="en-US" sz="2000" dirty="0"/>
              <a:t>;  //!&lt; [ns] Time that interfaces were previously routed</a:t>
            </a:r>
          </a:p>
          <a:p>
            <a:r>
              <a:rPr lang="en-US" sz="2000" dirty="0"/>
              <a:t>    std::string </a:t>
            </a:r>
            <a:r>
              <a:rPr lang="en-US" sz="2000" dirty="0" err="1"/>
              <a:t>processName</a:t>
            </a:r>
            <a:r>
              <a:rPr lang="en-US" sz="2000" dirty="0"/>
              <a:t>;  //!&lt; -- Identifier for process</a:t>
            </a:r>
          </a:p>
          <a:p>
            <a:r>
              <a:rPr lang="en-US" sz="2000" b="1" dirty="0"/>
              <a:t>bool </a:t>
            </a:r>
            <a:r>
              <a:rPr lang="en-US" sz="2000" dirty="0" err="1"/>
              <a:t>processActive</a:t>
            </a:r>
            <a:r>
              <a:rPr lang="en-US" sz="2000" dirty="0"/>
              <a:t>;  //!&lt; -- Flag indicating whether the Process is active</a:t>
            </a:r>
          </a:p>
          <a:p>
            <a:r>
              <a:rPr lang="en-US" sz="2000" dirty="0"/>
              <a:t>    int64_t </a:t>
            </a:r>
            <a:r>
              <a:rPr lang="en-US" sz="2000" dirty="0" err="1"/>
              <a:t>processPriority</a:t>
            </a:r>
            <a:r>
              <a:rPr lang="en-US" sz="2000" dirty="0"/>
              <a:t>;  //!&lt; [-] Priority level for process (higher first)</a:t>
            </a:r>
          </a:p>
        </p:txBody>
      </p:sp>
    </p:spTree>
    <p:extLst>
      <p:ext uri="{BB962C8B-B14F-4D97-AF65-F5344CB8AC3E}">
        <p14:creationId xmlns:p14="http://schemas.microsoft.com/office/powerpoint/2010/main" val="557619539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SysProcess</a:t>
            </a:r>
            <a:r>
              <a:rPr lang="en-US" dirty="0"/>
              <a:t>() do?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96EEA-841A-FC41-AF7E-502417FBB8D7}"/>
              </a:ext>
            </a:extLst>
          </p:cNvPr>
          <p:cNvSpPr txBox="1"/>
          <p:nvPr/>
        </p:nvSpPr>
        <p:spPr>
          <a:xfrm>
            <a:off x="16150281" y="2833406"/>
            <a:ext cx="7524750" cy="46166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First, select this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SysProcess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es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message buffer.</a:t>
            </a:r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Set this-&gt;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nextTaskTime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= 0;</a:t>
            </a:r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Ask every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SysModelTask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in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processTasks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to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selfInitTaskList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();</a:t>
            </a:r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4185919" y="3930415"/>
            <a:ext cx="11643086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1130270" y="2101144"/>
            <a:ext cx="14278708" cy="79819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8E98FE-F28A-AC4A-9C02-CE8B4C11B5E9}"/>
              </a:ext>
            </a:extLst>
          </p:cNvPr>
          <p:cNvSpPr/>
          <p:nvPr/>
        </p:nvSpPr>
        <p:spPr>
          <a:xfrm>
            <a:off x="1130270" y="2082783"/>
            <a:ext cx="14278708" cy="10910679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(std::string </a:t>
            </a:r>
            <a:r>
              <a:rPr lang="en-US" sz="2000" dirty="0" err="1"/>
              <a:t>messageContainer</a:t>
            </a:r>
            <a:r>
              <a:rPr lang="en-US" sz="2000" dirty="0"/>
              <a:t>);</a:t>
            </a:r>
          </a:p>
          <a:p>
            <a:r>
              <a:rPr lang="en-US" sz="2000" dirty="0"/>
              <a:t>    ~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addNewTask</a:t>
            </a:r>
            <a:r>
              <a:rPr lang="en-US" sz="2000" dirty="0"/>
              <a:t>(</a:t>
            </a:r>
            <a:r>
              <a:rPr lang="en-US" sz="2000" dirty="0" err="1"/>
              <a:t>SysModelTask</a:t>
            </a:r>
            <a:r>
              <a:rPr lang="en-US" sz="2000" dirty="0"/>
              <a:t> *</a:t>
            </a:r>
            <a:r>
              <a:rPr lang="en-US" sz="2000" dirty="0" err="1"/>
              <a:t>newTask</a:t>
            </a:r>
            <a:r>
              <a:rPr lang="en-US" sz="2000" dirty="0"/>
              <a:t>, int32_t </a:t>
            </a:r>
            <a:r>
              <a:rPr lang="en-US" sz="2000" dirty="0" err="1"/>
              <a:t>taskPriority</a:t>
            </a:r>
            <a:r>
              <a:rPr lang="en-US" sz="2000" dirty="0"/>
              <a:t> = -1);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selfInitProcess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    void </a:t>
            </a:r>
            <a:r>
              <a:rPr lang="en-US" sz="2000" dirty="0" err="1"/>
              <a:t>resetProcess</a:t>
            </a:r>
            <a:r>
              <a:rPr lang="en-US" sz="2000" dirty="0"/>
              <a:t>(uint64_t </a:t>
            </a:r>
            <a:r>
              <a:rPr lang="en-US" sz="2000" dirty="0" err="1"/>
              <a:t>currentTime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reInitProcess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true;}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false;}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scheduleTask</a:t>
            </a:r>
            <a:r>
              <a:rPr lang="en-US" sz="2000" dirty="0"/>
              <a:t>(</a:t>
            </a:r>
            <a:r>
              <a:rPr lang="en-US" sz="2000" dirty="0" err="1"/>
              <a:t>ModelScheduleEntry</a:t>
            </a:r>
            <a:r>
              <a:rPr lang="en-US" sz="2000" dirty="0"/>
              <a:t> &amp; </a:t>
            </a:r>
            <a:r>
              <a:rPr lang="en-US" sz="2000" dirty="0" err="1"/>
              <a:t>taskCall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selectProcess</a:t>
            </a:r>
            <a:r>
              <a:rPr lang="en-US" sz="2000" dirty="0"/>
              <a:t>()</a:t>
            </a:r>
          </a:p>
          <a:p>
            <a:r>
              <a:rPr lang="en-US" sz="2000" dirty="0"/>
              <a:t>    {</a:t>
            </a:r>
            <a:r>
              <a:rPr lang="en-US" sz="2000" dirty="0" err="1"/>
              <a:t>SystemMessaging</a:t>
            </a:r>
            <a:r>
              <a:rPr lang="en-US" sz="2000" dirty="0"/>
              <a:t>::</a:t>
            </a:r>
            <a:r>
              <a:rPr lang="en-US" sz="2000" dirty="0" err="1"/>
              <a:t>GetInstance</a:t>
            </a:r>
            <a:r>
              <a:rPr lang="en-US" sz="2000" dirty="0"/>
              <a:t>()-&gt;</a:t>
            </a:r>
            <a:r>
              <a:rPr lang="en-US" sz="2000" dirty="0" err="1"/>
              <a:t>selectMessageBuffer</a:t>
            </a:r>
            <a:r>
              <a:rPr lang="en-US" sz="2000" dirty="0"/>
              <a:t>(this-&gt;</a:t>
            </a:r>
            <a:r>
              <a:rPr lang="en-US" sz="2000" dirty="0" err="1"/>
              <a:t>messageBuffer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setProcessName</a:t>
            </a:r>
            <a:r>
              <a:rPr lang="en-US" sz="2000" dirty="0"/>
              <a:t>(std::string </a:t>
            </a:r>
            <a:r>
              <a:rPr lang="en-US" sz="2000" dirty="0" err="1"/>
              <a:t>newName</a:t>
            </a:r>
            <a:r>
              <a:rPr lang="en-US" sz="2000" dirty="0"/>
              <a:t>){this-&gt;</a:t>
            </a:r>
            <a:r>
              <a:rPr lang="en-US" sz="2000" dirty="0" err="1"/>
              <a:t>processName</a:t>
            </a:r>
            <a:r>
              <a:rPr lang="en-US" sz="2000" dirty="0"/>
              <a:t> = </a:t>
            </a:r>
            <a:r>
              <a:rPr lang="en-US" sz="2000" dirty="0" err="1"/>
              <a:t>newName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std::string </a:t>
            </a:r>
            <a:r>
              <a:rPr lang="en-US" sz="2000" dirty="0" err="1"/>
              <a:t>getProcessName</a:t>
            </a:r>
            <a:r>
              <a:rPr lang="en-US" sz="2000" dirty="0"/>
              <a:t>() { return(</a:t>
            </a:r>
            <a:r>
              <a:rPr lang="en-US" sz="2000" dirty="0" err="1"/>
              <a:t>processName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getNextTime</a:t>
            </a:r>
            <a:r>
              <a:rPr lang="en-US" sz="2000" dirty="0"/>
              <a:t>() { return(this-&gt;</a:t>
            </a:r>
            <a:r>
              <a:rPr lang="en-US" sz="2000" dirty="0" err="1"/>
              <a:t>nextTaskTime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singleStepNextTask</a:t>
            </a:r>
            <a:r>
              <a:rPr lang="en-US" sz="2000" dirty="0"/>
              <a:t>(uint64_t </a:t>
            </a:r>
            <a:r>
              <a:rPr lang="en-US" sz="2000" dirty="0" err="1"/>
              <a:t>currentNanos</a:t>
            </a:r>
            <a:r>
              <a:rPr lang="en-US" sz="2000" dirty="0"/>
              <a:t>);</a:t>
            </a:r>
          </a:p>
          <a:p>
            <a:r>
              <a:rPr lang="en-US" sz="2000" dirty="0"/>
              <a:t>    bool </a:t>
            </a:r>
            <a:r>
              <a:rPr lang="en-US" sz="2000" dirty="0" err="1"/>
              <a:t>processEnabled</a:t>
            </a:r>
            <a:r>
              <a:rPr lang="en-US" sz="2000" dirty="0"/>
              <a:t>() {return this-&gt;</a:t>
            </a:r>
            <a:r>
              <a:rPr lang="en-US" sz="2000" dirty="0" err="1"/>
              <a:t>processActive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addInterfaceRef</a:t>
            </a:r>
            <a:r>
              <a:rPr lang="en-US" sz="2000" dirty="0"/>
              <a:t>(</a:t>
            </a:r>
            <a:r>
              <a:rPr lang="en-US" sz="2000" dirty="0" err="1"/>
              <a:t>SysInterface</a:t>
            </a:r>
            <a:r>
              <a:rPr lang="en-US" sz="2000" dirty="0"/>
              <a:t> *</a:t>
            </a:r>
            <a:r>
              <a:rPr lang="en-US" sz="2000" dirty="0" err="1"/>
              <a:t>newInt</a:t>
            </a:r>
            <a:r>
              <a:rPr lang="en-US" sz="2000" dirty="0"/>
              <a:t>) {this-&gt;</a:t>
            </a:r>
            <a:r>
              <a:rPr lang="en-US" sz="2000" dirty="0" err="1"/>
              <a:t>intRefs.push_back</a:t>
            </a:r>
            <a:r>
              <a:rPr lang="en-US" sz="2000" dirty="0"/>
              <a:t>(</a:t>
            </a:r>
            <a:r>
              <a:rPr lang="en-US" sz="2000" dirty="0" err="1"/>
              <a:t>newInt</a:t>
            </a:r>
            <a:r>
              <a:rPr lang="en-US" sz="2000" dirty="0"/>
              <a:t>);}</a:t>
            </a:r>
          </a:p>
          <a:p>
            <a:r>
              <a:rPr lang="en-US" sz="2000" dirty="0"/>
              <a:t>void </a:t>
            </a:r>
            <a:r>
              <a:rPr lang="en-US" sz="2000" dirty="0" err="1"/>
              <a:t>changeTaskPeriod</a:t>
            </a:r>
            <a:r>
              <a:rPr lang="en-US" sz="2000" dirty="0"/>
              <a:t>(std::string </a:t>
            </a:r>
            <a:r>
              <a:rPr lang="en-US" sz="2000" dirty="0" err="1"/>
              <a:t>taskName</a:t>
            </a:r>
            <a:r>
              <a:rPr lang="en-US" sz="2000" dirty="0"/>
              <a:t>, uint64_t </a:t>
            </a:r>
            <a:r>
              <a:rPr lang="en-US" sz="2000" dirty="0" err="1"/>
              <a:t>newPeriod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setPriority</a:t>
            </a:r>
            <a:r>
              <a:rPr lang="en-US" sz="2000" dirty="0"/>
              <a:t>(int64_t </a:t>
            </a:r>
            <a:r>
              <a:rPr lang="en-US" sz="2000" dirty="0" err="1"/>
              <a:t>newPriority</a:t>
            </a:r>
            <a:r>
              <a:rPr lang="en-US" sz="2000" dirty="0"/>
              <a:t>) {this-&gt;</a:t>
            </a:r>
            <a:r>
              <a:rPr lang="en-US" sz="2000" dirty="0" err="1"/>
              <a:t>processPriority</a:t>
            </a:r>
            <a:r>
              <a:rPr lang="en-US" sz="2000" dirty="0"/>
              <a:t> = </a:t>
            </a:r>
            <a:r>
              <a:rPr lang="en-US" sz="2000" dirty="0" err="1"/>
              <a:t>newPriority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routeInterfaces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   </a:t>
            </a:r>
          </a:p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std::vector&lt;</a:t>
            </a:r>
            <a:r>
              <a:rPr lang="en-US" sz="2000" dirty="0" err="1"/>
              <a:t>SysInterface</a:t>
            </a:r>
            <a:r>
              <a:rPr lang="en-US" sz="2000" dirty="0"/>
              <a:t>*&gt; </a:t>
            </a:r>
            <a:r>
              <a:rPr lang="en-US" sz="2000" dirty="0" err="1"/>
              <a:t>intRefs</a:t>
            </a:r>
            <a:r>
              <a:rPr lang="en-US" sz="2000" dirty="0"/>
              <a:t>;  //!&lt; -- Interface references to move data to process</a:t>
            </a:r>
          </a:p>
          <a:p>
            <a:r>
              <a:rPr lang="en-US" sz="2000" dirty="0"/>
              <a:t>    std::vector&lt;</a:t>
            </a:r>
            <a:r>
              <a:rPr lang="en-US" sz="2000" dirty="0" err="1"/>
              <a:t>ModelScheduleEntry</a:t>
            </a:r>
            <a:r>
              <a:rPr lang="en-US" sz="2000" dirty="0"/>
              <a:t>&gt; </a:t>
            </a:r>
            <a:r>
              <a:rPr lang="en-US" sz="2000" dirty="0" err="1"/>
              <a:t>processTasks</a:t>
            </a:r>
            <a:r>
              <a:rPr lang="en-US" sz="2000" dirty="0"/>
              <a:t>;  //!&lt; -- Array that has pointers to all process tasks</a:t>
            </a:r>
          </a:p>
          <a:p>
            <a:endParaRPr lang="en-US" sz="2000" dirty="0"/>
          </a:p>
          <a:p>
            <a:r>
              <a:rPr lang="en-US" sz="2000" dirty="0"/>
              <a:t>    uint64_t </a:t>
            </a:r>
            <a:r>
              <a:rPr lang="en-US" sz="2000" dirty="0" err="1"/>
              <a:t>nextTaskTime</a:t>
            </a:r>
            <a:r>
              <a:rPr lang="en-US" sz="2000" dirty="0"/>
              <a:t>;  //!&lt; [ns] time for the next Task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prevRouteTime</a:t>
            </a:r>
            <a:r>
              <a:rPr lang="en-US" sz="2000" dirty="0"/>
              <a:t>;  //!&lt; [ns] Time that interfaces were previously routed</a:t>
            </a:r>
          </a:p>
          <a:p>
            <a:r>
              <a:rPr lang="en-US" sz="2000" dirty="0"/>
              <a:t>    std::string </a:t>
            </a:r>
            <a:r>
              <a:rPr lang="en-US" sz="2000" dirty="0" err="1"/>
              <a:t>processName</a:t>
            </a:r>
            <a:r>
              <a:rPr lang="en-US" sz="2000" dirty="0"/>
              <a:t>;  //!&lt; -- Identifier for process</a:t>
            </a:r>
          </a:p>
          <a:p>
            <a:r>
              <a:rPr lang="en-US" sz="2000" b="1" dirty="0"/>
              <a:t>bool </a:t>
            </a:r>
            <a:r>
              <a:rPr lang="en-US" sz="2000" dirty="0" err="1"/>
              <a:t>processActive</a:t>
            </a:r>
            <a:r>
              <a:rPr lang="en-US" sz="2000" dirty="0"/>
              <a:t>;  //!&lt; -- Flag indicating whether the Process is active</a:t>
            </a:r>
          </a:p>
          <a:p>
            <a:r>
              <a:rPr lang="en-US" sz="2000" dirty="0"/>
              <a:t>    int64_t </a:t>
            </a:r>
            <a:r>
              <a:rPr lang="en-US" sz="2000" dirty="0" err="1"/>
              <a:t>processPriority</a:t>
            </a:r>
            <a:r>
              <a:rPr lang="en-US" sz="2000" dirty="0"/>
              <a:t>;  //!&lt; [-] Priority level for process (higher first)</a:t>
            </a:r>
          </a:p>
        </p:txBody>
      </p:sp>
    </p:spTree>
    <p:extLst>
      <p:ext uri="{BB962C8B-B14F-4D97-AF65-F5344CB8AC3E}">
        <p14:creationId xmlns:p14="http://schemas.microsoft.com/office/powerpoint/2010/main" val="1296235386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SysProcess</a:t>
            </a:r>
            <a:r>
              <a:rPr lang="en-US" dirty="0"/>
              <a:t>() do?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96EEA-841A-FC41-AF7E-502417FBB8D7}"/>
              </a:ext>
            </a:extLst>
          </p:cNvPr>
          <p:cNvSpPr txBox="1"/>
          <p:nvPr/>
        </p:nvSpPr>
        <p:spPr>
          <a:xfrm>
            <a:off x="16286206" y="3202280"/>
            <a:ext cx="7524750" cy="36317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First, select this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SysProcess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es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message buffer.</a:t>
            </a:r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Ask every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SysModelTask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in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processTasks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to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ResetTaskList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();</a:t>
            </a:r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6027075" y="4523539"/>
            <a:ext cx="10123206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1130270" y="2101144"/>
            <a:ext cx="14278708" cy="79819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9B2D1-1068-2149-875A-71E58E319911}"/>
              </a:ext>
            </a:extLst>
          </p:cNvPr>
          <p:cNvSpPr/>
          <p:nvPr/>
        </p:nvSpPr>
        <p:spPr>
          <a:xfrm>
            <a:off x="1130270" y="2082783"/>
            <a:ext cx="14278708" cy="10910679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(std::string </a:t>
            </a:r>
            <a:r>
              <a:rPr lang="en-US" sz="2000" dirty="0" err="1"/>
              <a:t>messageContainer</a:t>
            </a:r>
            <a:r>
              <a:rPr lang="en-US" sz="2000" dirty="0"/>
              <a:t>);</a:t>
            </a:r>
          </a:p>
          <a:p>
            <a:r>
              <a:rPr lang="en-US" sz="2000" dirty="0"/>
              <a:t>    ~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addNewTask</a:t>
            </a:r>
            <a:r>
              <a:rPr lang="en-US" sz="2000" dirty="0"/>
              <a:t>(</a:t>
            </a:r>
            <a:r>
              <a:rPr lang="en-US" sz="2000" dirty="0" err="1"/>
              <a:t>SysModelTask</a:t>
            </a:r>
            <a:r>
              <a:rPr lang="en-US" sz="2000" dirty="0"/>
              <a:t> *</a:t>
            </a:r>
            <a:r>
              <a:rPr lang="en-US" sz="2000" dirty="0" err="1"/>
              <a:t>newTask</a:t>
            </a:r>
            <a:r>
              <a:rPr lang="en-US" sz="2000" dirty="0"/>
              <a:t>, int32_t </a:t>
            </a:r>
            <a:r>
              <a:rPr lang="en-US" sz="2000" dirty="0" err="1"/>
              <a:t>taskPriority</a:t>
            </a:r>
            <a:r>
              <a:rPr lang="en-US" sz="2000" dirty="0"/>
              <a:t> = -1);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selfInitProcess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    void </a:t>
            </a:r>
            <a:r>
              <a:rPr lang="en-US" sz="2000" dirty="0" err="1"/>
              <a:t>resetProcess</a:t>
            </a:r>
            <a:r>
              <a:rPr lang="en-US" sz="2000" dirty="0"/>
              <a:t>(uint64_t </a:t>
            </a:r>
            <a:r>
              <a:rPr lang="en-US" sz="2000" dirty="0" err="1"/>
              <a:t>currentTime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reInitProcess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true;}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false;}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scheduleTask</a:t>
            </a:r>
            <a:r>
              <a:rPr lang="en-US" sz="2000" dirty="0"/>
              <a:t>(</a:t>
            </a:r>
            <a:r>
              <a:rPr lang="en-US" sz="2000" dirty="0" err="1"/>
              <a:t>ModelScheduleEntry</a:t>
            </a:r>
            <a:r>
              <a:rPr lang="en-US" sz="2000" dirty="0"/>
              <a:t> &amp; </a:t>
            </a:r>
            <a:r>
              <a:rPr lang="en-US" sz="2000" dirty="0" err="1"/>
              <a:t>taskCall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selectProcess</a:t>
            </a:r>
            <a:r>
              <a:rPr lang="en-US" sz="2000" dirty="0"/>
              <a:t>()</a:t>
            </a:r>
          </a:p>
          <a:p>
            <a:r>
              <a:rPr lang="en-US" sz="2000" dirty="0"/>
              <a:t>    {</a:t>
            </a:r>
            <a:r>
              <a:rPr lang="en-US" sz="2000" dirty="0" err="1"/>
              <a:t>SystemMessaging</a:t>
            </a:r>
            <a:r>
              <a:rPr lang="en-US" sz="2000" dirty="0"/>
              <a:t>::</a:t>
            </a:r>
            <a:r>
              <a:rPr lang="en-US" sz="2000" dirty="0" err="1"/>
              <a:t>GetInstance</a:t>
            </a:r>
            <a:r>
              <a:rPr lang="en-US" sz="2000" dirty="0"/>
              <a:t>()-&gt;</a:t>
            </a:r>
            <a:r>
              <a:rPr lang="en-US" sz="2000" dirty="0" err="1"/>
              <a:t>selectMessageBuffer</a:t>
            </a:r>
            <a:r>
              <a:rPr lang="en-US" sz="2000" dirty="0"/>
              <a:t>(this-&gt;</a:t>
            </a:r>
            <a:r>
              <a:rPr lang="en-US" sz="2000" dirty="0" err="1"/>
              <a:t>messageBuffer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setProcessName</a:t>
            </a:r>
            <a:r>
              <a:rPr lang="en-US" sz="2000" dirty="0"/>
              <a:t>(std::string </a:t>
            </a:r>
            <a:r>
              <a:rPr lang="en-US" sz="2000" dirty="0" err="1"/>
              <a:t>newName</a:t>
            </a:r>
            <a:r>
              <a:rPr lang="en-US" sz="2000" dirty="0"/>
              <a:t>){this-&gt;</a:t>
            </a:r>
            <a:r>
              <a:rPr lang="en-US" sz="2000" dirty="0" err="1"/>
              <a:t>processName</a:t>
            </a:r>
            <a:r>
              <a:rPr lang="en-US" sz="2000" dirty="0"/>
              <a:t> = </a:t>
            </a:r>
            <a:r>
              <a:rPr lang="en-US" sz="2000" dirty="0" err="1"/>
              <a:t>newName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std::string </a:t>
            </a:r>
            <a:r>
              <a:rPr lang="en-US" sz="2000" dirty="0" err="1"/>
              <a:t>getProcessName</a:t>
            </a:r>
            <a:r>
              <a:rPr lang="en-US" sz="2000" dirty="0"/>
              <a:t>() { return(</a:t>
            </a:r>
            <a:r>
              <a:rPr lang="en-US" sz="2000" dirty="0" err="1"/>
              <a:t>processName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getNextTime</a:t>
            </a:r>
            <a:r>
              <a:rPr lang="en-US" sz="2000" dirty="0"/>
              <a:t>() { return(this-&gt;</a:t>
            </a:r>
            <a:r>
              <a:rPr lang="en-US" sz="2000" dirty="0" err="1"/>
              <a:t>nextTaskTime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singleStepNextTask</a:t>
            </a:r>
            <a:r>
              <a:rPr lang="en-US" sz="2000" dirty="0"/>
              <a:t>(uint64_t </a:t>
            </a:r>
            <a:r>
              <a:rPr lang="en-US" sz="2000" dirty="0" err="1"/>
              <a:t>currentNanos</a:t>
            </a:r>
            <a:r>
              <a:rPr lang="en-US" sz="2000" dirty="0"/>
              <a:t>);</a:t>
            </a:r>
          </a:p>
          <a:p>
            <a:r>
              <a:rPr lang="en-US" sz="2000" dirty="0"/>
              <a:t>    bool </a:t>
            </a:r>
            <a:r>
              <a:rPr lang="en-US" sz="2000" dirty="0" err="1"/>
              <a:t>processEnabled</a:t>
            </a:r>
            <a:r>
              <a:rPr lang="en-US" sz="2000" dirty="0"/>
              <a:t>() {return this-&gt;</a:t>
            </a:r>
            <a:r>
              <a:rPr lang="en-US" sz="2000" dirty="0" err="1"/>
              <a:t>processActive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addInterfaceRef</a:t>
            </a:r>
            <a:r>
              <a:rPr lang="en-US" sz="2000" dirty="0"/>
              <a:t>(</a:t>
            </a:r>
            <a:r>
              <a:rPr lang="en-US" sz="2000" dirty="0" err="1"/>
              <a:t>SysInterface</a:t>
            </a:r>
            <a:r>
              <a:rPr lang="en-US" sz="2000" dirty="0"/>
              <a:t> *</a:t>
            </a:r>
            <a:r>
              <a:rPr lang="en-US" sz="2000" dirty="0" err="1"/>
              <a:t>newInt</a:t>
            </a:r>
            <a:r>
              <a:rPr lang="en-US" sz="2000" dirty="0"/>
              <a:t>) {this-&gt;</a:t>
            </a:r>
            <a:r>
              <a:rPr lang="en-US" sz="2000" dirty="0" err="1"/>
              <a:t>intRefs.push_back</a:t>
            </a:r>
            <a:r>
              <a:rPr lang="en-US" sz="2000" dirty="0"/>
              <a:t>(</a:t>
            </a:r>
            <a:r>
              <a:rPr lang="en-US" sz="2000" dirty="0" err="1"/>
              <a:t>newInt</a:t>
            </a:r>
            <a:r>
              <a:rPr lang="en-US" sz="2000" dirty="0"/>
              <a:t>);}</a:t>
            </a:r>
          </a:p>
          <a:p>
            <a:r>
              <a:rPr lang="en-US" sz="2000" dirty="0"/>
              <a:t>void </a:t>
            </a:r>
            <a:r>
              <a:rPr lang="en-US" sz="2000" dirty="0" err="1"/>
              <a:t>changeTaskPeriod</a:t>
            </a:r>
            <a:r>
              <a:rPr lang="en-US" sz="2000" dirty="0"/>
              <a:t>(std::string </a:t>
            </a:r>
            <a:r>
              <a:rPr lang="en-US" sz="2000" dirty="0" err="1"/>
              <a:t>taskName</a:t>
            </a:r>
            <a:r>
              <a:rPr lang="en-US" sz="2000" dirty="0"/>
              <a:t>, uint64_t </a:t>
            </a:r>
            <a:r>
              <a:rPr lang="en-US" sz="2000" dirty="0" err="1"/>
              <a:t>newPeriod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setPriority</a:t>
            </a:r>
            <a:r>
              <a:rPr lang="en-US" sz="2000" dirty="0"/>
              <a:t>(int64_t </a:t>
            </a:r>
            <a:r>
              <a:rPr lang="en-US" sz="2000" dirty="0" err="1"/>
              <a:t>newPriority</a:t>
            </a:r>
            <a:r>
              <a:rPr lang="en-US" sz="2000" dirty="0"/>
              <a:t>) {this-&gt;</a:t>
            </a:r>
            <a:r>
              <a:rPr lang="en-US" sz="2000" dirty="0" err="1"/>
              <a:t>processPriority</a:t>
            </a:r>
            <a:r>
              <a:rPr lang="en-US" sz="2000" dirty="0"/>
              <a:t> = </a:t>
            </a:r>
            <a:r>
              <a:rPr lang="en-US" sz="2000" dirty="0" err="1"/>
              <a:t>newPriority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routeInterfaces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   </a:t>
            </a:r>
          </a:p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std::vector&lt;</a:t>
            </a:r>
            <a:r>
              <a:rPr lang="en-US" sz="2000" dirty="0" err="1"/>
              <a:t>SysInterface</a:t>
            </a:r>
            <a:r>
              <a:rPr lang="en-US" sz="2000" dirty="0"/>
              <a:t>*&gt; </a:t>
            </a:r>
            <a:r>
              <a:rPr lang="en-US" sz="2000" dirty="0" err="1"/>
              <a:t>intRefs</a:t>
            </a:r>
            <a:r>
              <a:rPr lang="en-US" sz="2000" dirty="0"/>
              <a:t>;  //!&lt; -- Interface references to move data to process</a:t>
            </a:r>
          </a:p>
          <a:p>
            <a:r>
              <a:rPr lang="en-US" sz="2000" dirty="0"/>
              <a:t>    std::vector&lt;</a:t>
            </a:r>
            <a:r>
              <a:rPr lang="en-US" sz="2000" dirty="0" err="1"/>
              <a:t>ModelScheduleEntry</a:t>
            </a:r>
            <a:r>
              <a:rPr lang="en-US" sz="2000" dirty="0"/>
              <a:t>&gt; </a:t>
            </a:r>
            <a:r>
              <a:rPr lang="en-US" sz="2000" dirty="0" err="1"/>
              <a:t>processTasks</a:t>
            </a:r>
            <a:r>
              <a:rPr lang="en-US" sz="2000" dirty="0"/>
              <a:t>;  //!&lt; -- Array that has pointers to all process tasks</a:t>
            </a:r>
          </a:p>
          <a:p>
            <a:endParaRPr lang="en-US" sz="2000" dirty="0"/>
          </a:p>
          <a:p>
            <a:r>
              <a:rPr lang="en-US" sz="2000" dirty="0"/>
              <a:t>    uint64_t </a:t>
            </a:r>
            <a:r>
              <a:rPr lang="en-US" sz="2000" dirty="0" err="1"/>
              <a:t>nextTaskTime</a:t>
            </a:r>
            <a:r>
              <a:rPr lang="en-US" sz="2000" dirty="0"/>
              <a:t>;  //!&lt; [ns] time for the next Task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prevRouteTime</a:t>
            </a:r>
            <a:r>
              <a:rPr lang="en-US" sz="2000" dirty="0"/>
              <a:t>;  //!&lt; [ns] Time that interfaces were previously routed</a:t>
            </a:r>
          </a:p>
          <a:p>
            <a:r>
              <a:rPr lang="en-US" sz="2000" dirty="0"/>
              <a:t>    std::string </a:t>
            </a:r>
            <a:r>
              <a:rPr lang="en-US" sz="2000" dirty="0" err="1"/>
              <a:t>processName</a:t>
            </a:r>
            <a:r>
              <a:rPr lang="en-US" sz="2000" dirty="0"/>
              <a:t>;  //!&lt; -- Identifier for process</a:t>
            </a:r>
          </a:p>
          <a:p>
            <a:r>
              <a:rPr lang="en-US" sz="2000" b="1" dirty="0"/>
              <a:t>bool </a:t>
            </a:r>
            <a:r>
              <a:rPr lang="en-US" sz="2000" dirty="0" err="1"/>
              <a:t>processActive</a:t>
            </a:r>
            <a:r>
              <a:rPr lang="en-US" sz="2000" dirty="0"/>
              <a:t>;  //!&lt; -- Flag indicating whether the Process is active</a:t>
            </a:r>
          </a:p>
          <a:p>
            <a:r>
              <a:rPr lang="en-US" sz="2000" dirty="0"/>
              <a:t>    int64_t </a:t>
            </a:r>
            <a:r>
              <a:rPr lang="en-US" sz="2000" dirty="0" err="1"/>
              <a:t>processPriority</a:t>
            </a:r>
            <a:r>
              <a:rPr lang="en-US" sz="2000" dirty="0"/>
              <a:t>;  //!&lt; [-] Priority level for process (higher first)</a:t>
            </a:r>
          </a:p>
        </p:txBody>
      </p:sp>
    </p:spTree>
    <p:extLst>
      <p:ext uri="{BB962C8B-B14F-4D97-AF65-F5344CB8AC3E}">
        <p14:creationId xmlns:p14="http://schemas.microsoft.com/office/powerpoint/2010/main" val="98168377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SysProcess</a:t>
            </a:r>
            <a:r>
              <a:rPr lang="en-US" dirty="0"/>
              <a:t>() do?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96EEA-841A-FC41-AF7E-502417FBB8D7}"/>
              </a:ext>
            </a:extLst>
          </p:cNvPr>
          <p:cNvSpPr txBox="1"/>
          <p:nvPr/>
        </p:nvSpPr>
        <p:spPr>
          <a:xfrm>
            <a:off x="16298562" y="2567041"/>
            <a:ext cx="7524750" cy="75713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First, select this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SysProcess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es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message buffer.</a:t>
            </a:r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Ask every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SysModelTask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 in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processTasks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to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ResetTask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();</a:t>
            </a:r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  <a:p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Make a copy of and then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/>
              <a:t>this</a:t>
            </a:r>
            <a:r>
              <a:rPr lang="en-US" dirty="0"/>
              <a:t>-&gt;</a:t>
            </a:r>
            <a:r>
              <a:rPr lang="en-US" dirty="0" err="1"/>
              <a:t>processTasks.clear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use the copy to repopulate </a:t>
            </a:r>
            <a:r>
              <a:rPr lang="en-US" dirty="0" err="1"/>
              <a:t>processTasks</a:t>
            </a:r>
            <a:r>
              <a:rPr lang="en-US" dirty="0"/>
              <a:t> using this-&gt;</a:t>
            </a:r>
            <a:r>
              <a:rPr lang="en-US" dirty="0" err="1"/>
              <a:t>addNewTask</a:t>
            </a:r>
            <a:r>
              <a:rPr lang="en-US" dirty="0"/>
              <a:t>()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4012924" y="4832458"/>
            <a:ext cx="11976719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1130270" y="2101144"/>
            <a:ext cx="14278708" cy="79819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E7D061-FEBE-BB4E-9B98-FC40DA1D5B93}"/>
              </a:ext>
            </a:extLst>
          </p:cNvPr>
          <p:cNvSpPr/>
          <p:nvPr/>
        </p:nvSpPr>
        <p:spPr>
          <a:xfrm>
            <a:off x="1130270" y="2082783"/>
            <a:ext cx="14278708" cy="10910679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(std::string </a:t>
            </a:r>
            <a:r>
              <a:rPr lang="en-US" sz="2000" dirty="0" err="1"/>
              <a:t>messageContainer</a:t>
            </a:r>
            <a:r>
              <a:rPr lang="en-US" sz="2000" dirty="0"/>
              <a:t>);</a:t>
            </a:r>
          </a:p>
          <a:p>
            <a:r>
              <a:rPr lang="en-US" sz="2000" dirty="0"/>
              <a:t>    ~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addNewTask</a:t>
            </a:r>
            <a:r>
              <a:rPr lang="en-US" sz="2000" dirty="0"/>
              <a:t>(</a:t>
            </a:r>
            <a:r>
              <a:rPr lang="en-US" sz="2000" dirty="0" err="1"/>
              <a:t>SysModelTask</a:t>
            </a:r>
            <a:r>
              <a:rPr lang="en-US" sz="2000" dirty="0"/>
              <a:t> *</a:t>
            </a:r>
            <a:r>
              <a:rPr lang="en-US" sz="2000" dirty="0" err="1"/>
              <a:t>newTask</a:t>
            </a:r>
            <a:r>
              <a:rPr lang="en-US" sz="2000" dirty="0"/>
              <a:t>, int32_t </a:t>
            </a:r>
            <a:r>
              <a:rPr lang="en-US" sz="2000" dirty="0" err="1"/>
              <a:t>taskPriority</a:t>
            </a:r>
            <a:r>
              <a:rPr lang="en-US" sz="2000" dirty="0"/>
              <a:t> = -1);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selfInitProcess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    void </a:t>
            </a:r>
            <a:r>
              <a:rPr lang="en-US" sz="2000" dirty="0" err="1"/>
              <a:t>resetProcess</a:t>
            </a:r>
            <a:r>
              <a:rPr lang="en-US" sz="2000" dirty="0"/>
              <a:t>(uint64_t </a:t>
            </a:r>
            <a:r>
              <a:rPr lang="en-US" sz="2000" dirty="0" err="1"/>
              <a:t>currentTime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reInitProcess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true;}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false;}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scheduleTask</a:t>
            </a:r>
            <a:r>
              <a:rPr lang="en-US" sz="2000" dirty="0"/>
              <a:t>(</a:t>
            </a:r>
            <a:r>
              <a:rPr lang="en-US" sz="2000" dirty="0" err="1"/>
              <a:t>ModelScheduleEntry</a:t>
            </a:r>
            <a:r>
              <a:rPr lang="en-US" sz="2000" dirty="0"/>
              <a:t> &amp; </a:t>
            </a:r>
            <a:r>
              <a:rPr lang="en-US" sz="2000" dirty="0" err="1"/>
              <a:t>taskCall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selectProcess</a:t>
            </a:r>
            <a:r>
              <a:rPr lang="en-US" sz="2000" dirty="0"/>
              <a:t>()</a:t>
            </a:r>
          </a:p>
          <a:p>
            <a:r>
              <a:rPr lang="en-US" sz="2000" dirty="0"/>
              <a:t>    {</a:t>
            </a:r>
            <a:r>
              <a:rPr lang="en-US" sz="2000" dirty="0" err="1"/>
              <a:t>SystemMessaging</a:t>
            </a:r>
            <a:r>
              <a:rPr lang="en-US" sz="2000" dirty="0"/>
              <a:t>::</a:t>
            </a:r>
            <a:r>
              <a:rPr lang="en-US" sz="2000" dirty="0" err="1"/>
              <a:t>GetInstance</a:t>
            </a:r>
            <a:r>
              <a:rPr lang="en-US" sz="2000" dirty="0"/>
              <a:t>()-&gt;</a:t>
            </a:r>
            <a:r>
              <a:rPr lang="en-US" sz="2000" dirty="0" err="1"/>
              <a:t>selectMessageBuffer</a:t>
            </a:r>
            <a:r>
              <a:rPr lang="en-US" sz="2000" dirty="0"/>
              <a:t>(this-&gt;</a:t>
            </a:r>
            <a:r>
              <a:rPr lang="en-US" sz="2000" dirty="0" err="1"/>
              <a:t>messageBuffer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setProcessName</a:t>
            </a:r>
            <a:r>
              <a:rPr lang="en-US" sz="2000" dirty="0"/>
              <a:t>(std::string </a:t>
            </a:r>
            <a:r>
              <a:rPr lang="en-US" sz="2000" dirty="0" err="1"/>
              <a:t>newName</a:t>
            </a:r>
            <a:r>
              <a:rPr lang="en-US" sz="2000" dirty="0"/>
              <a:t>){this-&gt;</a:t>
            </a:r>
            <a:r>
              <a:rPr lang="en-US" sz="2000" dirty="0" err="1"/>
              <a:t>processName</a:t>
            </a:r>
            <a:r>
              <a:rPr lang="en-US" sz="2000" dirty="0"/>
              <a:t> = </a:t>
            </a:r>
            <a:r>
              <a:rPr lang="en-US" sz="2000" dirty="0" err="1"/>
              <a:t>newName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std::string </a:t>
            </a:r>
            <a:r>
              <a:rPr lang="en-US" sz="2000" dirty="0" err="1"/>
              <a:t>getProcessName</a:t>
            </a:r>
            <a:r>
              <a:rPr lang="en-US" sz="2000" dirty="0"/>
              <a:t>() { return(</a:t>
            </a:r>
            <a:r>
              <a:rPr lang="en-US" sz="2000" dirty="0" err="1"/>
              <a:t>processName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getNextTime</a:t>
            </a:r>
            <a:r>
              <a:rPr lang="en-US" sz="2000" dirty="0"/>
              <a:t>() { return(this-&gt;</a:t>
            </a:r>
            <a:r>
              <a:rPr lang="en-US" sz="2000" dirty="0" err="1"/>
              <a:t>nextTaskTime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singleStepNextTask</a:t>
            </a:r>
            <a:r>
              <a:rPr lang="en-US" sz="2000" dirty="0"/>
              <a:t>(uint64_t </a:t>
            </a:r>
            <a:r>
              <a:rPr lang="en-US" sz="2000" dirty="0" err="1"/>
              <a:t>currentNanos</a:t>
            </a:r>
            <a:r>
              <a:rPr lang="en-US" sz="2000" dirty="0"/>
              <a:t>);</a:t>
            </a:r>
          </a:p>
          <a:p>
            <a:r>
              <a:rPr lang="en-US" sz="2000" dirty="0"/>
              <a:t>    bool </a:t>
            </a:r>
            <a:r>
              <a:rPr lang="en-US" sz="2000" dirty="0" err="1"/>
              <a:t>processEnabled</a:t>
            </a:r>
            <a:r>
              <a:rPr lang="en-US" sz="2000" dirty="0"/>
              <a:t>() {return this-&gt;</a:t>
            </a:r>
            <a:r>
              <a:rPr lang="en-US" sz="2000" dirty="0" err="1"/>
              <a:t>processActive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addInterfaceRef</a:t>
            </a:r>
            <a:r>
              <a:rPr lang="en-US" sz="2000" dirty="0"/>
              <a:t>(</a:t>
            </a:r>
            <a:r>
              <a:rPr lang="en-US" sz="2000" dirty="0" err="1"/>
              <a:t>SysInterface</a:t>
            </a:r>
            <a:r>
              <a:rPr lang="en-US" sz="2000" dirty="0"/>
              <a:t> *</a:t>
            </a:r>
            <a:r>
              <a:rPr lang="en-US" sz="2000" dirty="0" err="1"/>
              <a:t>newInt</a:t>
            </a:r>
            <a:r>
              <a:rPr lang="en-US" sz="2000" dirty="0"/>
              <a:t>) {this-&gt;</a:t>
            </a:r>
            <a:r>
              <a:rPr lang="en-US" sz="2000" dirty="0" err="1"/>
              <a:t>intRefs.push_back</a:t>
            </a:r>
            <a:r>
              <a:rPr lang="en-US" sz="2000" dirty="0"/>
              <a:t>(</a:t>
            </a:r>
            <a:r>
              <a:rPr lang="en-US" sz="2000" dirty="0" err="1"/>
              <a:t>newInt</a:t>
            </a:r>
            <a:r>
              <a:rPr lang="en-US" sz="2000" dirty="0"/>
              <a:t>);}</a:t>
            </a:r>
          </a:p>
          <a:p>
            <a:r>
              <a:rPr lang="en-US" sz="2000" dirty="0"/>
              <a:t>void </a:t>
            </a:r>
            <a:r>
              <a:rPr lang="en-US" sz="2000" dirty="0" err="1"/>
              <a:t>changeTaskPeriod</a:t>
            </a:r>
            <a:r>
              <a:rPr lang="en-US" sz="2000" dirty="0"/>
              <a:t>(std::string </a:t>
            </a:r>
            <a:r>
              <a:rPr lang="en-US" sz="2000" dirty="0" err="1"/>
              <a:t>taskName</a:t>
            </a:r>
            <a:r>
              <a:rPr lang="en-US" sz="2000" dirty="0"/>
              <a:t>, uint64_t </a:t>
            </a:r>
            <a:r>
              <a:rPr lang="en-US" sz="2000" dirty="0" err="1"/>
              <a:t>newPeriod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setPriority</a:t>
            </a:r>
            <a:r>
              <a:rPr lang="en-US" sz="2000" dirty="0"/>
              <a:t>(int64_t </a:t>
            </a:r>
            <a:r>
              <a:rPr lang="en-US" sz="2000" dirty="0" err="1"/>
              <a:t>newPriority</a:t>
            </a:r>
            <a:r>
              <a:rPr lang="en-US" sz="2000" dirty="0"/>
              <a:t>) {this-&gt;</a:t>
            </a:r>
            <a:r>
              <a:rPr lang="en-US" sz="2000" dirty="0" err="1"/>
              <a:t>processPriority</a:t>
            </a:r>
            <a:r>
              <a:rPr lang="en-US" sz="2000" dirty="0"/>
              <a:t> = </a:t>
            </a:r>
            <a:r>
              <a:rPr lang="en-US" sz="2000" dirty="0" err="1"/>
              <a:t>newPriority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routeInterfaces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   </a:t>
            </a:r>
          </a:p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std::vector&lt;</a:t>
            </a:r>
            <a:r>
              <a:rPr lang="en-US" sz="2000" dirty="0" err="1"/>
              <a:t>SysInterface</a:t>
            </a:r>
            <a:r>
              <a:rPr lang="en-US" sz="2000" dirty="0"/>
              <a:t>*&gt; </a:t>
            </a:r>
            <a:r>
              <a:rPr lang="en-US" sz="2000" dirty="0" err="1"/>
              <a:t>intRefs</a:t>
            </a:r>
            <a:r>
              <a:rPr lang="en-US" sz="2000" dirty="0"/>
              <a:t>;  //!&lt; -- Interface references to move data to process</a:t>
            </a:r>
          </a:p>
          <a:p>
            <a:r>
              <a:rPr lang="en-US" sz="2000" dirty="0"/>
              <a:t>    std::vector&lt;</a:t>
            </a:r>
            <a:r>
              <a:rPr lang="en-US" sz="2000" dirty="0" err="1"/>
              <a:t>ModelScheduleEntry</a:t>
            </a:r>
            <a:r>
              <a:rPr lang="en-US" sz="2000" dirty="0"/>
              <a:t>&gt; </a:t>
            </a:r>
            <a:r>
              <a:rPr lang="en-US" sz="2000" dirty="0" err="1"/>
              <a:t>processTasks</a:t>
            </a:r>
            <a:r>
              <a:rPr lang="en-US" sz="2000" dirty="0"/>
              <a:t>;  //!&lt; -- Array that has pointers to all process tasks</a:t>
            </a:r>
          </a:p>
          <a:p>
            <a:endParaRPr lang="en-US" sz="2000" dirty="0"/>
          </a:p>
          <a:p>
            <a:r>
              <a:rPr lang="en-US" sz="2000" dirty="0"/>
              <a:t>    uint64_t </a:t>
            </a:r>
            <a:r>
              <a:rPr lang="en-US" sz="2000" dirty="0" err="1"/>
              <a:t>nextTaskTime</a:t>
            </a:r>
            <a:r>
              <a:rPr lang="en-US" sz="2000" dirty="0"/>
              <a:t>;  //!&lt; [ns] time for the next Task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prevRouteTime</a:t>
            </a:r>
            <a:r>
              <a:rPr lang="en-US" sz="2000" dirty="0"/>
              <a:t>;  //!&lt; [ns] Time that interfaces were previously routed</a:t>
            </a:r>
          </a:p>
          <a:p>
            <a:r>
              <a:rPr lang="en-US" sz="2000" dirty="0"/>
              <a:t>    std::string </a:t>
            </a:r>
            <a:r>
              <a:rPr lang="en-US" sz="2000" dirty="0" err="1"/>
              <a:t>processName</a:t>
            </a:r>
            <a:r>
              <a:rPr lang="en-US" sz="2000" dirty="0"/>
              <a:t>;  //!&lt; -- Identifier for process</a:t>
            </a:r>
          </a:p>
          <a:p>
            <a:r>
              <a:rPr lang="en-US" sz="2000" b="1" dirty="0"/>
              <a:t>bool </a:t>
            </a:r>
            <a:r>
              <a:rPr lang="en-US" sz="2000" dirty="0" err="1"/>
              <a:t>processActive</a:t>
            </a:r>
            <a:r>
              <a:rPr lang="en-US" sz="2000" dirty="0"/>
              <a:t>;  //!&lt; -- Flag indicating whether the Process is active</a:t>
            </a:r>
          </a:p>
          <a:p>
            <a:r>
              <a:rPr lang="en-US" sz="2000" dirty="0"/>
              <a:t>    int64_t </a:t>
            </a:r>
            <a:r>
              <a:rPr lang="en-US" sz="2000" dirty="0" err="1"/>
              <a:t>processPriority</a:t>
            </a:r>
            <a:r>
              <a:rPr lang="en-US" sz="2000" dirty="0"/>
              <a:t>;  //!&lt; [-] Priority level for process (higher first)</a:t>
            </a:r>
          </a:p>
        </p:txBody>
      </p:sp>
    </p:spTree>
    <p:extLst>
      <p:ext uri="{BB962C8B-B14F-4D97-AF65-F5344CB8AC3E}">
        <p14:creationId xmlns:p14="http://schemas.microsoft.com/office/powerpoint/2010/main" val="2546903481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SysProcess</a:t>
            </a:r>
            <a:r>
              <a:rPr lang="en-US" dirty="0"/>
              <a:t>() do?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96EEA-841A-FC41-AF7E-502417FBB8D7}"/>
              </a:ext>
            </a:extLst>
          </p:cNvPr>
          <p:cNvSpPr txBox="1"/>
          <p:nvPr/>
        </p:nvSpPr>
        <p:spPr>
          <a:xfrm>
            <a:off x="16269066" y="4984588"/>
            <a:ext cx="7524750" cy="677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Just changes the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processActive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bool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7097332" y="5323141"/>
            <a:ext cx="8825745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1130270" y="2101144"/>
            <a:ext cx="14278708" cy="79819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59D89F-48A8-7C44-A622-824B0EDCFADB}"/>
              </a:ext>
            </a:extLst>
          </p:cNvPr>
          <p:cNvSpPr/>
          <p:nvPr/>
        </p:nvSpPr>
        <p:spPr>
          <a:xfrm>
            <a:off x="1130270" y="2082783"/>
            <a:ext cx="14278708" cy="10910679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(std::string </a:t>
            </a:r>
            <a:r>
              <a:rPr lang="en-US" sz="2000" dirty="0" err="1"/>
              <a:t>messageContainer</a:t>
            </a:r>
            <a:r>
              <a:rPr lang="en-US" sz="2000" dirty="0"/>
              <a:t>);</a:t>
            </a:r>
          </a:p>
          <a:p>
            <a:r>
              <a:rPr lang="en-US" sz="2000" dirty="0"/>
              <a:t>    ~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addNewTask</a:t>
            </a:r>
            <a:r>
              <a:rPr lang="en-US" sz="2000" dirty="0"/>
              <a:t>(</a:t>
            </a:r>
            <a:r>
              <a:rPr lang="en-US" sz="2000" dirty="0" err="1"/>
              <a:t>SysModelTask</a:t>
            </a:r>
            <a:r>
              <a:rPr lang="en-US" sz="2000" dirty="0"/>
              <a:t> *</a:t>
            </a:r>
            <a:r>
              <a:rPr lang="en-US" sz="2000" dirty="0" err="1"/>
              <a:t>newTask</a:t>
            </a:r>
            <a:r>
              <a:rPr lang="en-US" sz="2000" dirty="0"/>
              <a:t>, int32_t </a:t>
            </a:r>
            <a:r>
              <a:rPr lang="en-US" sz="2000" dirty="0" err="1"/>
              <a:t>taskPriority</a:t>
            </a:r>
            <a:r>
              <a:rPr lang="en-US" sz="2000" dirty="0"/>
              <a:t> = -1);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selfInitProcess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    void </a:t>
            </a:r>
            <a:r>
              <a:rPr lang="en-US" sz="2000" dirty="0" err="1"/>
              <a:t>resetProcess</a:t>
            </a:r>
            <a:r>
              <a:rPr lang="en-US" sz="2000" dirty="0"/>
              <a:t>(uint64_t </a:t>
            </a:r>
            <a:r>
              <a:rPr lang="en-US" sz="2000" dirty="0" err="1"/>
              <a:t>currentTime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reInitProcess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true;}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false;}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scheduleTask</a:t>
            </a:r>
            <a:r>
              <a:rPr lang="en-US" sz="2000" dirty="0"/>
              <a:t>(</a:t>
            </a:r>
            <a:r>
              <a:rPr lang="en-US" sz="2000" dirty="0" err="1"/>
              <a:t>ModelScheduleEntry</a:t>
            </a:r>
            <a:r>
              <a:rPr lang="en-US" sz="2000" dirty="0"/>
              <a:t> &amp; </a:t>
            </a:r>
            <a:r>
              <a:rPr lang="en-US" sz="2000" dirty="0" err="1"/>
              <a:t>taskCall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selectProcess</a:t>
            </a:r>
            <a:r>
              <a:rPr lang="en-US" sz="2000" dirty="0"/>
              <a:t>()</a:t>
            </a:r>
          </a:p>
          <a:p>
            <a:r>
              <a:rPr lang="en-US" sz="2000" dirty="0"/>
              <a:t>    {</a:t>
            </a:r>
            <a:r>
              <a:rPr lang="en-US" sz="2000" dirty="0" err="1"/>
              <a:t>SystemMessaging</a:t>
            </a:r>
            <a:r>
              <a:rPr lang="en-US" sz="2000" dirty="0"/>
              <a:t>::</a:t>
            </a:r>
            <a:r>
              <a:rPr lang="en-US" sz="2000" dirty="0" err="1"/>
              <a:t>GetInstance</a:t>
            </a:r>
            <a:r>
              <a:rPr lang="en-US" sz="2000" dirty="0"/>
              <a:t>()-&gt;</a:t>
            </a:r>
            <a:r>
              <a:rPr lang="en-US" sz="2000" dirty="0" err="1"/>
              <a:t>selectMessageBuffer</a:t>
            </a:r>
            <a:r>
              <a:rPr lang="en-US" sz="2000" dirty="0"/>
              <a:t>(this-&gt;</a:t>
            </a:r>
            <a:r>
              <a:rPr lang="en-US" sz="2000" dirty="0" err="1"/>
              <a:t>messageBuffer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setProcessName</a:t>
            </a:r>
            <a:r>
              <a:rPr lang="en-US" sz="2000" dirty="0"/>
              <a:t>(std::string </a:t>
            </a:r>
            <a:r>
              <a:rPr lang="en-US" sz="2000" dirty="0" err="1"/>
              <a:t>newName</a:t>
            </a:r>
            <a:r>
              <a:rPr lang="en-US" sz="2000" dirty="0"/>
              <a:t>){this-&gt;</a:t>
            </a:r>
            <a:r>
              <a:rPr lang="en-US" sz="2000" dirty="0" err="1"/>
              <a:t>processName</a:t>
            </a:r>
            <a:r>
              <a:rPr lang="en-US" sz="2000" dirty="0"/>
              <a:t> = </a:t>
            </a:r>
            <a:r>
              <a:rPr lang="en-US" sz="2000" dirty="0" err="1"/>
              <a:t>newName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std::string </a:t>
            </a:r>
            <a:r>
              <a:rPr lang="en-US" sz="2000" dirty="0" err="1"/>
              <a:t>getProcessName</a:t>
            </a:r>
            <a:r>
              <a:rPr lang="en-US" sz="2000" dirty="0"/>
              <a:t>() { return(</a:t>
            </a:r>
            <a:r>
              <a:rPr lang="en-US" sz="2000" dirty="0" err="1"/>
              <a:t>processName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getNextTime</a:t>
            </a:r>
            <a:r>
              <a:rPr lang="en-US" sz="2000" dirty="0"/>
              <a:t>() { return(this-&gt;</a:t>
            </a:r>
            <a:r>
              <a:rPr lang="en-US" sz="2000" dirty="0" err="1"/>
              <a:t>nextTaskTime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singleStepNextTask</a:t>
            </a:r>
            <a:r>
              <a:rPr lang="en-US" sz="2000" dirty="0"/>
              <a:t>(uint64_t </a:t>
            </a:r>
            <a:r>
              <a:rPr lang="en-US" sz="2000" dirty="0" err="1"/>
              <a:t>currentNanos</a:t>
            </a:r>
            <a:r>
              <a:rPr lang="en-US" sz="2000" dirty="0"/>
              <a:t>);</a:t>
            </a:r>
          </a:p>
          <a:p>
            <a:r>
              <a:rPr lang="en-US" sz="2000" dirty="0"/>
              <a:t>    bool </a:t>
            </a:r>
            <a:r>
              <a:rPr lang="en-US" sz="2000" dirty="0" err="1"/>
              <a:t>processEnabled</a:t>
            </a:r>
            <a:r>
              <a:rPr lang="en-US" sz="2000" dirty="0"/>
              <a:t>() {return this-&gt;</a:t>
            </a:r>
            <a:r>
              <a:rPr lang="en-US" sz="2000" dirty="0" err="1"/>
              <a:t>processActive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addInterfaceRef</a:t>
            </a:r>
            <a:r>
              <a:rPr lang="en-US" sz="2000" dirty="0"/>
              <a:t>(</a:t>
            </a:r>
            <a:r>
              <a:rPr lang="en-US" sz="2000" dirty="0" err="1"/>
              <a:t>SysInterface</a:t>
            </a:r>
            <a:r>
              <a:rPr lang="en-US" sz="2000" dirty="0"/>
              <a:t> *</a:t>
            </a:r>
            <a:r>
              <a:rPr lang="en-US" sz="2000" dirty="0" err="1"/>
              <a:t>newInt</a:t>
            </a:r>
            <a:r>
              <a:rPr lang="en-US" sz="2000" dirty="0"/>
              <a:t>) {this-&gt;</a:t>
            </a:r>
            <a:r>
              <a:rPr lang="en-US" sz="2000" dirty="0" err="1"/>
              <a:t>intRefs.push_back</a:t>
            </a:r>
            <a:r>
              <a:rPr lang="en-US" sz="2000" dirty="0"/>
              <a:t>(</a:t>
            </a:r>
            <a:r>
              <a:rPr lang="en-US" sz="2000" dirty="0" err="1"/>
              <a:t>newInt</a:t>
            </a:r>
            <a:r>
              <a:rPr lang="en-US" sz="2000" dirty="0"/>
              <a:t>);}</a:t>
            </a:r>
          </a:p>
          <a:p>
            <a:r>
              <a:rPr lang="en-US" sz="2000" dirty="0"/>
              <a:t>void </a:t>
            </a:r>
            <a:r>
              <a:rPr lang="en-US" sz="2000" dirty="0" err="1"/>
              <a:t>changeTaskPeriod</a:t>
            </a:r>
            <a:r>
              <a:rPr lang="en-US" sz="2000" dirty="0"/>
              <a:t>(std::string </a:t>
            </a:r>
            <a:r>
              <a:rPr lang="en-US" sz="2000" dirty="0" err="1"/>
              <a:t>taskName</a:t>
            </a:r>
            <a:r>
              <a:rPr lang="en-US" sz="2000" dirty="0"/>
              <a:t>, uint64_t </a:t>
            </a:r>
            <a:r>
              <a:rPr lang="en-US" sz="2000" dirty="0" err="1"/>
              <a:t>newPeriod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setPriority</a:t>
            </a:r>
            <a:r>
              <a:rPr lang="en-US" sz="2000" dirty="0"/>
              <a:t>(int64_t </a:t>
            </a:r>
            <a:r>
              <a:rPr lang="en-US" sz="2000" dirty="0" err="1"/>
              <a:t>newPriority</a:t>
            </a:r>
            <a:r>
              <a:rPr lang="en-US" sz="2000" dirty="0"/>
              <a:t>) {this-&gt;</a:t>
            </a:r>
            <a:r>
              <a:rPr lang="en-US" sz="2000" dirty="0" err="1"/>
              <a:t>processPriority</a:t>
            </a:r>
            <a:r>
              <a:rPr lang="en-US" sz="2000" dirty="0"/>
              <a:t> = </a:t>
            </a:r>
            <a:r>
              <a:rPr lang="en-US" sz="2000" dirty="0" err="1"/>
              <a:t>newPriority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routeInterfaces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   </a:t>
            </a:r>
          </a:p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std::vector&lt;</a:t>
            </a:r>
            <a:r>
              <a:rPr lang="en-US" sz="2000" dirty="0" err="1"/>
              <a:t>SysInterface</a:t>
            </a:r>
            <a:r>
              <a:rPr lang="en-US" sz="2000" dirty="0"/>
              <a:t>*&gt; </a:t>
            </a:r>
            <a:r>
              <a:rPr lang="en-US" sz="2000" dirty="0" err="1"/>
              <a:t>intRefs</a:t>
            </a:r>
            <a:r>
              <a:rPr lang="en-US" sz="2000" dirty="0"/>
              <a:t>;  //!&lt; -- Interface references to move data to process</a:t>
            </a:r>
          </a:p>
          <a:p>
            <a:r>
              <a:rPr lang="en-US" sz="2000" dirty="0"/>
              <a:t>    std::vector&lt;</a:t>
            </a:r>
            <a:r>
              <a:rPr lang="en-US" sz="2000" dirty="0" err="1"/>
              <a:t>ModelScheduleEntry</a:t>
            </a:r>
            <a:r>
              <a:rPr lang="en-US" sz="2000" dirty="0"/>
              <a:t>&gt; </a:t>
            </a:r>
            <a:r>
              <a:rPr lang="en-US" sz="2000" dirty="0" err="1"/>
              <a:t>processTasks</a:t>
            </a:r>
            <a:r>
              <a:rPr lang="en-US" sz="2000" dirty="0"/>
              <a:t>;  //!&lt; -- Array that has pointers to all process tasks</a:t>
            </a:r>
          </a:p>
          <a:p>
            <a:endParaRPr lang="en-US" sz="2000" dirty="0"/>
          </a:p>
          <a:p>
            <a:r>
              <a:rPr lang="en-US" sz="2000" dirty="0"/>
              <a:t>    uint64_t </a:t>
            </a:r>
            <a:r>
              <a:rPr lang="en-US" sz="2000" dirty="0" err="1"/>
              <a:t>nextTaskTime</a:t>
            </a:r>
            <a:r>
              <a:rPr lang="en-US" sz="2000" dirty="0"/>
              <a:t>;  //!&lt; [ns] time for the next Task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prevRouteTime</a:t>
            </a:r>
            <a:r>
              <a:rPr lang="en-US" sz="2000" dirty="0"/>
              <a:t>;  //!&lt; [ns] Time that interfaces were previously routed</a:t>
            </a:r>
          </a:p>
          <a:p>
            <a:r>
              <a:rPr lang="en-US" sz="2000" dirty="0"/>
              <a:t>    std::string </a:t>
            </a:r>
            <a:r>
              <a:rPr lang="en-US" sz="2000" dirty="0" err="1"/>
              <a:t>processName</a:t>
            </a:r>
            <a:r>
              <a:rPr lang="en-US" sz="2000" dirty="0"/>
              <a:t>;  //!&lt; -- Identifier for process</a:t>
            </a:r>
          </a:p>
          <a:p>
            <a:r>
              <a:rPr lang="en-US" sz="2000" b="1" dirty="0"/>
              <a:t>bool </a:t>
            </a:r>
            <a:r>
              <a:rPr lang="en-US" sz="2000" dirty="0" err="1"/>
              <a:t>processActive</a:t>
            </a:r>
            <a:r>
              <a:rPr lang="en-US" sz="2000" dirty="0"/>
              <a:t>;  //!&lt; -- Flag indicating whether the Process is active</a:t>
            </a:r>
          </a:p>
          <a:p>
            <a:r>
              <a:rPr lang="en-US" sz="2000" dirty="0"/>
              <a:t>    int64_t </a:t>
            </a:r>
            <a:r>
              <a:rPr lang="en-US" sz="2000" dirty="0" err="1"/>
              <a:t>processPriority</a:t>
            </a:r>
            <a:r>
              <a:rPr lang="en-US" sz="2000" dirty="0"/>
              <a:t>;  //!&lt; [-] Priority level for process (higher first)</a:t>
            </a:r>
          </a:p>
        </p:txBody>
      </p:sp>
    </p:spTree>
    <p:extLst>
      <p:ext uri="{BB962C8B-B14F-4D97-AF65-F5344CB8AC3E}">
        <p14:creationId xmlns:p14="http://schemas.microsoft.com/office/powerpoint/2010/main" val="3439387508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SysProcess</a:t>
            </a:r>
            <a:r>
              <a:rPr lang="en-US" dirty="0"/>
              <a:t>() do?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96EEA-841A-FC41-AF7E-502417FBB8D7}"/>
              </a:ext>
            </a:extLst>
          </p:cNvPr>
          <p:cNvSpPr txBox="1"/>
          <p:nvPr/>
        </p:nvSpPr>
        <p:spPr>
          <a:xfrm>
            <a:off x="16286205" y="5116663"/>
            <a:ext cx="7524750" cy="677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Just changes the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processActive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bool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7139185" y="5455216"/>
            <a:ext cx="8825745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1130270" y="2101144"/>
            <a:ext cx="14278708" cy="79819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5E493F-1826-7F48-BA42-853C14DED506}"/>
              </a:ext>
            </a:extLst>
          </p:cNvPr>
          <p:cNvSpPr/>
          <p:nvPr/>
        </p:nvSpPr>
        <p:spPr>
          <a:xfrm>
            <a:off x="1130270" y="2082783"/>
            <a:ext cx="14278708" cy="10910679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(std::string </a:t>
            </a:r>
            <a:r>
              <a:rPr lang="en-US" sz="2000" dirty="0" err="1"/>
              <a:t>messageContainer</a:t>
            </a:r>
            <a:r>
              <a:rPr lang="en-US" sz="2000" dirty="0"/>
              <a:t>);</a:t>
            </a:r>
          </a:p>
          <a:p>
            <a:r>
              <a:rPr lang="en-US" sz="2000" dirty="0"/>
              <a:t>    ~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addNewTask</a:t>
            </a:r>
            <a:r>
              <a:rPr lang="en-US" sz="2000" dirty="0"/>
              <a:t>(</a:t>
            </a:r>
            <a:r>
              <a:rPr lang="en-US" sz="2000" dirty="0" err="1"/>
              <a:t>SysModelTask</a:t>
            </a:r>
            <a:r>
              <a:rPr lang="en-US" sz="2000" dirty="0"/>
              <a:t> *</a:t>
            </a:r>
            <a:r>
              <a:rPr lang="en-US" sz="2000" dirty="0" err="1"/>
              <a:t>newTask</a:t>
            </a:r>
            <a:r>
              <a:rPr lang="en-US" sz="2000" dirty="0"/>
              <a:t>, int32_t </a:t>
            </a:r>
            <a:r>
              <a:rPr lang="en-US" sz="2000" dirty="0" err="1"/>
              <a:t>taskPriority</a:t>
            </a:r>
            <a:r>
              <a:rPr lang="en-US" sz="2000" dirty="0"/>
              <a:t> = -1);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selfInitProcess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    void </a:t>
            </a:r>
            <a:r>
              <a:rPr lang="en-US" sz="2000" dirty="0" err="1"/>
              <a:t>resetProcess</a:t>
            </a:r>
            <a:r>
              <a:rPr lang="en-US" sz="2000" dirty="0"/>
              <a:t>(uint64_t </a:t>
            </a:r>
            <a:r>
              <a:rPr lang="en-US" sz="2000" dirty="0" err="1"/>
              <a:t>currentTime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reInitProcess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true;}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false;}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scheduleTask</a:t>
            </a:r>
            <a:r>
              <a:rPr lang="en-US" sz="2000" dirty="0"/>
              <a:t>(</a:t>
            </a:r>
            <a:r>
              <a:rPr lang="en-US" sz="2000" dirty="0" err="1"/>
              <a:t>ModelScheduleEntry</a:t>
            </a:r>
            <a:r>
              <a:rPr lang="en-US" sz="2000" dirty="0"/>
              <a:t> &amp; </a:t>
            </a:r>
            <a:r>
              <a:rPr lang="en-US" sz="2000" dirty="0" err="1"/>
              <a:t>taskCall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selectProcess</a:t>
            </a:r>
            <a:r>
              <a:rPr lang="en-US" sz="2000" dirty="0"/>
              <a:t>()</a:t>
            </a:r>
          </a:p>
          <a:p>
            <a:r>
              <a:rPr lang="en-US" sz="2000" dirty="0"/>
              <a:t>    {</a:t>
            </a:r>
            <a:r>
              <a:rPr lang="en-US" sz="2000" dirty="0" err="1"/>
              <a:t>SystemMessaging</a:t>
            </a:r>
            <a:r>
              <a:rPr lang="en-US" sz="2000" dirty="0"/>
              <a:t>::</a:t>
            </a:r>
            <a:r>
              <a:rPr lang="en-US" sz="2000" dirty="0" err="1"/>
              <a:t>GetInstance</a:t>
            </a:r>
            <a:r>
              <a:rPr lang="en-US" sz="2000" dirty="0"/>
              <a:t>()-&gt;</a:t>
            </a:r>
            <a:r>
              <a:rPr lang="en-US" sz="2000" dirty="0" err="1"/>
              <a:t>selectMessageBuffer</a:t>
            </a:r>
            <a:r>
              <a:rPr lang="en-US" sz="2000" dirty="0"/>
              <a:t>(this-&gt;</a:t>
            </a:r>
            <a:r>
              <a:rPr lang="en-US" sz="2000" dirty="0" err="1"/>
              <a:t>messageBuffer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setProcessName</a:t>
            </a:r>
            <a:r>
              <a:rPr lang="en-US" sz="2000" dirty="0"/>
              <a:t>(std::string </a:t>
            </a:r>
            <a:r>
              <a:rPr lang="en-US" sz="2000" dirty="0" err="1"/>
              <a:t>newName</a:t>
            </a:r>
            <a:r>
              <a:rPr lang="en-US" sz="2000" dirty="0"/>
              <a:t>){this-&gt;</a:t>
            </a:r>
            <a:r>
              <a:rPr lang="en-US" sz="2000" dirty="0" err="1"/>
              <a:t>processName</a:t>
            </a:r>
            <a:r>
              <a:rPr lang="en-US" sz="2000" dirty="0"/>
              <a:t> = </a:t>
            </a:r>
            <a:r>
              <a:rPr lang="en-US" sz="2000" dirty="0" err="1"/>
              <a:t>newName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std::string </a:t>
            </a:r>
            <a:r>
              <a:rPr lang="en-US" sz="2000" dirty="0" err="1"/>
              <a:t>getProcessName</a:t>
            </a:r>
            <a:r>
              <a:rPr lang="en-US" sz="2000" dirty="0"/>
              <a:t>() { return(</a:t>
            </a:r>
            <a:r>
              <a:rPr lang="en-US" sz="2000" dirty="0" err="1"/>
              <a:t>processName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getNextTime</a:t>
            </a:r>
            <a:r>
              <a:rPr lang="en-US" sz="2000" dirty="0"/>
              <a:t>() { return(this-&gt;</a:t>
            </a:r>
            <a:r>
              <a:rPr lang="en-US" sz="2000" dirty="0" err="1"/>
              <a:t>nextTaskTime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singleStepNextTask</a:t>
            </a:r>
            <a:r>
              <a:rPr lang="en-US" sz="2000" dirty="0"/>
              <a:t>(uint64_t </a:t>
            </a:r>
            <a:r>
              <a:rPr lang="en-US" sz="2000" dirty="0" err="1"/>
              <a:t>currentNanos</a:t>
            </a:r>
            <a:r>
              <a:rPr lang="en-US" sz="2000" dirty="0"/>
              <a:t>);</a:t>
            </a:r>
          </a:p>
          <a:p>
            <a:r>
              <a:rPr lang="en-US" sz="2000" dirty="0"/>
              <a:t>    bool </a:t>
            </a:r>
            <a:r>
              <a:rPr lang="en-US" sz="2000" dirty="0" err="1"/>
              <a:t>processEnabled</a:t>
            </a:r>
            <a:r>
              <a:rPr lang="en-US" sz="2000" dirty="0"/>
              <a:t>() {return this-&gt;</a:t>
            </a:r>
            <a:r>
              <a:rPr lang="en-US" sz="2000" dirty="0" err="1"/>
              <a:t>processActive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addInterfaceRef</a:t>
            </a:r>
            <a:r>
              <a:rPr lang="en-US" sz="2000" dirty="0"/>
              <a:t>(</a:t>
            </a:r>
            <a:r>
              <a:rPr lang="en-US" sz="2000" dirty="0" err="1"/>
              <a:t>SysInterface</a:t>
            </a:r>
            <a:r>
              <a:rPr lang="en-US" sz="2000" dirty="0"/>
              <a:t> *</a:t>
            </a:r>
            <a:r>
              <a:rPr lang="en-US" sz="2000" dirty="0" err="1"/>
              <a:t>newInt</a:t>
            </a:r>
            <a:r>
              <a:rPr lang="en-US" sz="2000" dirty="0"/>
              <a:t>) {this-&gt;</a:t>
            </a:r>
            <a:r>
              <a:rPr lang="en-US" sz="2000" dirty="0" err="1"/>
              <a:t>intRefs.push_back</a:t>
            </a:r>
            <a:r>
              <a:rPr lang="en-US" sz="2000" dirty="0"/>
              <a:t>(</a:t>
            </a:r>
            <a:r>
              <a:rPr lang="en-US" sz="2000" dirty="0" err="1"/>
              <a:t>newInt</a:t>
            </a:r>
            <a:r>
              <a:rPr lang="en-US" sz="2000" dirty="0"/>
              <a:t>);}</a:t>
            </a:r>
          </a:p>
          <a:p>
            <a:r>
              <a:rPr lang="en-US" sz="2000" dirty="0"/>
              <a:t>void </a:t>
            </a:r>
            <a:r>
              <a:rPr lang="en-US" sz="2000" dirty="0" err="1"/>
              <a:t>changeTaskPeriod</a:t>
            </a:r>
            <a:r>
              <a:rPr lang="en-US" sz="2000" dirty="0"/>
              <a:t>(std::string </a:t>
            </a:r>
            <a:r>
              <a:rPr lang="en-US" sz="2000" dirty="0" err="1"/>
              <a:t>taskName</a:t>
            </a:r>
            <a:r>
              <a:rPr lang="en-US" sz="2000" dirty="0"/>
              <a:t>, uint64_t </a:t>
            </a:r>
            <a:r>
              <a:rPr lang="en-US" sz="2000" dirty="0" err="1"/>
              <a:t>newPeriod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setPriority</a:t>
            </a:r>
            <a:r>
              <a:rPr lang="en-US" sz="2000" dirty="0"/>
              <a:t>(int64_t </a:t>
            </a:r>
            <a:r>
              <a:rPr lang="en-US" sz="2000" dirty="0" err="1"/>
              <a:t>newPriority</a:t>
            </a:r>
            <a:r>
              <a:rPr lang="en-US" sz="2000" dirty="0"/>
              <a:t>) {this-&gt;</a:t>
            </a:r>
            <a:r>
              <a:rPr lang="en-US" sz="2000" dirty="0" err="1"/>
              <a:t>processPriority</a:t>
            </a:r>
            <a:r>
              <a:rPr lang="en-US" sz="2000" dirty="0"/>
              <a:t> = </a:t>
            </a:r>
            <a:r>
              <a:rPr lang="en-US" sz="2000" dirty="0" err="1"/>
              <a:t>newPriority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routeInterfaces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   </a:t>
            </a:r>
          </a:p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std::vector&lt;</a:t>
            </a:r>
            <a:r>
              <a:rPr lang="en-US" sz="2000" dirty="0" err="1"/>
              <a:t>SysInterface</a:t>
            </a:r>
            <a:r>
              <a:rPr lang="en-US" sz="2000" dirty="0"/>
              <a:t>*&gt; </a:t>
            </a:r>
            <a:r>
              <a:rPr lang="en-US" sz="2000" dirty="0" err="1"/>
              <a:t>intRefs</a:t>
            </a:r>
            <a:r>
              <a:rPr lang="en-US" sz="2000" dirty="0"/>
              <a:t>;  //!&lt; -- Interface references to move data to process</a:t>
            </a:r>
          </a:p>
          <a:p>
            <a:r>
              <a:rPr lang="en-US" sz="2000" dirty="0"/>
              <a:t>    std::vector&lt;</a:t>
            </a:r>
            <a:r>
              <a:rPr lang="en-US" sz="2000" dirty="0" err="1"/>
              <a:t>ModelScheduleEntry</a:t>
            </a:r>
            <a:r>
              <a:rPr lang="en-US" sz="2000" dirty="0"/>
              <a:t>&gt; </a:t>
            </a:r>
            <a:r>
              <a:rPr lang="en-US" sz="2000" dirty="0" err="1"/>
              <a:t>processTasks</a:t>
            </a:r>
            <a:r>
              <a:rPr lang="en-US" sz="2000" dirty="0"/>
              <a:t>;  //!&lt; -- Array that has pointers to all process tasks</a:t>
            </a:r>
          </a:p>
          <a:p>
            <a:endParaRPr lang="en-US" sz="2000" dirty="0"/>
          </a:p>
          <a:p>
            <a:r>
              <a:rPr lang="en-US" sz="2000" dirty="0"/>
              <a:t>    uint64_t </a:t>
            </a:r>
            <a:r>
              <a:rPr lang="en-US" sz="2000" dirty="0" err="1"/>
              <a:t>nextTaskTime</a:t>
            </a:r>
            <a:r>
              <a:rPr lang="en-US" sz="2000" dirty="0"/>
              <a:t>;  //!&lt; [ns] time for the next Task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prevRouteTime</a:t>
            </a:r>
            <a:r>
              <a:rPr lang="en-US" sz="2000" dirty="0"/>
              <a:t>;  //!&lt; [ns] Time that interfaces were previously routed</a:t>
            </a:r>
          </a:p>
          <a:p>
            <a:r>
              <a:rPr lang="en-US" sz="2000" dirty="0"/>
              <a:t>    std::string </a:t>
            </a:r>
            <a:r>
              <a:rPr lang="en-US" sz="2000" dirty="0" err="1"/>
              <a:t>processName</a:t>
            </a:r>
            <a:r>
              <a:rPr lang="en-US" sz="2000" dirty="0"/>
              <a:t>;  //!&lt; -- Identifier for process</a:t>
            </a:r>
          </a:p>
          <a:p>
            <a:r>
              <a:rPr lang="en-US" sz="2000" b="1" dirty="0"/>
              <a:t>bool </a:t>
            </a:r>
            <a:r>
              <a:rPr lang="en-US" sz="2000" dirty="0" err="1"/>
              <a:t>processActive</a:t>
            </a:r>
            <a:r>
              <a:rPr lang="en-US" sz="2000" dirty="0"/>
              <a:t>;  //!&lt; -- Flag indicating whether the Process is active</a:t>
            </a:r>
          </a:p>
          <a:p>
            <a:r>
              <a:rPr lang="en-US" sz="2000" dirty="0"/>
              <a:t>    int64_t </a:t>
            </a:r>
            <a:r>
              <a:rPr lang="en-US" sz="2000" dirty="0" err="1"/>
              <a:t>processPriority</a:t>
            </a:r>
            <a:r>
              <a:rPr lang="en-US" sz="2000" dirty="0"/>
              <a:t>;  //!&lt; [-] Priority level for process (higher first)</a:t>
            </a:r>
          </a:p>
        </p:txBody>
      </p:sp>
    </p:spTree>
    <p:extLst>
      <p:ext uri="{BB962C8B-B14F-4D97-AF65-F5344CB8AC3E}">
        <p14:creationId xmlns:p14="http://schemas.microsoft.com/office/powerpoint/2010/main" val="2029404115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SysProcess</a:t>
            </a:r>
            <a:r>
              <a:rPr lang="en-US" dirty="0"/>
              <a:t>() do?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96EEA-841A-FC41-AF7E-502417FBB8D7}"/>
              </a:ext>
            </a:extLst>
          </p:cNvPr>
          <p:cNvSpPr txBox="1"/>
          <p:nvPr/>
        </p:nvSpPr>
        <p:spPr>
          <a:xfrm>
            <a:off x="16434487" y="3482355"/>
            <a:ext cx="7524750" cy="56015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Uses task timing and priority to put it in the right place in the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processTasks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list.</a:t>
            </a:r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Important note: after a task is called, it is removed from the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processTasks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list and re-scheduled by priority and timing. </a:t>
            </a:r>
            <a:r>
              <a:rPr lang="en-US" dirty="0">
                <a:solidFill>
                  <a:schemeClr val="tx1"/>
                </a:solidFill>
              </a:rPr>
              <a:t>So, things aren’t just always called in the same order. If a task has 10x the rate of all the others, it’ll keep getting added to the beginning of </a:t>
            </a:r>
            <a:r>
              <a:rPr lang="en-US" dirty="0" err="1">
                <a:solidFill>
                  <a:schemeClr val="tx1"/>
                </a:solidFill>
              </a:rPr>
              <a:t>processTasks</a:t>
            </a:r>
            <a:r>
              <a:rPr lang="en-US" dirty="0">
                <a:solidFill>
                  <a:schemeClr val="tx1"/>
                </a:solidFill>
              </a:rPr>
              <a:t> until the others are up.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7435749" y="5755181"/>
            <a:ext cx="8825745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1130270" y="2101144"/>
            <a:ext cx="14278708" cy="79819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AE7276-1EB2-754A-935B-B39285B560E1}"/>
              </a:ext>
            </a:extLst>
          </p:cNvPr>
          <p:cNvSpPr/>
          <p:nvPr/>
        </p:nvSpPr>
        <p:spPr>
          <a:xfrm>
            <a:off x="1130270" y="2082783"/>
            <a:ext cx="14278708" cy="10910679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(std::string </a:t>
            </a:r>
            <a:r>
              <a:rPr lang="en-US" sz="2000" dirty="0" err="1"/>
              <a:t>messageContainer</a:t>
            </a:r>
            <a:r>
              <a:rPr lang="en-US" sz="2000" dirty="0"/>
              <a:t>);</a:t>
            </a:r>
          </a:p>
          <a:p>
            <a:r>
              <a:rPr lang="en-US" sz="2000" dirty="0"/>
              <a:t>    ~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addNewTask</a:t>
            </a:r>
            <a:r>
              <a:rPr lang="en-US" sz="2000" dirty="0"/>
              <a:t>(</a:t>
            </a:r>
            <a:r>
              <a:rPr lang="en-US" sz="2000" dirty="0" err="1"/>
              <a:t>SysModelTask</a:t>
            </a:r>
            <a:r>
              <a:rPr lang="en-US" sz="2000" dirty="0"/>
              <a:t> *</a:t>
            </a:r>
            <a:r>
              <a:rPr lang="en-US" sz="2000" dirty="0" err="1"/>
              <a:t>newTask</a:t>
            </a:r>
            <a:r>
              <a:rPr lang="en-US" sz="2000" dirty="0"/>
              <a:t>, int32_t </a:t>
            </a:r>
            <a:r>
              <a:rPr lang="en-US" sz="2000" dirty="0" err="1"/>
              <a:t>taskPriority</a:t>
            </a:r>
            <a:r>
              <a:rPr lang="en-US" sz="2000" dirty="0"/>
              <a:t> = -1);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selfInitProcess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    void </a:t>
            </a:r>
            <a:r>
              <a:rPr lang="en-US" sz="2000" dirty="0" err="1"/>
              <a:t>resetProcess</a:t>
            </a:r>
            <a:r>
              <a:rPr lang="en-US" sz="2000" dirty="0"/>
              <a:t>(uint64_t </a:t>
            </a:r>
            <a:r>
              <a:rPr lang="en-US" sz="2000" dirty="0" err="1"/>
              <a:t>currentTime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reInitProcess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true;}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false;}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scheduleTask</a:t>
            </a:r>
            <a:r>
              <a:rPr lang="en-US" sz="2000" dirty="0"/>
              <a:t>(</a:t>
            </a:r>
            <a:r>
              <a:rPr lang="en-US" sz="2000" dirty="0" err="1"/>
              <a:t>ModelScheduleEntry</a:t>
            </a:r>
            <a:r>
              <a:rPr lang="en-US" sz="2000" dirty="0"/>
              <a:t> &amp; </a:t>
            </a:r>
            <a:r>
              <a:rPr lang="en-US" sz="2000" dirty="0" err="1"/>
              <a:t>taskCall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selectProcess</a:t>
            </a:r>
            <a:r>
              <a:rPr lang="en-US" sz="2000" dirty="0"/>
              <a:t>()</a:t>
            </a:r>
          </a:p>
          <a:p>
            <a:r>
              <a:rPr lang="en-US" sz="2000" dirty="0"/>
              <a:t>    {</a:t>
            </a:r>
            <a:r>
              <a:rPr lang="en-US" sz="2000" dirty="0" err="1"/>
              <a:t>SystemMessaging</a:t>
            </a:r>
            <a:r>
              <a:rPr lang="en-US" sz="2000" dirty="0"/>
              <a:t>::</a:t>
            </a:r>
            <a:r>
              <a:rPr lang="en-US" sz="2000" dirty="0" err="1"/>
              <a:t>GetInstance</a:t>
            </a:r>
            <a:r>
              <a:rPr lang="en-US" sz="2000" dirty="0"/>
              <a:t>()-&gt;</a:t>
            </a:r>
            <a:r>
              <a:rPr lang="en-US" sz="2000" dirty="0" err="1"/>
              <a:t>selectMessageBuffer</a:t>
            </a:r>
            <a:r>
              <a:rPr lang="en-US" sz="2000" dirty="0"/>
              <a:t>(this-&gt;</a:t>
            </a:r>
            <a:r>
              <a:rPr lang="en-US" sz="2000" dirty="0" err="1"/>
              <a:t>messageBuffer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setProcessName</a:t>
            </a:r>
            <a:r>
              <a:rPr lang="en-US" sz="2000" dirty="0"/>
              <a:t>(std::string </a:t>
            </a:r>
            <a:r>
              <a:rPr lang="en-US" sz="2000" dirty="0" err="1"/>
              <a:t>newName</a:t>
            </a:r>
            <a:r>
              <a:rPr lang="en-US" sz="2000" dirty="0"/>
              <a:t>){this-&gt;</a:t>
            </a:r>
            <a:r>
              <a:rPr lang="en-US" sz="2000" dirty="0" err="1"/>
              <a:t>processName</a:t>
            </a:r>
            <a:r>
              <a:rPr lang="en-US" sz="2000" dirty="0"/>
              <a:t> = </a:t>
            </a:r>
            <a:r>
              <a:rPr lang="en-US" sz="2000" dirty="0" err="1"/>
              <a:t>newName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std::string </a:t>
            </a:r>
            <a:r>
              <a:rPr lang="en-US" sz="2000" dirty="0" err="1"/>
              <a:t>getProcessName</a:t>
            </a:r>
            <a:r>
              <a:rPr lang="en-US" sz="2000" dirty="0"/>
              <a:t>() { return(</a:t>
            </a:r>
            <a:r>
              <a:rPr lang="en-US" sz="2000" dirty="0" err="1"/>
              <a:t>processName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getNextTime</a:t>
            </a:r>
            <a:r>
              <a:rPr lang="en-US" sz="2000" dirty="0"/>
              <a:t>() { return(this-&gt;</a:t>
            </a:r>
            <a:r>
              <a:rPr lang="en-US" sz="2000" dirty="0" err="1"/>
              <a:t>nextTaskTime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singleStepNextTask</a:t>
            </a:r>
            <a:r>
              <a:rPr lang="en-US" sz="2000" dirty="0"/>
              <a:t>(uint64_t </a:t>
            </a:r>
            <a:r>
              <a:rPr lang="en-US" sz="2000" dirty="0" err="1"/>
              <a:t>currentNanos</a:t>
            </a:r>
            <a:r>
              <a:rPr lang="en-US" sz="2000" dirty="0"/>
              <a:t>);</a:t>
            </a:r>
          </a:p>
          <a:p>
            <a:r>
              <a:rPr lang="en-US" sz="2000" dirty="0"/>
              <a:t>    bool </a:t>
            </a:r>
            <a:r>
              <a:rPr lang="en-US" sz="2000" dirty="0" err="1"/>
              <a:t>processEnabled</a:t>
            </a:r>
            <a:r>
              <a:rPr lang="en-US" sz="2000" dirty="0"/>
              <a:t>() {return this-&gt;</a:t>
            </a:r>
            <a:r>
              <a:rPr lang="en-US" sz="2000" dirty="0" err="1"/>
              <a:t>processActive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addInterfaceRef</a:t>
            </a:r>
            <a:r>
              <a:rPr lang="en-US" sz="2000" dirty="0"/>
              <a:t>(</a:t>
            </a:r>
            <a:r>
              <a:rPr lang="en-US" sz="2000" dirty="0" err="1"/>
              <a:t>SysInterface</a:t>
            </a:r>
            <a:r>
              <a:rPr lang="en-US" sz="2000" dirty="0"/>
              <a:t> *</a:t>
            </a:r>
            <a:r>
              <a:rPr lang="en-US" sz="2000" dirty="0" err="1"/>
              <a:t>newInt</a:t>
            </a:r>
            <a:r>
              <a:rPr lang="en-US" sz="2000" dirty="0"/>
              <a:t>) {this-&gt;</a:t>
            </a:r>
            <a:r>
              <a:rPr lang="en-US" sz="2000" dirty="0" err="1"/>
              <a:t>intRefs.push_back</a:t>
            </a:r>
            <a:r>
              <a:rPr lang="en-US" sz="2000" dirty="0"/>
              <a:t>(</a:t>
            </a:r>
            <a:r>
              <a:rPr lang="en-US" sz="2000" dirty="0" err="1"/>
              <a:t>newInt</a:t>
            </a:r>
            <a:r>
              <a:rPr lang="en-US" sz="2000" dirty="0"/>
              <a:t>);}</a:t>
            </a:r>
          </a:p>
          <a:p>
            <a:r>
              <a:rPr lang="en-US" sz="2000" dirty="0"/>
              <a:t>void </a:t>
            </a:r>
            <a:r>
              <a:rPr lang="en-US" sz="2000" dirty="0" err="1"/>
              <a:t>changeTaskPeriod</a:t>
            </a:r>
            <a:r>
              <a:rPr lang="en-US" sz="2000" dirty="0"/>
              <a:t>(std::string </a:t>
            </a:r>
            <a:r>
              <a:rPr lang="en-US" sz="2000" dirty="0" err="1"/>
              <a:t>taskName</a:t>
            </a:r>
            <a:r>
              <a:rPr lang="en-US" sz="2000" dirty="0"/>
              <a:t>, uint64_t </a:t>
            </a:r>
            <a:r>
              <a:rPr lang="en-US" sz="2000" dirty="0" err="1"/>
              <a:t>newPeriod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setPriority</a:t>
            </a:r>
            <a:r>
              <a:rPr lang="en-US" sz="2000" dirty="0"/>
              <a:t>(int64_t </a:t>
            </a:r>
            <a:r>
              <a:rPr lang="en-US" sz="2000" dirty="0" err="1"/>
              <a:t>newPriority</a:t>
            </a:r>
            <a:r>
              <a:rPr lang="en-US" sz="2000" dirty="0"/>
              <a:t>) {this-&gt;</a:t>
            </a:r>
            <a:r>
              <a:rPr lang="en-US" sz="2000" dirty="0" err="1"/>
              <a:t>processPriority</a:t>
            </a:r>
            <a:r>
              <a:rPr lang="en-US" sz="2000" dirty="0"/>
              <a:t> = </a:t>
            </a:r>
            <a:r>
              <a:rPr lang="en-US" sz="2000" dirty="0" err="1"/>
              <a:t>newPriority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routeInterfaces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   </a:t>
            </a:r>
          </a:p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std::vector&lt;</a:t>
            </a:r>
            <a:r>
              <a:rPr lang="en-US" sz="2000" dirty="0" err="1"/>
              <a:t>SysInterface</a:t>
            </a:r>
            <a:r>
              <a:rPr lang="en-US" sz="2000" dirty="0"/>
              <a:t>*&gt; </a:t>
            </a:r>
            <a:r>
              <a:rPr lang="en-US" sz="2000" dirty="0" err="1"/>
              <a:t>intRefs</a:t>
            </a:r>
            <a:r>
              <a:rPr lang="en-US" sz="2000" dirty="0"/>
              <a:t>;  //!&lt; -- Interface references to move data to process</a:t>
            </a:r>
          </a:p>
          <a:p>
            <a:r>
              <a:rPr lang="en-US" sz="2000" dirty="0"/>
              <a:t>    std::vector&lt;</a:t>
            </a:r>
            <a:r>
              <a:rPr lang="en-US" sz="2000" dirty="0" err="1"/>
              <a:t>ModelScheduleEntry</a:t>
            </a:r>
            <a:r>
              <a:rPr lang="en-US" sz="2000" dirty="0"/>
              <a:t>&gt; </a:t>
            </a:r>
            <a:r>
              <a:rPr lang="en-US" sz="2000" dirty="0" err="1"/>
              <a:t>processTasks</a:t>
            </a:r>
            <a:r>
              <a:rPr lang="en-US" sz="2000" dirty="0"/>
              <a:t>;  //!&lt; -- Array that has pointers to all process tasks</a:t>
            </a:r>
          </a:p>
          <a:p>
            <a:endParaRPr lang="en-US" sz="2000" dirty="0"/>
          </a:p>
          <a:p>
            <a:r>
              <a:rPr lang="en-US" sz="2000" dirty="0"/>
              <a:t>    uint64_t </a:t>
            </a:r>
            <a:r>
              <a:rPr lang="en-US" sz="2000" dirty="0" err="1"/>
              <a:t>nextTaskTime</a:t>
            </a:r>
            <a:r>
              <a:rPr lang="en-US" sz="2000" dirty="0"/>
              <a:t>;  //!&lt; [ns] time for the next Task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prevRouteTime</a:t>
            </a:r>
            <a:r>
              <a:rPr lang="en-US" sz="2000" dirty="0"/>
              <a:t>;  //!&lt; [ns] Time that interfaces were previously routed</a:t>
            </a:r>
          </a:p>
          <a:p>
            <a:r>
              <a:rPr lang="en-US" sz="2000" dirty="0"/>
              <a:t>    std::string </a:t>
            </a:r>
            <a:r>
              <a:rPr lang="en-US" sz="2000" dirty="0" err="1"/>
              <a:t>processName</a:t>
            </a:r>
            <a:r>
              <a:rPr lang="en-US" sz="2000" dirty="0"/>
              <a:t>;  //!&lt; -- Identifier for process</a:t>
            </a:r>
          </a:p>
          <a:p>
            <a:r>
              <a:rPr lang="en-US" sz="2000" b="1" dirty="0"/>
              <a:t>bool </a:t>
            </a:r>
            <a:r>
              <a:rPr lang="en-US" sz="2000" dirty="0" err="1"/>
              <a:t>processActive</a:t>
            </a:r>
            <a:r>
              <a:rPr lang="en-US" sz="2000" dirty="0"/>
              <a:t>;  //!&lt; -- Flag indicating whether the Process is active</a:t>
            </a:r>
          </a:p>
          <a:p>
            <a:r>
              <a:rPr lang="en-US" sz="2000" dirty="0"/>
              <a:t>    int64_t </a:t>
            </a:r>
            <a:r>
              <a:rPr lang="en-US" sz="2000" dirty="0" err="1"/>
              <a:t>processPriority</a:t>
            </a:r>
            <a:r>
              <a:rPr lang="en-US" sz="2000" dirty="0"/>
              <a:t>;  //!&lt; [-] Priority level for process (higher first)</a:t>
            </a:r>
          </a:p>
        </p:txBody>
      </p:sp>
    </p:spTree>
    <p:extLst>
      <p:ext uri="{BB962C8B-B14F-4D97-AF65-F5344CB8AC3E}">
        <p14:creationId xmlns:p14="http://schemas.microsoft.com/office/powerpoint/2010/main" val="2459038958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SysProcess</a:t>
            </a:r>
            <a:r>
              <a:rPr lang="en-US" dirty="0"/>
              <a:t>() do?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96EEA-841A-FC41-AF7E-502417FBB8D7}"/>
              </a:ext>
            </a:extLst>
          </p:cNvPr>
          <p:cNvSpPr txBox="1"/>
          <p:nvPr/>
        </p:nvSpPr>
        <p:spPr>
          <a:xfrm>
            <a:off x="16434487" y="5698346"/>
            <a:ext cx="7524750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Shorthand for selecting this </a:t>
            </a:r>
            <a:r>
              <a:rPr lang="en-US" dirty="0" err="1">
                <a:solidFill>
                  <a:schemeClr val="tx1"/>
                </a:solidFill>
              </a:rPr>
              <a:t>SysProcess</a:t>
            </a:r>
            <a:r>
              <a:rPr lang="en-US" dirty="0">
                <a:solidFill>
                  <a:schemeClr val="tx1"/>
                </a:solidFill>
              </a:rPr>
              <a:t>()’s message buffer.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5420139" y="6026135"/>
            <a:ext cx="10470651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1130270" y="2101144"/>
            <a:ext cx="14278708" cy="79819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4CF891-D759-A34A-9F4D-0C3EC8F2E992}"/>
              </a:ext>
            </a:extLst>
          </p:cNvPr>
          <p:cNvSpPr/>
          <p:nvPr/>
        </p:nvSpPr>
        <p:spPr>
          <a:xfrm>
            <a:off x="1130270" y="2082783"/>
            <a:ext cx="14278708" cy="10910679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(std::string </a:t>
            </a:r>
            <a:r>
              <a:rPr lang="en-US" sz="2000" dirty="0" err="1"/>
              <a:t>messageContainer</a:t>
            </a:r>
            <a:r>
              <a:rPr lang="en-US" sz="2000" dirty="0"/>
              <a:t>);</a:t>
            </a:r>
          </a:p>
          <a:p>
            <a:r>
              <a:rPr lang="en-US" sz="2000" dirty="0"/>
              <a:t>    ~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addNewTask</a:t>
            </a:r>
            <a:r>
              <a:rPr lang="en-US" sz="2000" dirty="0"/>
              <a:t>(</a:t>
            </a:r>
            <a:r>
              <a:rPr lang="en-US" sz="2000" dirty="0" err="1"/>
              <a:t>SysModelTask</a:t>
            </a:r>
            <a:r>
              <a:rPr lang="en-US" sz="2000" dirty="0"/>
              <a:t> *</a:t>
            </a:r>
            <a:r>
              <a:rPr lang="en-US" sz="2000" dirty="0" err="1"/>
              <a:t>newTask</a:t>
            </a:r>
            <a:r>
              <a:rPr lang="en-US" sz="2000" dirty="0"/>
              <a:t>, int32_t </a:t>
            </a:r>
            <a:r>
              <a:rPr lang="en-US" sz="2000" dirty="0" err="1"/>
              <a:t>taskPriority</a:t>
            </a:r>
            <a:r>
              <a:rPr lang="en-US" sz="2000" dirty="0"/>
              <a:t> = -1);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selfInitProcess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    void </a:t>
            </a:r>
            <a:r>
              <a:rPr lang="en-US" sz="2000" dirty="0" err="1"/>
              <a:t>resetProcess</a:t>
            </a:r>
            <a:r>
              <a:rPr lang="en-US" sz="2000" dirty="0"/>
              <a:t>(uint64_t </a:t>
            </a:r>
            <a:r>
              <a:rPr lang="en-US" sz="2000" dirty="0" err="1"/>
              <a:t>currentTime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reInitProcess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true;}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false;}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scheduleTask</a:t>
            </a:r>
            <a:r>
              <a:rPr lang="en-US" sz="2000" dirty="0"/>
              <a:t>(</a:t>
            </a:r>
            <a:r>
              <a:rPr lang="en-US" sz="2000" dirty="0" err="1"/>
              <a:t>ModelScheduleEntry</a:t>
            </a:r>
            <a:r>
              <a:rPr lang="en-US" sz="2000" dirty="0"/>
              <a:t> &amp; </a:t>
            </a:r>
            <a:r>
              <a:rPr lang="en-US" sz="2000" dirty="0" err="1"/>
              <a:t>taskCall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selectProcess</a:t>
            </a:r>
            <a:r>
              <a:rPr lang="en-US" sz="2000" dirty="0"/>
              <a:t>()</a:t>
            </a:r>
          </a:p>
          <a:p>
            <a:r>
              <a:rPr lang="en-US" sz="2000" dirty="0"/>
              <a:t>    {</a:t>
            </a:r>
            <a:r>
              <a:rPr lang="en-US" sz="2000" dirty="0" err="1"/>
              <a:t>SystemMessaging</a:t>
            </a:r>
            <a:r>
              <a:rPr lang="en-US" sz="2000" dirty="0"/>
              <a:t>::</a:t>
            </a:r>
            <a:r>
              <a:rPr lang="en-US" sz="2000" dirty="0" err="1"/>
              <a:t>GetInstance</a:t>
            </a:r>
            <a:r>
              <a:rPr lang="en-US" sz="2000" dirty="0"/>
              <a:t>()-&gt;</a:t>
            </a:r>
            <a:r>
              <a:rPr lang="en-US" sz="2000" dirty="0" err="1"/>
              <a:t>selectMessageBuffer</a:t>
            </a:r>
            <a:r>
              <a:rPr lang="en-US" sz="2000" dirty="0"/>
              <a:t>(this-&gt;</a:t>
            </a:r>
            <a:r>
              <a:rPr lang="en-US" sz="2000" dirty="0" err="1"/>
              <a:t>messageBuffer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setProcessName</a:t>
            </a:r>
            <a:r>
              <a:rPr lang="en-US" sz="2000" dirty="0"/>
              <a:t>(std::string </a:t>
            </a:r>
            <a:r>
              <a:rPr lang="en-US" sz="2000" dirty="0" err="1"/>
              <a:t>newName</a:t>
            </a:r>
            <a:r>
              <a:rPr lang="en-US" sz="2000" dirty="0"/>
              <a:t>){this-&gt;</a:t>
            </a:r>
            <a:r>
              <a:rPr lang="en-US" sz="2000" dirty="0" err="1"/>
              <a:t>processName</a:t>
            </a:r>
            <a:r>
              <a:rPr lang="en-US" sz="2000" dirty="0"/>
              <a:t> = </a:t>
            </a:r>
            <a:r>
              <a:rPr lang="en-US" sz="2000" dirty="0" err="1"/>
              <a:t>newName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std::string </a:t>
            </a:r>
            <a:r>
              <a:rPr lang="en-US" sz="2000" dirty="0" err="1"/>
              <a:t>getProcessName</a:t>
            </a:r>
            <a:r>
              <a:rPr lang="en-US" sz="2000" dirty="0"/>
              <a:t>() { return(</a:t>
            </a:r>
            <a:r>
              <a:rPr lang="en-US" sz="2000" dirty="0" err="1"/>
              <a:t>processName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getNextTime</a:t>
            </a:r>
            <a:r>
              <a:rPr lang="en-US" sz="2000" dirty="0"/>
              <a:t>() { return(this-&gt;</a:t>
            </a:r>
            <a:r>
              <a:rPr lang="en-US" sz="2000" dirty="0" err="1"/>
              <a:t>nextTaskTime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singleStepNextTask</a:t>
            </a:r>
            <a:r>
              <a:rPr lang="en-US" sz="2000" dirty="0"/>
              <a:t>(uint64_t </a:t>
            </a:r>
            <a:r>
              <a:rPr lang="en-US" sz="2000" dirty="0" err="1"/>
              <a:t>currentNanos</a:t>
            </a:r>
            <a:r>
              <a:rPr lang="en-US" sz="2000" dirty="0"/>
              <a:t>);</a:t>
            </a:r>
          </a:p>
          <a:p>
            <a:r>
              <a:rPr lang="en-US" sz="2000" dirty="0"/>
              <a:t>    bool </a:t>
            </a:r>
            <a:r>
              <a:rPr lang="en-US" sz="2000" dirty="0" err="1"/>
              <a:t>processEnabled</a:t>
            </a:r>
            <a:r>
              <a:rPr lang="en-US" sz="2000" dirty="0"/>
              <a:t>() {return this-&gt;</a:t>
            </a:r>
            <a:r>
              <a:rPr lang="en-US" sz="2000" dirty="0" err="1"/>
              <a:t>processActive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addInterfaceRef</a:t>
            </a:r>
            <a:r>
              <a:rPr lang="en-US" sz="2000" dirty="0"/>
              <a:t>(</a:t>
            </a:r>
            <a:r>
              <a:rPr lang="en-US" sz="2000" dirty="0" err="1"/>
              <a:t>SysInterface</a:t>
            </a:r>
            <a:r>
              <a:rPr lang="en-US" sz="2000" dirty="0"/>
              <a:t> *</a:t>
            </a:r>
            <a:r>
              <a:rPr lang="en-US" sz="2000" dirty="0" err="1"/>
              <a:t>newInt</a:t>
            </a:r>
            <a:r>
              <a:rPr lang="en-US" sz="2000" dirty="0"/>
              <a:t>) {this-&gt;</a:t>
            </a:r>
            <a:r>
              <a:rPr lang="en-US" sz="2000" dirty="0" err="1"/>
              <a:t>intRefs.push_back</a:t>
            </a:r>
            <a:r>
              <a:rPr lang="en-US" sz="2000" dirty="0"/>
              <a:t>(</a:t>
            </a:r>
            <a:r>
              <a:rPr lang="en-US" sz="2000" dirty="0" err="1"/>
              <a:t>newInt</a:t>
            </a:r>
            <a:r>
              <a:rPr lang="en-US" sz="2000" dirty="0"/>
              <a:t>);}</a:t>
            </a:r>
          </a:p>
          <a:p>
            <a:r>
              <a:rPr lang="en-US" sz="2000" dirty="0"/>
              <a:t>void </a:t>
            </a:r>
            <a:r>
              <a:rPr lang="en-US" sz="2000" dirty="0" err="1"/>
              <a:t>changeTaskPeriod</a:t>
            </a:r>
            <a:r>
              <a:rPr lang="en-US" sz="2000" dirty="0"/>
              <a:t>(std::string </a:t>
            </a:r>
            <a:r>
              <a:rPr lang="en-US" sz="2000" dirty="0" err="1"/>
              <a:t>taskName</a:t>
            </a:r>
            <a:r>
              <a:rPr lang="en-US" sz="2000" dirty="0"/>
              <a:t>, uint64_t </a:t>
            </a:r>
            <a:r>
              <a:rPr lang="en-US" sz="2000" dirty="0" err="1"/>
              <a:t>newPeriod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setPriority</a:t>
            </a:r>
            <a:r>
              <a:rPr lang="en-US" sz="2000" dirty="0"/>
              <a:t>(int64_t </a:t>
            </a:r>
            <a:r>
              <a:rPr lang="en-US" sz="2000" dirty="0" err="1"/>
              <a:t>newPriority</a:t>
            </a:r>
            <a:r>
              <a:rPr lang="en-US" sz="2000" dirty="0"/>
              <a:t>) {this-&gt;</a:t>
            </a:r>
            <a:r>
              <a:rPr lang="en-US" sz="2000" dirty="0" err="1"/>
              <a:t>processPriority</a:t>
            </a:r>
            <a:r>
              <a:rPr lang="en-US" sz="2000" dirty="0"/>
              <a:t> = </a:t>
            </a:r>
            <a:r>
              <a:rPr lang="en-US" sz="2000" dirty="0" err="1"/>
              <a:t>newPriority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routeInterfaces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   </a:t>
            </a:r>
          </a:p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std::vector&lt;</a:t>
            </a:r>
            <a:r>
              <a:rPr lang="en-US" sz="2000" dirty="0" err="1"/>
              <a:t>SysInterface</a:t>
            </a:r>
            <a:r>
              <a:rPr lang="en-US" sz="2000" dirty="0"/>
              <a:t>*&gt; </a:t>
            </a:r>
            <a:r>
              <a:rPr lang="en-US" sz="2000" dirty="0" err="1"/>
              <a:t>intRefs</a:t>
            </a:r>
            <a:r>
              <a:rPr lang="en-US" sz="2000" dirty="0"/>
              <a:t>;  //!&lt; -- Interface references to move data to process</a:t>
            </a:r>
          </a:p>
          <a:p>
            <a:r>
              <a:rPr lang="en-US" sz="2000" dirty="0"/>
              <a:t>    std::vector&lt;</a:t>
            </a:r>
            <a:r>
              <a:rPr lang="en-US" sz="2000" dirty="0" err="1"/>
              <a:t>ModelScheduleEntry</a:t>
            </a:r>
            <a:r>
              <a:rPr lang="en-US" sz="2000" dirty="0"/>
              <a:t>&gt; </a:t>
            </a:r>
            <a:r>
              <a:rPr lang="en-US" sz="2000" dirty="0" err="1"/>
              <a:t>processTasks</a:t>
            </a:r>
            <a:r>
              <a:rPr lang="en-US" sz="2000" dirty="0"/>
              <a:t>;  //!&lt; -- Array that has pointers to all process tasks</a:t>
            </a:r>
          </a:p>
          <a:p>
            <a:endParaRPr lang="en-US" sz="2000" dirty="0"/>
          </a:p>
          <a:p>
            <a:r>
              <a:rPr lang="en-US" sz="2000" dirty="0"/>
              <a:t>    uint64_t </a:t>
            </a:r>
            <a:r>
              <a:rPr lang="en-US" sz="2000" dirty="0" err="1"/>
              <a:t>nextTaskTime</a:t>
            </a:r>
            <a:r>
              <a:rPr lang="en-US" sz="2000" dirty="0"/>
              <a:t>;  //!&lt; [ns] time for the next Task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prevRouteTime</a:t>
            </a:r>
            <a:r>
              <a:rPr lang="en-US" sz="2000" dirty="0"/>
              <a:t>;  //!&lt; [ns] Time that interfaces were previously routed</a:t>
            </a:r>
          </a:p>
          <a:p>
            <a:r>
              <a:rPr lang="en-US" sz="2000" dirty="0"/>
              <a:t>    std::string </a:t>
            </a:r>
            <a:r>
              <a:rPr lang="en-US" sz="2000" dirty="0" err="1"/>
              <a:t>processName</a:t>
            </a:r>
            <a:r>
              <a:rPr lang="en-US" sz="2000" dirty="0"/>
              <a:t>;  //!&lt; -- Identifier for process</a:t>
            </a:r>
          </a:p>
          <a:p>
            <a:r>
              <a:rPr lang="en-US" sz="2000" b="1" dirty="0"/>
              <a:t>bool </a:t>
            </a:r>
            <a:r>
              <a:rPr lang="en-US" sz="2000" dirty="0" err="1"/>
              <a:t>processActive</a:t>
            </a:r>
            <a:r>
              <a:rPr lang="en-US" sz="2000" dirty="0"/>
              <a:t>;  //!&lt; -- Flag indicating whether the Process is active</a:t>
            </a:r>
          </a:p>
          <a:p>
            <a:r>
              <a:rPr lang="en-US" sz="2000" dirty="0"/>
              <a:t>    int64_t </a:t>
            </a:r>
            <a:r>
              <a:rPr lang="en-US" sz="2000" dirty="0" err="1"/>
              <a:t>processPriority</a:t>
            </a:r>
            <a:r>
              <a:rPr lang="en-US" sz="2000" dirty="0"/>
              <a:t>;  //!&lt; [-] Priority level for process (higher first)</a:t>
            </a:r>
          </a:p>
        </p:txBody>
      </p:sp>
    </p:spTree>
    <p:extLst>
      <p:ext uri="{BB962C8B-B14F-4D97-AF65-F5344CB8AC3E}">
        <p14:creationId xmlns:p14="http://schemas.microsoft.com/office/powerpoint/2010/main" val="3673674324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SysProcess</a:t>
            </a:r>
            <a:r>
              <a:rPr lang="en-US" dirty="0"/>
              <a:t>() do?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96EEA-841A-FC41-AF7E-502417FBB8D7}"/>
              </a:ext>
            </a:extLst>
          </p:cNvPr>
          <p:cNvSpPr txBox="1"/>
          <p:nvPr/>
        </p:nvSpPr>
        <p:spPr>
          <a:xfrm>
            <a:off x="16113211" y="6092128"/>
            <a:ext cx="7524750" cy="677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Just gives a name.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10327232" y="6636272"/>
            <a:ext cx="5563557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1130270" y="2101144"/>
            <a:ext cx="14278708" cy="79819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301AB1-E370-5C46-9E25-358BD2DB6AF8}"/>
              </a:ext>
            </a:extLst>
          </p:cNvPr>
          <p:cNvSpPr/>
          <p:nvPr/>
        </p:nvSpPr>
        <p:spPr>
          <a:xfrm>
            <a:off x="1130270" y="2082783"/>
            <a:ext cx="14278708" cy="10910679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(std::string </a:t>
            </a:r>
            <a:r>
              <a:rPr lang="en-US" sz="2000" dirty="0" err="1"/>
              <a:t>messageContainer</a:t>
            </a:r>
            <a:r>
              <a:rPr lang="en-US" sz="2000" dirty="0"/>
              <a:t>);</a:t>
            </a:r>
          </a:p>
          <a:p>
            <a:r>
              <a:rPr lang="en-US" sz="2000" dirty="0"/>
              <a:t>    ~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addNewTask</a:t>
            </a:r>
            <a:r>
              <a:rPr lang="en-US" sz="2000" dirty="0"/>
              <a:t>(</a:t>
            </a:r>
            <a:r>
              <a:rPr lang="en-US" sz="2000" dirty="0" err="1"/>
              <a:t>SysModelTask</a:t>
            </a:r>
            <a:r>
              <a:rPr lang="en-US" sz="2000" dirty="0"/>
              <a:t> *</a:t>
            </a:r>
            <a:r>
              <a:rPr lang="en-US" sz="2000" dirty="0" err="1"/>
              <a:t>newTask</a:t>
            </a:r>
            <a:r>
              <a:rPr lang="en-US" sz="2000" dirty="0"/>
              <a:t>, int32_t </a:t>
            </a:r>
            <a:r>
              <a:rPr lang="en-US" sz="2000" dirty="0" err="1"/>
              <a:t>taskPriority</a:t>
            </a:r>
            <a:r>
              <a:rPr lang="en-US" sz="2000" dirty="0"/>
              <a:t> = -1);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selfInitProcess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    void </a:t>
            </a:r>
            <a:r>
              <a:rPr lang="en-US" sz="2000" dirty="0" err="1"/>
              <a:t>resetProcess</a:t>
            </a:r>
            <a:r>
              <a:rPr lang="en-US" sz="2000" dirty="0"/>
              <a:t>(uint64_t </a:t>
            </a:r>
            <a:r>
              <a:rPr lang="en-US" sz="2000" dirty="0" err="1"/>
              <a:t>currentTime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reInitProcess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true;}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false;}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scheduleTask</a:t>
            </a:r>
            <a:r>
              <a:rPr lang="en-US" sz="2000" dirty="0"/>
              <a:t>(</a:t>
            </a:r>
            <a:r>
              <a:rPr lang="en-US" sz="2000" dirty="0" err="1"/>
              <a:t>ModelScheduleEntry</a:t>
            </a:r>
            <a:r>
              <a:rPr lang="en-US" sz="2000" dirty="0"/>
              <a:t> &amp; </a:t>
            </a:r>
            <a:r>
              <a:rPr lang="en-US" sz="2000" dirty="0" err="1"/>
              <a:t>taskCall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selectProcess</a:t>
            </a:r>
            <a:r>
              <a:rPr lang="en-US" sz="2000" dirty="0"/>
              <a:t>()</a:t>
            </a:r>
          </a:p>
          <a:p>
            <a:r>
              <a:rPr lang="en-US" sz="2000" dirty="0"/>
              <a:t>    {</a:t>
            </a:r>
            <a:r>
              <a:rPr lang="en-US" sz="2000" dirty="0" err="1"/>
              <a:t>SystemMessaging</a:t>
            </a:r>
            <a:r>
              <a:rPr lang="en-US" sz="2000" dirty="0"/>
              <a:t>::</a:t>
            </a:r>
            <a:r>
              <a:rPr lang="en-US" sz="2000" dirty="0" err="1"/>
              <a:t>GetInstance</a:t>
            </a:r>
            <a:r>
              <a:rPr lang="en-US" sz="2000" dirty="0"/>
              <a:t>()-&gt;</a:t>
            </a:r>
            <a:r>
              <a:rPr lang="en-US" sz="2000" dirty="0" err="1"/>
              <a:t>selectMessageBuffer</a:t>
            </a:r>
            <a:r>
              <a:rPr lang="en-US" sz="2000" dirty="0"/>
              <a:t>(this-&gt;</a:t>
            </a:r>
            <a:r>
              <a:rPr lang="en-US" sz="2000" dirty="0" err="1"/>
              <a:t>messageBuffer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setProcessName</a:t>
            </a:r>
            <a:r>
              <a:rPr lang="en-US" sz="2000" dirty="0"/>
              <a:t>(std::string </a:t>
            </a:r>
            <a:r>
              <a:rPr lang="en-US" sz="2000" dirty="0" err="1"/>
              <a:t>newName</a:t>
            </a:r>
            <a:r>
              <a:rPr lang="en-US" sz="2000" dirty="0"/>
              <a:t>){this-&gt;</a:t>
            </a:r>
            <a:r>
              <a:rPr lang="en-US" sz="2000" dirty="0" err="1"/>
              <a:t>processName</a:t>
            </a:r>
            <a:r>
              <a:rPr lang="en-US" sz="2000" dirty="0"/>
              <a:t> = </a:t>
            </a:r>
            <a:r>
              <a:rPr lang="en-US" sz="2000" dirty="0" err="1"/>
              <a:t>newName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std::string </a:t>
            </a:r>
            <a:r>
              <a:rPr lang="en-US" sz="2000" dirty="0" err="1"/>
              <a:t>getProcessName</a:t>
            </a:r>
            <a:r>
              <a:rPr lang="en-US" sz="2000" dirty="0"/>
              <a:t>() { return(</a:t>
            </a:r>
            <a:r>
              <a:rPr lang="en-US" sz="2000" dirty="0" err="1"/>
              <a:t>processName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getNextTime</a:t>
            </a:r>
            <a:r>
              <a:rPr lang="en-US" sz="2000" dirty="0"/>
              <a:t>() { return(this-&gt;</a:t>
            </a:r>
            <a:r>
              <a:rPr lang="en-US" sz="2000" dirty="0" err="1"/>
              <a:t>nextTaskTime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singleStepNextTask</a:t>
            </a:r>
            <a:r>
              <a:rPr lang="en-US" sz="2000" dirty="0"/>
              <a:t>(uint64_t </a:t>
            </a:r>
            <a:r>
              <a:rPr lang="en-US" sz="2000" dirty="0" err="1"/>
              <a:t>currentNanos</a:t>
            </a:r>
            <a:r>
              <a:rPr lang="en-US" sz="2000" dirty="0"/>
              <a:t>);</a:t>
            </a:r>
          </a:p>
          <a:p>
            <a:r>
              <a:rPr lang="en-US" sz="2000" dirty="0"/>
              <a:t>    bool </a:t>
            </a:r>
            <a:r>
              <a:rPr lang="en-US" sz="2000" dirty="0" err="1"/>
              <a:t>processEnabled</a:t>
            </a:r>
            <a:r>
              <a:rPr lang="en-US" sz="2000" dirty="0"/>
              <a:t>() {return this-&gt;</a:t>
            </a:r>
            <a:r>
              <a:rPr lang="en-US" sz="2000" dirty="0" err="1"/>
              <a:t>processActive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addInterfaceRef</a:t>
            </a:r>
            <a:r>
              <a:rPr lang="en-US" sz="2000" dirty="0"/>
              <a:t>(</a:t>
            </a:r>
            <a:r>
              <a:rPr lang="en-US" sz="2000" dirty="0" err="1"/>
              <a:t>SysInterface</a:t>
            </a:r>
            <a:r>
              <a:rPr lang="en-US" sz="2000" dirty="0"/>
              <a:t> *</a:t>
            </a:r>
            <a:r>
              <a:rPr lang="en-US" sz="2000" dirty="0" err="1"/>
              <a:t>newInt</a:t>
            </a:r>
            <a:r>
              <a:rPr lang="en-US" sz="2000" dirty="0"/>
              <a:t>) {this-&gt;</a:t>
            </a:r>
            <a:r>
              <a:rPr lang="en-US" sz="2000" dirty="0" err="1"/>
              <a:t>intRefs.push_back</a:t>
            </a:r>
            <a:r>
              <a:rPr lang="en-US" sz="2000" dirty="0"/>
              <a:t>(</a:t>
            </a:r>
            <a:r>
              <a:rPr lang="en-US" sz="2000" dirty="0" err="1"/>
              <a:t>newInt</a:t>
            </a:r>
            <a:r>
              <a:rPr lang="en-US" sz="2000" dirty="0"/>
              <a:t>);}</a:t>
            </a:r>
          </a:p>
          <a:p>
            <a:r>
              <a:rPr lang="en-US" sz="2000" dirty="0"/>
              <a:t>void </a:t>
            </a:r>
            <a:r>
              <a:rPr lang="en-US" sz="2000" dirty="0" err="1"/>
              <a:t>changeTaskPeriod</a:t>
            </a:r>
            <a:r>
              <a:rPr lang="en-US" sz="2000" dirty="0"/>
              <a:t>(std::string </a:t>
            </a:r>
            <a:r>
              <a:rPr lang="en-US" sz="2000" dirty="0" err="1"/>
              <a:t>taskName</a:t>
            </a:r>
            <a:r>
              <a:rPr lang="en-US" sz="2000" dirty="0"/>
              <a:t>, uint64_t </a:t>
            </a:r>
            <a:r>
              <a:rPr lang="en-US" sz="2000" dirty="0" err="1"/>
              <a:t>newPeriod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setPriority</a:t>
            </a:r>
            <a:r>
              <a:rPr lang="en-US" sz="2000" dirty="0"/>
              <a:t>(int64_t </a:t>
            </a:r>
            <a:r>
              <a:rPr lang="en-US" sz="2000" dirty="0" err="1"/>
              <a:t>newPriority</a:t>
            </a:r>
            <a:r>
              <a:rPr lang="en-US" sz="2000" dirty="0"/>
              <a:t>) {this-&gt;</a:t>
            </a:r>
            <a:r>
              <a:rPr lang="en-US" sz="2000" dirty="0" err="1"/>
              <a:t>processPriority</a:t>
            </a:r>
            <a:r>
              <a:rPr lang="en-US" sz="2000" dirty="0"/>
              <a:t> = </a:t>
            </a:r>
            <a:r>
              <a:rPr lang="en-US" sz="2000" dirty="0" err="1"/>
              <a:t>newPriority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routeInterfaces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   </a:t>
            </a:r>
          </a:p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std::vector&lt;</a:t>
            </a:r>
            <a:r>
              <a:rPr lang="en-US" sz="2000" dirty="0" err="1"/>
              <a:t>SysInterface</a:t>
            </a:r>
            <a:r>
              <a:rPr lang="en-US" sz="2000" dirty="0"/>
              <a:t>*&gt; </a:t>
            </a:r>
            <a:r>
              <a:rPr lang="en-US" sz="2000" dirty="0" err="1"/>
              <a:t>intRefs</a:t>
            </a:r>
            <a:r>
              <a:rPr lang="en-US" sz="2000" dirty="0"/>
              <a:t>;  //!&lt; -- Interface references to move data to process</a:t>
            </a:r>
          </a:p>
          <a:p>
            <a:r>
              <a:rPr lang="en-US" sz="2000" dirty="0"/>
              <a:t>    std::vector&lt;</a:t>
            </a:r>
            <a:r>
              <a:rPr lang="en-US" sz="2000" dirty="0" err="1"/>
              <a:t>ModelScheduleEntry</a:t>
            </a:r>
            <a:r>
              <a:rPr lang="en-US" sz="2000" dirty="0"/>
              <a:t>&gt; </a:t>
            </a:r>
            <a:r>
              <a:rPr lang="en-US" sz="2000" dirty="0" err="1"/>
              <a:t>processTasks</a:t>
            </a:r>
            <a:r>
              <a:rPr lang="en-US" sz="2000" dirty="0"/>
              <a:t>;  //!&lt; -- Array that has pointers to all process tasks</a:t>
            </a:r>
          </a:p>
          <a:p>
            <a:endParaRPr lang="en-US" sz="2000" dirty="0"/>
          </a:p>
          <a:p>
            <a:r>
              <a:rPr lang="en-US" sz="2000" dirty="0"/>
              <a:t>    uint64_t </a:t>
            </a:r>
            <a:r>
              <a:rPr lang="en-US" sz="2000" dirty="0" err="1"/>
              <a:t>nextTaskTime</a:t>
            </a:r>
            <a:r>
              <a:rPr lang="en-US" sz="2000" dirty="0"/>
              <a:t>;  //!&lt; [ns] time for the next Task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prevRouteTime</a:t>
            </a:r>
            <a:r>
              <a:rPr lang="en-US" sz="2000" dirty="0"/>
              <a:t>;  //!&lt; [ns] Time that interfaces were previously routed</a:t>
            </a:r>
          </a:p>
          <a:p>
            <a:r>
              <a:rPr lang="en-US" sz="2000" dirty="0"/>
              <a:t>    std::string </a:t>
            </a:r>
            <a:r>
              <a:rPr lang="en-US" sz="2000" dirty="0" err="1"/>
              <a:t>processName</a:t>
            </a:r>
            <a:r>
              <a:rPr lang="en-US" sz="2000" dirty="0"/>
              <a:t>;  //!&lt; -- Identifier for process</a:t>
            </a:r>
          </a:p>
          <a:p>
            <a:r>
              <a:rPr lang="en-US" sz="2000" b="1" dirty="0"/>
              <a:t>bool </a:t>
            </a:r>
            <a:r>
              <a:rPr lang="en-US" sz="2000" dirty="0" err="1"/>
              <a:t>processActive</a:t>
            </a:r>
            <a:r>
              <a:rPr lang="en-US" sz="2000" dirty="0"/>
              <a:t>;  //!&lt; -- Flag indicating whether the Process is active</a:t>
            </a:r>
          </a:p>
          <a:p>
            <a:r>
              <a:rPr lang="en-US" sz="2000" dirty="0"/>
              <a:t>    int64_t </a:t>
            </a:r>
            <a:r>
              <a:rPr lang="en-US" sz="2000" dirty="0" err="1"/>
              <a:t>processPriority</a:t>
            </a:r>
            <a:r>
              <a:rPr lang="en-US" sz="2000" dirty="0"/>
              <a:t>;  //!&lt; [-] Priority level for process (higher first)</a:t>
            </a:r>
          </a:p>
        </p:txBody>
      </p:sp>
    </p:spTree>
    <p:extLst>
      <p:ext uri="{BB962C8B-B14F-4D97-AF65-F5344CB8AC3E}">
        <p14:creationId xmlns:p14="http://schemas.microsoft.com/office/powerpoint/2010/main" val="1448813066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SysProcess</a:t>
            </a:r>
            <a:r>
              <a:rPr lang="en-US" dirty="0"/>
              <a:t>() do?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96EEA-841A-FC41-AF7E-502417FBB8D7}"/>
              </a:ext>
            </a:extLst>
          </p:cNvPr>
          <p:cNvSpPr txBox="1"/>
          <p:nvPr/>
        </p:nvSpPr>
        <p:spPr>
          <a:xfrm>
            <a:off x="16076140" y="6279113"/>
            <a:ext cx="7524750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Be polite and ask what the </a:t>
            </a:r>
            <a:r>
              <a:rPr lang="en-US" dirty="0" err="1">
                <a:solidFill>
                  <a:schemeClr val="tx1"/>
                </a:solidFill>
              </a:rPr>
              <a:t>SysProcess</a:t>
            </a:r>
            <a:r>
              <a:rPr lang="en-US" dirty="0">
                <a:solidFill>
                  <a:schemeClr val="tx1"/>
                </a:solidFill>
              </a:rPr>
              <a:t>()’s name is.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7448110" y="6956653"/>
            <a:ext cx="8479749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1130270" y="2101144"/>
            <a:ext cx="14278708" cy="79819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58A15E-8867-3943-9509-C9E9579C1C6D}"/>
              </a:ext>
            </a:extLst>
          </p:cNvPr>
          <p:cNvSpPr/>
          <p:nvPr/>
        </p:nvSpPr>
        <p:spPr>
          <a:xfrm>
            <a:off x="1130270" y="2082783"/>
            <a:ext cx="14278708" cy="10910679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(std::string </a:t>
            </a:r>
            <a:r>
              <a:rPr lang="en-US" sz="2000" dirty="0" err="1"/>
              <a:t>messageContainer</a:t>
            </a:r>
            <a:r>
              <a:rPr lang="en-US" sz="2000" dirty="0"/>
              <a:t>);</a:t>
            </a:r>
          </a:p>
          <a:p>
            <a:r>
              <a:rPr lang="en-US" sz="2000" dirty="0"/>
              <a:t>    ~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addNewTask</a:t>
            </a:r>
            <a:r>
              <a:rPr lang="en-US" sz="2000" dirty="0"/>
              <a:t>(</a:t>
            </a:r>
            <a:r>
              <a:rPr lang="en-US" sz="2000" dirty="0" err="1"/>
              <a:t>SysModelTask</a:t>
            </a:r>
            <a:r>
              <a:rPr lang="en-US" sz="2000" dirty="0"/>
              <a:t> *</a:t>
            </a:r>
            <a:r>
              <a:rPr lang="en-US" sz="2000" dirty="0" err="1"/>
              <a:t>newTask</a:t>
            </a:r>
            <a:r>
              <a:rPr lang="en-US" sz="2000" dirty="0"/>
              <a:t>, int32_t </a:t>
            </a:r>
            <a:r>
              <a:rPr lang="en-US" sz="2000" dirty="0" err="1"/>
              <a:t>taskPriority</a:t>
            </a:r>
            <a:r>
              <a:rPr lang="en-US" sz="2000" dirty="0"/>
              <a:t> = -1);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selfInitProcess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    void </a:t>
            </a:r>
            <a:r>
              <a:rPr lang="en-US" sz="2000" dirty="0" err="1"/>
              <a:t>resetProcess</a:t>
            </a:r>
            <a:r>
              <a:rPr lang="en-US" sz="2000" dirty="0"/>
              <a:t>(uint64_t </a:t>
            </a:r>
            <a:r>
              <a:rPr lang="en-US" sz="2000" dirty="0" err="1"/>
              <a:t>currentTime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reInitProcess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true;}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false;}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scheduleTask</a:t>
            </a:r>
            <a:r>
              <a:rPr lang="en-US" sz="2000" dirty="0"/>
              <a:t>(</a:t>
            </a:r>
            <a:r>
              <a:rPr lang="en-US" sz="2000" dirty="0" err="1"/>
              <a:t>ModelScheduleEntry</a:t>
            </a:r>
            <a:r>
              <a:rPr lang="en-US" sz="2000" dirty="0"/>
              <a:t> &amp; </a:t>
            </a:r>
            <a:r>
              <a:rPr lang="en-US" sz="2000" dirty="0" err="1"/>
              <a:t>taskCall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selectProcess</a:t>
            </a:r>
            <a:r>
              <a:rPr lang="en-US" sz="2000" dirty="0"/>
              <a:t>()</a:t>
            </a:r>
          </a:p>
          <a:p>
            <a:r>
              <a:rPr lang="en-US" sz="2000" dirty="0"/>
              <a:t>    {</a:t>
            </a:r>
            <a:r>
              <a:rPr lang="en-US" sz="2000" dirty="0" err="1"/>
              <a:t>SystemMessaging</a:t>
            </a:r>
            <a:r>
              <a:rPr lang="en-US" sz="2000" dirty="0"/>
              <a:t>::</a:t>
            </a:r>
            <a:r>
              <a:rPr lang="en-US" sz="2000" dirty="0" err="1"/>
              <a:t>GetInstance</a:t>
            </a:r>
            <a:r>
              <a:rPr lang="en-US" sz="2000" dirty="0"/>
              <a:t>()-&gt;</a:t>
            </a:r>
            <a:r>
              <a:rPr lang="en-US" sz="2000" dirty="0" err="1"/>
              <a:t>selectMessageBuffer</a:t>
            </a:r>
            <a:r>
              <a:rPr lang="en-US" sz="2000" dirty="0"/>
              <a:t>(this-&gt;</a:t>
            </a:r>
            <a:r>
              <a:rPr lang="en-US" sz="2000" dirty="0" err="1"/>
              <a:t>messageBuffer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setProcessName</a:t>
            </a:r>
            <a:r>
              <a:rPr lang="en-US" sz="2000" dirty="0"/>
              <a:t>(std::string </a:t>
            </a:r>
            <a:r>
              <a:rPr lang="en-US" sz="2000" dirty="0" err="1"/>
              <a:t>newName</a:t>
            </a:r>
            <a:r>
              <a:rPr lang="en-US" sz="2000" dirty="0"/>
              <a:t>){this-&gt;</a:t>
            </a:r>
            <a:r>
              <a:rPr lang="en-US" sz="2000" dirty="0" err="1"/>
              <a:t>processName</a:t>
            </a:r>
            <a:r>
              <a:rPr lang="en-US" sz="2000" dirty="0"/>
              <a:t> = </a:t>
            </a:r>
            <a:r>
              <a:rPr lang="en-US" sz="2000" dirty="0" err="1"/>
              <a:t>newName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std::string </a:t>
            </a:r>
            <a:r>
              <a:rPr lang="en-US" sz="2000" dirty="0" err="1"/>
              <a:t>getProcessName</a:t>
            </a:r>
            <a:r>
              <a:rPr lang="en-US" sz="2000" dirty="0"/>
              <a:t>() { return(</a:t>
            </a:r>
            <a:r>
              <a:rPr lang="en-US" sz="2000" dirty="0" err="1"/>
              <a:t>processName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getNextTime</a:t>
            </a:r>
            <a:r>
              <a:rPr lang="en-US" sz="2000" dirty="0"/>
              <a:t>() { return(this-&gt;</a:t>
            </a:r>
            <a:r>
              <a:rPr lang="en-US" sz="2000" dirty="0" err="1"/>
              <a:t>nextTaskTime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singleStepNextTask</a:t>
            </a:r>
            <a:r>
              <a:rPr lang="en-US" sz="2000" dirty="0"/>
              <a:t>(uint64_t </a:t>
            </a:r>
            <a:r>
              <a:rPr lang="en-US" sz="2000" dirty="0" err="1"/>
              <a:t>currentNanos</a:t>
            </a:r>
            <a:r>
              <a:rPr lang="en-US" sz="2000" dirty="0"/>
              <a:t>);</a:t>
            </a:r>
          </a:p>
          <a:p>
            <a:r>
              <a:rPr lang="en-US" sz="2000" dirty="0"/>
              <a:t>    bool </a:t>
            </a:r>
            <a:r>
              <a:rPr lang="en-US" sz="2000" dirty="0" err="1"/>
              <a:t>processEnabled</a:t>
            </a:r>
            <a:r>
              <a:rPr lang="en-US" sz="2000" dirty="0"/>
              <a:t>() {return this-&gt;</a:t>
            </a:r>
            <a:r>
              <a:rPr lang="en-US" sz="2000" dirty="0" err="1"/>
              <a:t>processActive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addInterfaceRef</a:t>
            </a:r>
            <a:r>
              <a:rPr lang="en-US" sz="2000" dirty="0"/>
              <a:t>(</a:t>
            </a:r>
            <a:r>
              <a:rPr lang="en-US" sz="2000" dirty="0" err="1"/>
              <a:t>SysInterface</a:t>
            </a:r>
            <a:r>
              <a:rPr lang="en-US" sz="2000" dirty="0"/>
              <a:t> *</a:t>
            </a:r>
            <a:r>
              <a:rPr lang="en-US" sz="2000" dirty="0" err="1"/>
              <a:t>newInt</a:t>
            </a:r>
            <a:r>
              <a:rPr lang="en-US" sz="2000" dirty="0"/>
              <a:t>) {this-&gt;</a:t>
            </a:r>
            <a:r>
              <a:rPr lang="en-US" sz="2000" dirty="0" err="1"/>
              <a:t>intRefs.push_back</a:t>
            </a:r>
            <a:r>
              <a:rPr lang="en-US" sz="2000" dirty="0"/>
              <a:t>(</a:t>
            </a:r>
            <a:r>
              <a:rPr lang="en-US" sz="2000" dirty="0" err="1"/>
              <a:t>newInt</a:t>
            </a:r>
            <a:r>
              <a:rPr lang="en-US" sz="2000" dirty="0"/>
              <a:t>);}</a:t>
            </a:r>
          </a:p>
          <a:p>
            <a:r>
              <a:rPr lang="en-US" sz="2000" dirty="0"/>
              <a:t>void </a:t>
            </a:r>
            <a:r>
              <a:rPr lang="en-US" sz="2000" dirty="0" err="1"/>
              <a:t>changeTaskPeriod</a:t>
            </a:r>
            <a:r>
              <a:rPr lang="en-US" sz="2000" dirty="0"/>
              <a:t>(std::string </a:t>
            </a:r>
            <a:r>
              <a:rPr lang="en-US" sz="2000" dirty="0" err="1"/>
              <a:t>taskName</a:t>
            </a:r>
            <a:r>
              <a:rPr lang="en-US" sz="2000" dirty="0"/>
              <a:t>, uint64_t </a:t>
            </a:r>
            <a:r>
              <a:rPr lang="en-US" sz="2000" dirty="0" err="1"/>
              <a:t>newPeriod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setPriority</a:t>
            </a:r>
            <a:r>
              <a:rPr lang="en-US" sz="2000" dirty="0"/>
              <a:t>(int64_t </a:t>
            </a:r>
            <a:r>
              <a:rPr lang="en-US" sz="2000" dirty="0" err="1"/>
              <a:t>newPriority</a:t>
            </a:r>
            <a:r>
              <a:rPr lang="en-US" sz="2000" dirty="0"/>
              <a:t>) {this-&gt;</a:t>
            </a:r>
            <a:r>
              <a:rPr lang="en-US" sz="2000" dirty="0" err="1"/>
              <a:t>processPriority</a:t>
            </a:r>
            <a:r>
              <a:rPr lang="en-US" sz="2000" dirty="0"/>
              <a:t> = </a:t>
            </a:r>
            <a:r>
              <a:rPr lang="en-US" sz="2000" dirty="0" err="1"/>
              <a:t>newPriority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routeInterfaces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   </a:t>
            </a:r>
          </a:p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std::vector&lt;</a:t>
            </a:r>
            <a:r>
              <a:rPr lang="en-US" sz="2000" dirty="0" err="1"/>
              <a:t>SysInterface</a:t>
            </a:r>
            <a:r>
              <a:rPr lang="en-US" sz="2000" dirty="0"/>
              <a:t>*&gt; </a:t>
            </a:r>
            <a:r>
              <a:rPr lang="en-US" sz="2000" dirty="0" err="1"/>
              <a:t>intRefs</a:t>
            </a:r>
            <a:r>
              <a:rPr lang="en-US" sz="2000" dirty="0"/>
              <a:t>;  //!&lt; -- Interface references to move data to process</a:t>
            </a:r>
          </a:p>
          <a:p>
            <a:r>
              <a:rPr lang="en-US" sz="2000" dirty="0"/>
              <a:t>    std::vector&lt;</a:t>
            </a:r>
            <a:r>
              <a:rPr lang="en-US" sz="2000" dirty="0" err="1"/>
              <a:t>ModelScheduleEntry</a:t>
            </a:r>
            <a:r>
              <a:rPr lang="en-US" sz="2000" dirty="0"/>
              <a:t>&gt; </a:t>
            </a:r>
            <a:r>
              <a:rPr lang="en-US" sz="2000" dirty="0" err="1"/>
              <a:t>processTasks</a:t>
            </a:r>
            <a:r>
              <a:rPr lang="en-US" sz="2000" dirty="0"/>
              <a:t>;  //!&lt; -- Array that has pointers to all process tasks</a:t>
            </a:r>
          </a:p>
          <a:p>
            <a:endParaRPr lang="en-US" sz="2000" dirty="0"/>
          </a:p>
          <a:p>
            <a:r>
              <a:rPr lang="en-US" sz="2000" dirty="0"/>
              <a:t>    uint64_t </a:t>
            </a:r>
            <a:r>
              <a:rPr lang="en-US" sz="2000" dirty="0" err="1"/>
              <a:t>nextTaskTime</a:t>
            </a:r>
            <a:r>
              <a:rPr lang="en-US" sz="2000" dirty="0"/>
              <a:t>;  //!&lt; [ns] time for the next Task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prevRouteTime</a:t>
            </a:r>
            <a:r>
              <a:rPr lang="en-US" sz="2000" dirty="0"/>
              <a:t>;  //!&lt; [ns] Time that interfaces were previously routed</a:t>
            </a:r>
          </a:p>
          <a:p>
            <a:r>
              <a:rPr lang="en-US" sz="2000" dirty="0"/>
              <a:t>    std::string </a:t>
            </a:r>
            <a:r>
              <a:rPr lang="en-US" sz="2000" dirty="0" err="1"/>
              <a:t>processName</a:t>
            </a:r>
            <a:r>
              <a:rPr lang="en-US" sz="2000" dirty="0"/>
              <a:t>;  //!&lt; -- Identifier for process</a:t>
            </a:r>
          </a:p>
          <a:p>
            <a:r>
              <a:rPr lang="en-US" sz="2000" b="1" dirty="0"/>
              <a:t>bool </a:t>
            </a:r>
            <a:r>
              <a:rPr lang="en-US" sz="2000" dirty="0" err="1"/>
              <a:t>processActive</a:t>
            </a:r>
            <a:r>
              <a:rPr lang="en-US" sz="2000" dirty="0"/>
              <a:t>;  //!&lt; -- Flag indicating whether the Process is active</a:t>
            </a:r>
          </a:p>
          <a:p>
            <a:r>
              <a:rPr lang="en-US" sz="2000" dirty="0"/>
              <a:t>    int64_t </a:t>
            </a:r>
            <a:r>
              <a:rPr lang="en-US" sz="2000" dirty="0" err="1"/>
              <a:t>processPriority</a:t>
            </a:r>
            <a:r>
              <a:rPr lang="en-US" sz="2000" dirty="0"/>
              <a:t>;  //!&lt; [-] Priority level for process (higher first)</a:t>
            </a:r>
          </a:p>
        </p:txBody>
      </p:sp>
    </p:spTree>
    <p:extLst>
      <p:ext uri="{BB962C8B-B14F-4D97-AF65-F5344CB8AC3E}">
        <p14:creationId xmlns:p14="http://schemas.microsoft.com/office/powerpoint/2010/main" val="225489744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930B-BE82-9C4D-A189-1DB5678E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Basilisk?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FF9FFF-EC93-4C42-8D7A-8E09B9D90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520" y="2507226"/>
            <a:ext cx="8949353" cy="7167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ADCAD3-2CFE-CA48-9B90-EC6F97311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86309" y="2592233"/>
            <a:ext cx="8636000" cy="69977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C4BA63-468A-6742-AD62-B1EF13DE041C}"/>
              </a:ext>
            </a:extLst>
          </p:cNvPr>
          <p:cNvSpPr/>
          <p:nvPr/>
        </p:nvSpPr>
        <p:spPr>
          <a:xfrm rot="18864976">
            <a:off x="5852900" y="8049029"/>
            <a:ext cx="9391244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FAST!!!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B0C1D8-633C-A647-AF45-3DF02091DD3A}"/>
              </a:ext>
            </a:extLst>
          </p:cNvPr>
          <p:cNvSpPr/>
          <p:nvPr/>
        </p:nvSpPr>
        <p:spPr>
          <a:xfrm rot="21286519">
            <a:off x="7869344" y="6396335"/>
            <a:ext cx="8645316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MODULAR!!!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F9CE91-7296-6D48-9DC3-8046398B5EF2}"/>
              </a:ext>
            </a:extLst>
          </p:cNvPr>
          <p:cNvSpPr/>
          <p:nvPr/>
        </p:nvSpPr>
        <p:spPr>
          <a:xfrm rot="1231559">
            <a:off x="7814843" y="5888504"/>
            <a:ext cx="8754321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ELEGANT!!!!!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9B93AD-2600-264E-AE6A-1F941D174ABB}"/>
              </a:ext>
            </a:extLst>
          </p:cNvPr>
          <p:cNvSpPr/>
          <p:nvPr/>
        </p:nvSpPr>
        <p:spPr>
          <a:xfrm rot="1544336">
            <a:off x="-1764864" y="7993343"/>
            <a:ext cx="2556821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PYTHON.SWIG.C++.C.C#.UNITY.FORTRAN.PYTHON!!!!!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AA6AAF-8300-AF47-8186-84C714428429}"/>
              </a:ext>
            </a:extLst>
          </p:cNvPr>
          <p:cNvSpPr/>
          <p:nvPr/>
        </p:nvSpPr>
        <p:spPr>
          <a:xfrm>
            <a:off x="3964429" y="1622737"/>
            <a:ext cx="16455146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MESSAGING SYSTEM!!!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F16993-3879-6347-842A-3A54772379CA}"/>
              </a:ext>
            </a:extLst>
          </p:cNvPr>
          <p:cNvSpPr/>
          <p:nvPr/>
        </p:nvSpPr>
        <p:spPr>
          <a:xfrm rot="842647">
            <a:off x="252899" y="9106075"/>
            <a:ext cx="9754594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FRAMEWORK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55EBA7-C3B9-C34E-A928-544C170BDB32}"/>
              </a:ext>
            </a:extLst>
          </p:cNvPr>
          <p:cNvSpPr/>
          <p:nvPr/>
        </p:nvSpPr>
        <p:spPr>
          <a:xfrm rot="1494542">
            <a:off x="13137294" y="3594011"/>
            <a:ext cx="10734029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SCRIPTABILITY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9D206A-8BF0-9E40-97F8-22735FFF6A8A}"/>
              </a:ext>
            </a:extLst>
          </p:cNvPr>
          <p:cNvSpPr/>
          <p:nvPr/>
        </p:nvSpPr>
        <p:spPr>
          <a:xfrm>
            <a:off x="9990361" y="8726167"/>
            <a:ext cx="14717490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5000" b="1" cap="none" spc="0" dirty="0">
                <a:ln/>
                <a:solidFill>
                  <a:schemeClr val="accent3"/>
                </a:solidFill>
                <a:effectLst/>
              </a:rPr>
              <a:t>YEAR IN A DAY!!!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453A2-9FBA-8547-AA5A-1C1249551E1D}"/>
              </a:ext>
            </a:extLst>
          </p:cNvPr>
          <p:cNvSpPr/>
          <p:nvPr/>
        </p:nvSpPr>
        <p:spPr>
          <a:xfrm>
            <a:off x="6848231" y="4469843"/>
            <a:ext cx="1068754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OPEN SOURCE!!!!!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7C87E9-22FD-FE49-BF0C-E1BE0634F15A}"/>
              </a:ext>
            </a:extLst>
          </p:cNvPr>
          <p:cNvSpPr/>
          <p:nvPr/>
        </p:nvSpPr>
        <p:spPr>
          <a:xfrm>
            <a:off x="860292" y="11960358"/>
            <a:ext cx="64860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FLIGHT SOFTWARE!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AED197-56B0-6E46-921D-2516C00AAECF}"/>
              </a:ext>
            </a:extLst>
          </p:cNvPr>
          <p:cNvSpPr/>
          <p:nvPr/>
        </p:nvSpPr>
        <p:spPr>
          <a:xfrm rot="20432996">
            <a:off x="1758564" y="3374635"/>
            <a:ext cx="11375230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FULLY COUPLED!!!!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CA494B-6774-B54D-A7B9-F591BBC1CF19}"/>
              </a:ext>
            </a:extLst>
          </p:cNvPr>
          <p:cNvSpPr/>
          <p:nvPr/>
        </p:nvSpPr>
        <p:spPr>
          <a:xfrm>
            <a:off x="11294651" y="11088555"/>
            <a:ext cx="10673115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MONTE CARLO!!!!!</a:t>
            </a:r>
          </a:p>
        </p:txBody>
      </p:sp>
    </p:spTree>
    <p:extLst>
      <p:ext uri="{BB962C8B-B14F-4D97-AF65-F5344CB8AC3E}">
        <p14:creationId xmlns:p14="http://schemas.microsoft.com/office/powerpoint/2010/main" val="951449097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SysProcess</a:t>
            </a:r>
            <a:r>
              <a:rPr lang="en-US" dirty="0"/>
              <a:t>() do?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96EEA-841A-FC41-AF7E-502417FBB8D7}"/>
              </a:ext>
            </a:extLst>
          </p:cNvPr>
          <p:cNvSpPr txBox="1"/>
          <p:nvPr/>
        </p:nvSpPr>
        <p:spPr>
          <a:xfrm>
            <a:off x="16051427" y="6304739"/>
            <a:ext cx="7524750" cy="1661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This is the next time that the process will ask anything in the </a:t>
            </a:r>
            <a:r>
              <a:rPr lang="en-US" dirty="0" err="1">
                <a:solidFill>
                  <a:schemeClr val="tx1"/>
                </a:solidFill>
              </a:rPr>
              <a:t>processTasks</a:t>
            </a:r>
            <a:r>
              <a:rPr lang="en-US" dirty="0">
                <a:solidFill>
                  <a:schemeClr val="tx1"/>
                </a:solidFill>
              </a:rPr>
              <a:t> list to run.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Neue Ligh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7398787" y="7135735"/>
            <a:ext cx="8467289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1130270" y="2101144"/>
            <a:ext cx="14278708" cy="79819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44DDB9-2E2A-1C48-BBC7-AD157B6C4F39}"/>
              </a:ext>
            </a:extLst>
          </p:cNvPr>
          <p:cNvSpPr/>
          <p:nvPr/>
        </p:nvSpPr>
        <p:spPr>
          <a:xfrm>
            <a:off x="1130270" y="2082783"/>
            <a:ext cx="14278708" cy="10910679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(std::string </a:t>
            </a:r>
            <a:r>
              <a:rPr lang="en-US" sz="2000" dirty="0" err="1"/>
              <a:t>messageContainer</a:t>
            </a:r>
            <a:r>
              <a:rPr lang="en-US" sz="2000" dirty="0"/>
              <a:t>);</a:t>
            </a:r>
          </a:p>
          <a:p>
            <a:r>
              <a:rPr lang="en-US" sz="2000" dirty="0"/>
              <a:t>    ~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addNewTask</a:t>
            </a:r>
            <a:r>
              <a:rPr lang="en-US" sz="2000" dirty="0"/>
              <a:t>(</a:t>
            </a:r>
            <a:r>
              <a:rPr lang="en-US" sz="2000" dirty="0" err="1"/>
              <a:t>SysModelTask</a:t>
            </a:r>
            <a:r>
              <a:rPr lang="en-US" sz="2000" dirty="0"/>
              <a:t> *</a:t>
            </a:r>
            <a:r>
              <a:rPr lang="en-US" sz="2000" dirty="0" err="1"/>
              <a:t>newTask</a:t>
            </a:r>
            <a:r>
              <a:rPr lang="en-US" sz="2000" dirty="0"/>
              <a:t>, int32_t </a:t>
            </a:r>
            <a:r>
              <a:rPr lang="en-US" sz="2000" dirty="0" err="1"/>
              <a:t>taskPriority</a:t>
            </a:r>
            <a:r>
              <a:rPr lang="en-US" sz="2000" dirty="0"/>
              <a:t> = -1);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selfInitProcess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    void </a:t>
            </a:r>
            <a:r>
              <a:rPr lang="en-US" sz="2000" dirty="0" err="1"/>
              <a:t>resetProcess</a:t>
            </a:r>
            <a:r>
              <a:rPr lang="en-US" sz="2000" dirty="0"/>
              <a:t>(uint64_t </a:t>
            </a:r>
            <a:r>
              <a:rPr lang="en-US" sz="2000" dirty="0" err="1"/>
              <a:t>currentTime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reInitProcess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true;}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false;}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scheduleTask</a:t>
            </a:r>
            <a:r>
              <a:rPr lang="en-US" sz="2000" dirty="0"/>
              <a:t>(</a:t>
            </a:r>
            <a:r>
              <a:rPr lang="en-US" sz="2000" dirty="0" err="1"/>
              <a:t>ModelScheduleEntry</a:t>
            </a:r>
            <a:r>
              <a:rPr lang="en-US" sz="2000" dirty="0"/>
              <a:t> &amp; </a:t>
            </a:r>
            <a:r>
              <a:rPr lang="en-US" sz="2000" dirty="0" err="1"/>
              <a:t>taskCall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selectProcess</a:t>
            </a:r>
            <a:r>
              <a:rPr lang="en-US" sz="2000" dirty="0"/>
              <a:t>()</a:t>
            </a:r>
          </a:p>
          <a:p>
            <a:r>
              <a:rPr lang="en-US" sz="2000" dirty="0"/>
              <a:t>    {</a:t>
            </a:r>
            <a:r>
              <a:rPr lang="en-US" sz="2000" dirty="0" err="1"/>
              <a:t>SystemMessaging</a:t>
            </a:r>
            <a:r>
              <a:rPr lang="en-US" sz="2000" dirty="0"/>
              <a:t>::</a:t>
            </a:r>
            <a:r>
              <a:rPr lang="en-US" sz="2000" dirty="0" err="1"/>
              <a:t>GetInstance</a:t>
            </a:r>
            <a:r>
              <a:rPr lang="en-US" sz="2000" dirty="0"/>
              <a:t>()-&gt;</a:t>
            </a:r>
            <a:r>
              <a:rPr lang="en-US" sz="2000" dirty="0" err="1"/>
              <a:t>selectMessageBuffer</a:t>
            </a:r>
            <a:r>
              <a:rPr lang="en-US" sz="2000" dirty="0"/>
              <a:t>(this-&gt;</a:t>
            </a:r>
            <a:r>
              <a:rPr lang="en-US" sz="2000" dirty="0" err="1"/>
              <a:t>messageBuffer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setProcessName</a:t>
            </a:r>
            <a:r>
              <a:rPr lang="en-US" sz="2000" dirty="0"/>
              <a:t>(std::string </a:t>
            </a:r>
            <a:r>
              <a:rPr lang="en-US" sz="2000" dirty="0" err="1"/>
              <a:t>newName</a:t>
            </a:r>
            <a:r>
              <a:rPr lang="en-US" sz="2000" dirty="0"/>
              <a:t>){this-&gt;</a:t>
            </a:r>
            <a:r>
              <a:rPr lang="en-US" sz="2000" dirty="0" err="1"/>
              <a:t>processName</a:t>
            </a:r>
            <a:r>
              <a:rPr lang="en-US" sz="2000" dirty="0"/>
              <a:t> = </a:t>
            </a:r>
            <a:r>
              <a:rPr lang="en-US" sz="2000" dirty="0" err="1"/>
              <a:t>newName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std::string </a:t>
            </a:r>
            <a:r>
              <a:rPr lang="en-US" sz="2000" dirty="0" err="1"/>
              <a:t>getProcessName</a:t>
            </a:r>
            <a:r>
              <a:rPr lang="en-US" sz="2000" dirty="0"/>
              <a:t>() { return(</a:t>
            </a:r>
            <a:r>
              <a:rPr lang="en-US" sz="2000" dirty="0" err="1"/>
              <a:t>processName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getNextTime</a:t>
            </a:r>
            <a:r>
              <a:rPr lang="en-US" sz="2000" dirty="0"/>
              <a:t>() { return(this-&gt;</a:t>
            </a:r>
            <a:r>
              <a:rPr lang="en-US" sz="2000" dirty="0" err="1"/>
              <a:t>nextTaskTime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singleStepNextTask</a:t>
            </a:r>
            <a:r>
              <a:rPr lang="en-US" sz="2000" dirty="0"/>
              <a:t>(uint64_t </a:t>
            </a:r>
            <a:r>
              <a:rPr lang="en-US" sz="2000" dirty="0" err="1"/>
              <a:t>currentNanos</a:t>
            </a:r>
            <a:r>
              <a:rPr lang="en-US" sz="2000" dirty="0"/>
              <a:t>);</a:t>
            </a:r>
          </a:p>
          <a:p>
            <a:r>
              <a:rPr lang="en-US" sz="2000" dirty="0"/>
              <a:t>    bool </a:t>
            </a:r>
            <a:r>
              <a:rPr lang="en-US" sz="2000" dirty="0" err="1"/>
              <a:t>processEnabled</a:t>
            </a:r>
            <a:r>
              <a:rPr lang="en-US" sz="2000" dirty="0"/>
              <a:t>() {return this-&gt;</a:t>
            </a:r>
            <a:r>
              <a:rPr lang="en-US" sz="2000" dirty="0" err="1"/>
              <a:t>processActive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addInterfaceRef</a:t>
            </a:r>
            <a:r>
              <a:rPr lang="en-US" sz="2000" dirty="0"/>
              <a:t>(</a:t>
            </a:r>
            <a:r>
              <a:rPr lang="en-US" sz="2000" dirty="0" err="1"/>
              <a:t>SysInterface</a:t>
            </a:r>
            <a:r>
              <a:rPr lang="en-US" sz="2000" dirty="0"/>
              <a:t> *</a:t>
            </a:r>
            <a:r>
              <a:rPr lang="en-US" sz="2000" dirty="0" err="1"/>
              <a:t>newInt</a:t>
            </a:r>
            <a:r>
              <a:rPr lang="en-US" sz="2000" dirty="0"/>
              <a:t>) {this-&gt;</a:t>
            </a:r>
            <a:r>
              <a:rPr lang="en-US" sz="2000" dirty="0" err="1"/>
              <a:t>intRefs.push_back</a:t>
            </a:r>
            <a:r>
              <a:rPr lang="en-US" sz="2000" dirty="0"/>
              <a:t>(</a:t>
            </a:r>
            <a:r>
              <a:rPr lang="en-US" sz="2000" dirty="0" err="1"/>
              <a:t>newInt</a:t>
            </a:r>
            <a:r>
              <a:rPr lang="en-US" sz="2000" dirty="0"/>
              <a:t>);}</a:t>
            </a:r>
          </a:p>
          <a:p>
            <a:r>
              <a:rPr lang="en-US" sz="2000" dirty="0"/>
              <a:t>void </a:t>
            </a:r>
            <a:r>
              <a:rPr lang="en-US" sz="2000" dirty="0" err="1"/>
              <a:t>changeTaskPeriod</a:t>
            </a:r>
            <a:r>
              <a:rPr lang="en-US" sz="2000" dirty="0"/>
              <a:t>(std::string </a:t>
            </a:r>
            <a:r>
              <a:rPr lang="en-US" sz="2000" dirty="0" err="1"/>
              <a:t>taskName</a:t>
            </a:r>
            <a:r>
              <a:rPr lang="en-US" sz="2000" dirty="0"/>
              <a:t>, uint64_t </a:t>
            </a:r>
            <a:r>
              <a:rPr lang="en-US" sz="2000" dirty="0" err="1"/>
              <a:t>newPeriod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setPriority</a:t>
            </a:r>
            <a:r>
              <a:rPr lang="en-US" sz="2000" dirty="0"/>
              <a:t>(int64_t </a:t>
            </a:r>
            <a:r>
              <a:rPr lang="en-US" sz="2000" dirty="0" err="1"/>
              <a:t>newPriority</a:t>
            </a:r>
            <a:r>
              <a:rPr lang="en-US" sz="2000" dirty="0"/>
              <a:t>) {this-&gt;</a:t>
            </a:r>
            <a:r>
              <a:rPr lang="en-US" sz="2000" dirty="0" err="1"/>
              <a:t>processPriority</a:t>
            </a:r>
            <a:r>
              <a:rPr lang="en-US" sz="2000" dirty="0"/>
              <a:t> = </a:t>
            </a:r>
            <a:r>
              <a:rPr lang="en-US" sz="2000" dirty="0" err="1"/>
              <a:t>newPriority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routeInterfaces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   </a:t>
            </a:r>
          </a:p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std::vector&lt;</a:t>
            </a:r>
            <a:r>
              <a:rPr lang="en-US" sz="2000" dirty="0" err="1"/>
              <a:t>SysInterface</a:t>
            </a:r>
            <a:r>
              <a:rPr lang="en-US" sz="2000" dirty="0"/>
              <a:t>*&gt; </a:t>
            </a:r>
            <a:r>
              <a:rPr lang="en-US" sz="2000" dirty="0" err="1"/>
              <a:t>intRefs</a:t>
            </a:r>
            <a:r>
              <a:rPr lang="en-US" sz="2000" dirty="0"/>
              <a:t>;  //!&lt; -- Interface references to move data to process</a:t>
            </a:r>
          </a:p>
          <a:p>
            <a:r>
              <a:rPr lang="en-US" sz="2000" dirty="0"/>
              <a:t>    std::vector&lt;</a:t>
            </a:r>
            <a:r>
              <a:rPr lang="en-US" sz="2000" dirty="0" err="1"/>
              <a:t>ModelScheduleEntry</a:t>
            </a:r>
            <a:r>
              <a:rPr lang="en-US" sz="2000" dirty="0"/>
              <a:t>&gt; </a:t>
            </a:r>
            <a:r>
              <a:rPr lang="en-US" sz="2000" dirty="0" err="1"/>
              <a:t>processTasks</a:t>
            </a:r>
            <a:r>
              <a:rPr lang="en-US" sz="2000" dirty="0"/>
              <a:t>;  //!&lt; -- Array that has pointers to all process tasks</a:t>
            </a:r>
          </a:p>
          <a:p>
            <a:endParaRPr lang="en-US" sz="2000" dirty="0"/>
          </a:p>
          <a:p>
            <a:r>
              <a:rPr lang="en-US" sz="2000" dirty="0"/>
              <a:t>    uint64_t </a:t>
            </a:r>
            <a:r>
              <a:rPr lang="en-US" sz="2000" dirty="0" err="1"/>
              <a:t>nextTaskTime</a:t>
            </a:r>
            <a:r>
              <a:rPr lang="en-US" sz="2000" dirty="0"/>
              <a:t>;  //!&lt; [ns] time for the next Task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prevRouteTime</a:t>
            </a:r>
            <a:r>
              <a:rPr lang="en-US" sz="2000" dirty="0"/>
              <a:t>;  //!&lt; [ns] Time that interfaces were previously routed</a:t>
            </a:r>
          </a:p>
          <a:p>
            <a:r>
              <a:rPr lang="en-US" sz="2000" dirty="0"/>
              <a:t>    std::string </a:t>
            </a:r>
            <a:r>
              <a:rPr lang="en-US" sz="2000" dirty="0" err="1"/>
              <a:t>processName</a:t>
            </a:r>
            <a:r>
              <a:rPr lang="en-US" sz="2000" dirty="0"/>
              <a:t>;  //!&lt; -- Identifier for process</a:t>
            </a:r>
          </a:p>
          <a:p>
            <a:r>
              <a:rPr lang="en-US" sz="2000" b="1" dirty="0"/>
              <a:t>bool </a:t>
            </a:r>
            <a:r>
              <a:rPr lang="en-US" sz="2000" dirty="0" err="1"/>
              <a:t>processActive</a:t>
            </a:r>
            <a:r>
              <a:rPr lang="en-US" sz="2000" dirty="0"/>
              <a:t>;  //!&lt; -- Flag indicating whether the Process is active</a:t>
            </a:r>
          </a:p>
          <a:p>
            <a:r>
              <a:rPr lang="en-US" sz="2000" dirty="0"/>
              <a:t>    int64_t </a:t>
            </a:r>
            <a:r>
              <a:rPr lang="en-US" sz="2000" dirty="0" err="1"/>
              <a:t>processPriority</a:t>
            </a:r>
            <a:r>
              <a:rPr lang="en-US" sz="2000" dirty="0"/>
              <a:t>;  //!&lt; [-] Priority level for process (higher first)</a:t>
            </a:r>
          </a:p>
        </p:txBody>
      </p:sp>
    </p:spTree>
    <p:extLst>
      <p:ext uri="{BB962C8B-B14F-4D97-AF65-F5344CB8AC3E}">
        <p14:creationId xmlns:p14="http://schemas.microsoft.com/office/powerpoint/2010/main" val="315398057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SysProcess</a:t>
            </a:r>
            <a:r>
              <a:rPr lang="en-US" dirty="0"/>
              <a:t>() do?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96EEA-841A-FC41-AF7E-502417FBB8D7}"/>
              </a:ext>
            </a:extLst>
          </p:cNvPr>
          <p:cNvSpPr txBox="1"/>
          <p:nvPr/>
        </p:nvSpPr>
        <p:spPr>
          <a:xfrm>
            <a:off x="16187351" y="4161977"/>
            <a:ext cx="7524750" cy="56015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Take the first task in the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processTasks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 list:</a:t>
            </a:r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Neue Light"/>
            </a:endParaRPr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If it’s go-time</a:t>
            </a:r>
          </a:p>
          <a:p>
            <a:pPr marL="457200" marR="0" indent="-45720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1"/>
                </a:solidFill>
              </a:rPr>
              <a:t>If messages haven’t been routed, do it.</a:t>
            </a:r>
          </a:p>
          <a:p>
            <a:pPr marL="457200" marR="0" indent="-45720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Select this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SysProcess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()’s message buffer</a:t>
            </a:r>
          </a:p>
          <a:p>
            <a:pPr marL="457200" marR="0" indent="-45720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1"/>
                </a:solidFill>
              </a:rPr>
              <a:t>Ask task to </a:t>
            </a:r>
            <a:r>
              <a:rPr lang="en-US" dirty="0" err="1">
                <a:solidFill>
                  <a:schemeClr val="tx1"/>
                </a:solidFill>
              </a:rPr>
              <a:t>ExecuteTaskList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457200" marR="0" indent="-45720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Remove task from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processTasks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 and add it back in the appropriate place</a:t>
            </a:r>
          </a:p>
          <a:p>
            <a:pPr marL="457200" marR="0" indent="-45720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1"/>
                </a:solidFill>
              </a:rPr>
              <a:t>Update this-&gt;</a:t>
            </a:r>
            <a:r>
              <a:rPr lang="en-US" dirty="0" err="1">
                <a:solidFill>
                  <a:schemeClr val="tx1"/>
                </a:solidFill>
              </a:rPr>
              <a:t>nextTaskTime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Neue Ligh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7028085" y="7550979"/>
            <a:ext cx="8664996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1130270" y="2101144"/>
            <a:ext cx="14278708" cy="79819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0EEB57-C065-7E41-B42E-E0581C1432EF}"/>
              </a:ext>
            </a:extLst>
          </p:cNvPr>
          <p:cNvSpPr/>
          <p:nvPr/>
        </p:nvSpPr>
        <p:spPr>
          <a:xfrm>
            <a:off x="1130270" y="2082783"/>
            <a:ext cx="14278708" cy="10910679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(std::string </a:t>
            </a:r>
            <a:r>
              <a:rPr lang="en-US" sz="2000" dirty="0" err="1"/>
              <a:t>messageContainer</a:t>
            </a:r>
            <a:r>
              <a:rPr lang="en-US" sz="2000" dirty="0"/>
              <a:t>);</a:t>
            </a:r>
          </a:p>
          <a:p>
            <a:r>
              <a:rPr lang="en-US" sz="2000" dirty="0"/>
              <a:t>    ~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addNewTask</a:t>
            </a:r>
            <a:r>
              <a:rPr lang="en-US" sz="2000" dirty="0"/>
              <a:t>(</a:t>
            </a:r>
            <a:r>
              <a:rPr lang="en-US" sz="2000" dirty="0" err="1"/>
              <a:t>SysModelTask</a:t>
            </a:r>
            <a:r>
              <a:rPr lang="en-US" sz="2000" dirty="0"/>
              <a:t> *</a:t>
            </a:r>
            <a:r>
              <a:rPr lang="en-US" sz="2000" dirty="0" err="1"/>
              <a:t>newTask</a:t>
            </a:r>
            <a:r>
              <a:rPr lang="en-US" sz="2000" dirty="0"/>
              <a:t>, int32_t </a:t>
            </a:r>
            <a:r>
              <a:rPr lang="en-US" sz="2000" dirty="0" err="1"/>
              <a:t>taskPriority</a:t>
            </a:r>
            <a:r>
              <a:rPr lang="en-US" sz="2000" dirty="0"/>
              <a:t> = -1);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selfInitProcess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    void </a:t>
            </a:r>
            <a:r>
              <a:rPr lang="en-US" sz="2000" dirty="0" err="1"/>
              <a:t>resetProcess</a:t>
            </a:r>
            <a:r>
              <a:rPr lang="en-US" sz="2000" dirty="0"/>
              <a:t>(uint64_t </a:t>
            </a:r>
            <a:r>
              <a:rPr lang="en-US" sz="2000" dirty="0" err="1"/>
              <a:t>currentTime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reInitProcess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true;}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false;}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scheduleTask</a:t>
            </a:r>
            <a:r>
              <a:rPr lang="en-US" sz="2000" dirty="0"/>
              <a:t>(</a:t>
            </a:r>
            <a:r>
              <a:rPr lang="en-US" sz="2000" dirty="0" err="1"/>
              <a:t>ModelScheduleEntry</a:t>
            </a:r>
            <a:r>
              <a:rPr lang="en-US" sz="2000" dirty="0"/>
              <a:t> &amp; </a:t>
            </a:r>
            <a:r>
              <a:rPr lang="en-US" sz="2000" dirty="0" err="1"/>
              <a:t>taskCall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selectProcess</a:t>
            </a:r>
            <a:r>
              <a:rPr lang="en-US" sz="2000" dirty="0"/>
              <a:t>()</a:t>
            </a:r>
          </a:p>
          <a:p>
            <a:r>
              <a:rPr lang="en-US" sz="2000" dirty="0"/>
              <a:t>    {</a:t>
            </a:r>
            <a:r>
              <a:rPr lang="en-US" sz="2000" dirty="0" err="1"/>
              <a:t>SystemMessaging</a:t>
            </a:r>
            <a:r>
              <a:rPr lang="en-US" sz="2000" dirty="0"/>
              <a:t>::</a:t>
            </a:r>
            <a:r>
              <a:rPr lang="en-US" sz="2000" dirty="0" err="1"/>
              <a:t>GetInstance</a:t>
            </a:r>
            <a:r>
              <a:rPr lang="en-US" sz="2000" dirty="0"/>
              <a:t>()-&gt;</a:t>
            </a:r>
            <a:r>
              <a:rPr lang="en-US" sz="2000" dirty="0" err="1"/>
              <a:t>selectMessageBuffer</a:t>
            </a:r>
            <a:r>
              <a:rPr lang="en-US" sz="2000" dirty="0"/>
              <a:t>(this-&gt;</a:t>
            </a:r>
            <a:r>
              <a:rPr lang="en-US" sz="2000" dirty="0" err="1"/>
              <a:t>messageBuffer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setProcessName</a:t>
            </a:r>
            <a:r>
              <a:rPr lang="en-US" sz="2000" dirty="0"/>
              <a:t>(std::string </a:t>
            </a:r>
            <a:r>
              <a:rPr lang="en-US" sz="2000" dirty="0" err="1"/>
              <a:t>newName</a:t>
            </a:r>
            <a:r>
              <a:rPr lang="en-US" sz="2000" dirty="0"/>
              <a:t>){this-&gt;</a:t>
            </a:r>
            <a:r>
              <a:rPr lang="en-US" sz="2000" dirty="0" err="1"/>
              <a:t>processName</a:t>
            </a:r>
            <a:r>
              <a:rPr lang="en-US" sz="2000" dirty="0"/>
              <a:t> = </a:t>
            </a:r>
            <a:r>
              <a:rPr lang="en-US" sz="2000" dirty="0" err="1"/>
              <a:t>newName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std::string </a:t>
            </a:r>
            <a:r>
              <a:rPr lang="en-US" sz="2000" dirty="0" err="1"/>
              <a:t>getProcessName</a:t>
            </a:r>
            <a:r>
              <a:rPr lang="en-US" sz="2000" dirty="0"/>
              <a:t>() { return(</a:t>
            </a:r>
            <a:r>
              <a:rPr lang="en-US" sz="2000" dirty="0" err="1"/>
              <a:t>processName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getNextTime</a:t>
            </a:r>
            <a:r>
              <a:rPr lang="en-US" sz="2000" dirty="0"/>
              <a:t>() { return(this-&gt;</a:t>
            </a:r>
            <a:r>
              <a:rPr lang="en-US" sz="2000" dirty="0" err="1"/>
              <a:t>nextTaskTime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singleStepNextTask</a:t>
            </a:r>
            <a:r>
              <a:rPr lang="en-US" sz="2000" dirty="0"/>
              <a:t>(uint64_t </a:t>
            </a:r>
            <a:r>
              <a:rPr lang="en-US" sz="2000" dirty="0" err="1"/>
              <a:t>currentNanos</a:t>
            </a:r>
            <a:r>
              <a:rPr lang="en-US" sz="2000" dirty="0"/>
              <a:t>);</a:t>
            </a:r>
          </a:p>
          <a:p>
            <a:r>
              <a:rPr lang="en-US" sz="2000" dirty="0"/>
              <a:t>    bool </a:t>
            </a:r>
            <a:r>
              <a:rPr lang="en-US" sz="2000" dirty="0" err="1"/>
              <a:t>processEnabled</a:t>
            </a:r>
            <a:r>
              <a:rPr lang="en-US" sz="2000" dirty="0"/>
              <a:t>() {return this-&gt;</a:t>
            </a:r>
            <a:r>
              <a:rPr lang="en-US" sz="2000" dirty="0" err="1"/>
              <a:t>processActive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addInterfaceRef</a:t>
            </a:r>
            <a:r>
              <a:rPr lang="en-US" sz="2000" dirty="0"/>
              <a:t>(</a:t>
            </a:r>
            <a:r>
              <a:rPr lang="en-US" sz="2000" dirty="0" err="1"/>
              <a:t>SysInterface</a:t>
            </a:r>
            <a:r>
              <a:rPr lang="en-US" sz="2000" dirty="0"/>
              <a:t> *</a:t>
            </a:r>
            <a:r>
              <a:rPr lang="en-US" sz="2000" dirty="0" err="1"/>
              <a:t>newInt</a:t>
            </a:r>
            <a:r>
              <a:rPr lang="en-US" sz="2000" dirty="0"/>
              <a:t>) {this-&gt;</a:t>
            </a:r>
            <a:r>
              <a:rPr lang="en-US" sz="2000" dirty="0" err="1"/>
              <a:t>intRefs.push_back</a:t>
            </a:r>
            <a:r>
              <a:rPr lang="en-US" sz="2000" dirty="0"/>
              <a:t>(</a:t>
            </a:r>
            <a:r>
              <a:rPr lang="en-US" sz="2000" dirty="0" err="1"/>
              <a:t>newInt</a:t>
            </a:r>
            <a:r>
              <a:rPr lang="en-US" sz="2000" dirty="0"/>
              <a:t>);}</a:t>
            </a:r>
          </a:p>
          <a:p>
            <a:r>
              <a:rPr lang="en-US" sz="2000" dirty="0"/>
              <a:t>void </a:t>
            </a:r>
            <a:r>
              <a:rPr lang="en-US" sz="2000" dirty="0" err="1"/>
              <a:t>changeTaskPeriod</a:t>
            </a:r>
            <a:r>
              <a:rPr lang="en-US" sz="2000" dirty="0"/>
              <a:t>(std::string </a:t>
            </a:r>
            <a:r>
              <a:rPr lang="en-US" sz="2000" dirty="0" err="1"/>
              <a:t>taskName</a:t>
            </a:r>
            <a:r>
              <a:rPr lang="en-US" sz="2000" dirty="0"/>
              <a:t>, uint64_t </a:t>
            </a:r>
            <a:r>
              <a:rPr lang="en-US" sz="2000" dirty="0" err="1"/>
              <a:t>newPeriod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setPriority</a:t>
            </a:r>
            <a:r>
              <a:rPr lang="en-US" sz="2000" dirty="0"/>
              <a:t>(int64_t </a:t>
            </a:r>
            <a:r>
              <a:rPr lang="en-US" sz="2000" dirty="0" err="1"/>
              <a:t>newPriority</a:t>
            </a:r>
            <a:r>
              <a:rPr lang="en-US" sz="2000" dirty="0"/>
              <a:t>) {this-&gt;</a:t>
            </a:r>
            <a:r>
              <a:rPr lang="en-US" sz="2000" dirty="0" err="1"/>
              <a:t>processPriority</a:t>
            </a:r>
            <a:r>
              <a:rPr lang="en-US" sz="2000" dirty="0"/>
              <a:t> = </a:t>
            </a:r>
            <a:r>
              <a:rPr lang="en-US" sz="2000" dirty="0" err="1"/>
              <a:t>newPriority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routeInterfaces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   </a:t>
            </a:r>
          </a:p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std::vector&lt;</a:t>
            </a:r>
            <a:r>
              <a:rPr lang="en-US" sz="2000" dirty="0" err="1"/>
              <a:t>SysInterface</a:t>
            </a:r>
            <a:r>
              <a:rPr lang="en-US" sz="2000" dirty="0"/>
              <a:t>*&gt; </a:t>
            </a:r>
            <a:r>
              <a:rPr lang="en-US" sz="2000" dirty="0" err="1"/>
              <a:t>intRefs</a:t>
            </a:r>
            <a:r>
              <a:rPr lang="en-US" sz="2000" dirty="0"/>
              <a:t>;  //!&lt; -- Interface references to move data to process</a:t>
            </a:r>
          </a:p>
          <a:p>
            <a:r>
              <a:rPr lang="en-US" sz="2000" dirty="0"/>
              <a:t>    std::vector&lt;</a:t>
            </a:r>
            <a:r>
              <a:rPr lang="en-US" sz="2000" dirty="0" err="1"/>
              <a:t>ModelScheduleEntry</a:t>
            </a:r>
            <a:r>
              <a:rPr lang="en-US" sz="2000" dirty="0"/>
              <a:t>&gt; </a:t>
            </a:r>
            <a:r>
              <a:rPr lang="en-US" sz="2000" dirty="0" err="1"/>
              <a:t>processTasks</a:t>
            </a:r>
            <a:r>
              <a:rPr lang="en-US" sz="2000" dirty="0"/>
              <a:t>;  //!&lt; -- Array that has pointers to all process tasks</a:t>
            </a:r>
          </a:p>
          <a:p>
            <a:endParaRPr lang="en-US" sz="2000" dirty="0"/>
          </a:p>
          <a:p>
            <a:r>
              <a:rPr lang="en-US" sz="2000" dirty="0"/>
              <a:t>    uint64_t </a:t>
            </a:r>
            <a:r>
              <a:rPr lang="en-US" sz="2000" dirty="0" err="1"/>
              <a:t>nextTaskTime</a:t>
            </a:r>
            <a:r>
              <a:rPr lang="en-US" sz="2000" dirty="0"/>
              <a:t>;  //!&lt; [ns] time for the next Task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prevRouteTime</a:t>
            </a:r>
            <a:r>
              <a:rPr lang="en-US" sz="2000" dirty="0"/>
              <a:t>;  //!&lt; [ns] Time that interfaces were previously routed</a:t>
            </a:r>
          </a:p>
          <a:p>
            <a:r>
              <a:rPr lang="en-US" sz="2000" dirty="0"/>
              <a:t>    std::string </a:t>
            </a:r>
            <a:r>
              <a:rPr lang="en-US" sz="2000" dirty="0" err="1"/>
              <a:t>processName</a:t>
            </a:r>
            <a:r>
              <a:rPr lang="en-US" sz="2000" dirty="0"/>
              <a:t>;  //!&lt; -- Identifier for process</a:t>
            </a:r>
          </a:p>
          <a:p>
            <a:r>
              <a:rPr lang="en-US" sz="2000" b="1" dirty="0"/>
              <a:t>bool </a:t>
            </a:r>
            <a:r>
              <a:rPr lang="en-US" sz="2000" dirty="0" err="1"/>
              <a:t>processActive</a:t>
            </a:r>
            <a:r>
              <a:rPr lang="en-US" sz="2000" dirty="0"/>
              <a:t>;  //!&lt; -- Flag indicating whether the Process is active</a:t>
            </a:r>
          </a:p>
          <a:p>
            <a:r>
              <a:rPr lang="en-US" sz="2000" dirty="0"/>
              <a:t>    int64_t </a:t>
            </a:r>
            <a:r>
              <a:rPr lang="en-US" sz="2000" dirty="0" err="1"/>
              <a:t>processPriority</a:t>
            </a:r>
            <a:r>
              <a:rPr lang="en-US" sz="2000" dirty="0"/>
              <a:t>;  //!&lt; [-] Priority level for process (higher first)</a:t>
            </a:r>
          </a:p>
        </p:txBody>
      </p:sp>
    </p:spTree>
    <p:extLst>
      <p:ext uri="{BB962C8B-B14F-4D97-AF65-F5344CB8AC3E}">
        <p14:creationId xmlns:p14="http://schemas.microsoft.com/office/powerpoint/2010/main" val="2743053459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SysProcess</a:t>
            </a:r>
            <a:r>
              <a:rPr lang="en-US" dirty="0"/>
              <a:t>() do?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96EEA-841A-FC41-AF7E-502417FBB8D7}"/>
              </a:ext>
            </a:extLst>
          </p:cNvPr>
          <p:cNvSpPr txBox="1"/>
          <p:nvPr/>
        </p:nvSpPr>
        <p:spPr>
          <a:xfrm>
            <a:off x="16187351" y="7377363"/>
            <a:ext cx="7524750" cy="677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Just ask if the process is active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7312290" y="7888194"/>
            <a:ext cx="8664996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1130270" y="2101144"/>
            <a:ext cx="14278708" cy="79819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D816AB-01DC-944E-87A1-853B34DD165B}"/>
              </a:ext>
            </a:extLst>
          </p:cNvPr>
          <p:cNvSpPr/>
          <p:nvPr/>
        </p:nvSpPr>
        <p:spPr>
          <a:xfrm>
            <a:off x="1130270" y="2082783"/>
            <a:ext cx="14278708" cy="10910679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(std::string </a:t>
            </a:r>
            <a:r>
              <a:rPr lang="en-US" sz="2000" dirty="0" err="1"/>
              <a:t>messageContainer</a:t>
            </a:r>
            <a:r>
              <a:rPr lang="en-US" sz="2000" dirty="0"/>
              <a:t>);</a:t>
            </a:r>
          </a:p>
          <a:p>
            <a:r>
              <a:rPr lang="en-US" sz="2000" dirty="0"/>
              <a:t>    ~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addNewTask</a:t>
            </a:r>
            <a:r>
              <a:rPr lang="en-US" sz="2000" dirty="0"/>
              <a:t>(</a:t>
            </a:r>
            <a:r>
              <a:rPr lang="en-US" sz="2000" dirty="0" err="1"/>
              <a:t>SysModelTask</a:t>
            </a:r>
            <a:r>
              <a:rPr lang="en-US" sz="2000" dirty="0"/>
              <a:t> *</a:t>
            </a:r>
            <a:r>
              <a:rPr lang="en-US" sz="2000" dirty="0" err="1"/>
              <a:t>newTask</a:t>
            </a:r>
            <a:r>
              <a:rPr lang="en-US" sz="2000" dirty="0"/>
              <a:t>, int32_t </a:t>
            </a:r>
            <a:r>
              <a:rPr lang="en-US" sz="2000" dirty="0" err="1"/>
              <a:t>taskPriority</a:t>
            </a:r>
            <a:r>
              <a:rPr lang="en-US" sz="2000" dirty="0"/>
              <a:t> = -1);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selfInitProcess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    void </a:t>
            </a:r>
            <a:r>
              <a:rPr lang="en-US" sz="2000" dirty="0" err="1"/>
              <a:t>resetProcess</a:t>
            </a:r>
            <a:r>
              <a:rPr lang="en-US" sz="2000" dirty="0"/>
              <a:t>(uint64_t </a:t>
            </a:r>
            <a:r>
              <a:rPr lang="en-US" sz="2000" dirty="0" err="1"/>
              <a:t>currentTime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reInitProcess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true;}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false;}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scheduleTask</a:t>
            </a:r>
            <a:r>
              <a:rPr lang="en-US" sz="2000" dirty="0"/>
              <a:t>(</a:t>
            </a:r>
            <a:r>
              <a:rPr lang="en-US" sz="2000" dirty="0" err="1"/>
              <a:t>ModelScheduleEntry</a:t>
            </a:r>
            <a:r>
              <a:rPr lang="en-US" sz="2000" dirty="0"/>
              <a:t> &amp; </a:t>
            </a:r>
            <a:r>
              <a:rPr lang="en-US" sz="2000" dirty="0" err="1"/>
              <a:t>taskCall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selectProcess</a:t>
            </a:r>
            <a:r>
              <a:rPr lang="en-US" sz="2000" dirty="0"/>
              <a:t>()</a:t>
            </a:r>
          </a:p>
          <a:p>
            <a:r>
              <a:rPr lang="en-US" sz="2000" dirty="0"/>
              <a:t>    {</a:t>
            </a:r>
            <a:r>
              <a:rPr lang="en-US" sz="2000" dirty="0" err="1"/>
              <a:t>SystemMessaging</a:t>
            </a:r>
            <a:r>
              <a:rPr lang="en-US" sz="2000" dirty="0"/>
              <a:t>::</a:t>
            </a:r>
            <a:r>
              <a:rPr lang="en-US" sz="2000" dirty="0" err="1"/>
              <a:t>GetInstance</a:t>
            </a:r>
            <a:r>
              <a:rPr lang="en-US" sz="2000" dirty="0"/>
              <a:t>()-&gt;</a:t>
            </a:r>
            <a:r>
              <a:rPr lang="en-US" sz="2000" dirty="0" err="1"/>
              <a:t>selectMessageBuffer</a:t>
            </a:r>
            <a:r>
              <a:rPr lang="en-US" sz="2000" dirty="0"/>
              <a:t>(this-&gt;</a:t>
            </a:r>
            <a:r>
              <a:rPr lang="en-US" sz="2000" dirty="0" err="1"/>
              <a:t>messageBuffer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setProcessName</a:t>
            </a:r>
            <a:r>
              <a:rPr lang="en-US" sz="2000" dirty="0"/>
              <a:t>(std::string </a:t>
            </a:r>
            <a:r>
              <a:rPr lang="en-US" sz="2000" dirty="0" err="1"/>
              <a:t>newName</a:t>
            </a:r>
            <a:r>
              <a:rPr lang="en-US" sz="2000" dirty="0"/>
              <a:t>){this-&gt;</a:t>
            </a:r>
            <a:r>
              <a:rPr lang="en-US" sz="2000" dirty="0" err="1"/>
              <a:t>processName</a:t>
            </a:r>
            <a:r>
              <a:rPr lang="en-US" sz="2000" dirty="0"/>
              <a:t> = </a:t>
            </a:r>
            <a:r>
              <a:rPr lang="en-US" sz="2000" dirty="0" err="1"/>
              <a:t>newName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std::string </a:t>
            </a:r>
            <a:r>
              <a:rPr lang="en-US" sz="2000" dirty="0" err="1"/>
              <a:t>getProcessName</a:t>
            </a:r>
            <a:r>
              <a:rPr lang="en-US" sz="2000" dirty="0"/>
              <a:t>() { return(</a:t>
            </a:r>
            <a:r>
              <a:rPr lang="en-US" sz="2000" dirty="0" err="1"/>
              <a:t>processName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getNextTime</a:t>
            </a:r>
            <a:r>
              <a:rPr lang="en-US" sz="2000" dirty="0"/>
              <a:t>() { return(this-&gt;</a:t>
            </a:r>
            <a:r>
              <a:rPr lang="en-US" sz="2000" dirty="0" err="1"/>
              <a:t>nextTaskTime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singleStepNextTask</a:t>
            </a:r>
            <a:r>
              <a:rPr lang="en-US" sz="2000" dirty="0"/>
              <a:t>(uint64_t </a:t>
            </a:r>
            <a:r>
              <a:rPr lang="en-US" sz="2000" dirty="0" err="1"/>
              <a:t>currentNanos</a:t>
            </a:r>
            <a:r>
              <a:rPr lang="en-US" sz="2000" dirty="0"/>
              <a:t>);</a:t>
            </a:r>
          </a:p>
          <a:p>
            <a:r>
              <a:rPr lang="en-US" sz="2000" dirty="0"/>
              <a:t>    bool </a:t>
            </a:r>
            <a:r>
              <a:rPr lang="en-US" sz="2000" dirty="0" err="1"/>
              <a:t>processEnabled</a:t>
            </a:r>
            <a:r>
              <a:rPr lang="en-US" sz="2000" dirty="0"/>
              <a:t>() {return this-&gt;</a:t>
            </a:r>
            <a:r>
              <a:rPr lang="en-US" sz="2000" dirty="0" err="1"/>
              <a:t>processActive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addInterfaceRef</a:t>
            </a:r>
            <a:r>
              <a:rPr lang="en-US" sz="2000" dirty="0"/>
              <a:t>(</a:t>
            </a:r>
            <a:r>
              <a:rPr lang="en-US" sz="2000" dirty="0" err="1"/>
              <a:t>SysInterface</a:t>
            </a:r>
            <a:r>
              <a:rPr lang="en-US" sz="2000" dirty="0"/>
              <a:t> *</a:t>
            </a:r>
            <a:r>
              <a:rPr lang="en-US" sz="2000" dirty="0" err="1"/>
              <a:t>newInt</a:t>
            </a:r>
            <a:r>
              <a:rPr lang="en-US" sz="2000" dirty="0"/>
              <a:t>) {this-&gt;</a:t>
            </a:r>
            <a:r>
              <a:rPr lang="en-US" sz="2000" dirty="0" err="1"/>
              <a:t>intRefs.push_back</a:t>
            </a:r>
            <a:r>
              <a:rPr lang="en-US" sz="2000" dirty="0"/>
              <a:t>(</a:t>
            </a:r>
            <a:r>
              <a:rPr lang="en-US" sz="2000" dirty="0" err="1"/>
              <a:t>newInt</a:t>
            </a:r>
            <a:r>
              <a:rPr lang="en-US" sz="2000" dirty="0"/>
              <a:t>);}</a:t>
            </a:r>
          </a:p>
          <a:p>
            <a:r>
              <a:rPr lang="en-US" sz="2000" dirty="0"/>
              <a:t>void </a:t>
            </a:r>
            <a:r>
              <a:rPr lang="en-US" sz="2000" dirty="0" err="1"/>
              <a:t>changeTaskPeriod</a:t>
            </a:r>
            <a:r>
              <a:rPr lang="en-US" sz="2000" dirty="0"/>
              <a:t>(std::string </a:t>
            </a:r>
            <a:r>
              <a:rPr lang="en-US" sz="2000" dirty="0" err="1"/>
              <a:t>taskName</a:t>
            </a:r>
            <a:r>
              <a:rPr lang="en-US" sz="2000" dirty="0"/>
              <a:t>, uint64_t </a:t>
            </a:r>
            <a:r>
              <a:rPr lang="en-US" sz="2000" dirty="0" err="1"/>
              <a:t>newPeriod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setPriority</a:t>
            </a:r>
            <a:r>
              <a:rPr lang="en-US" sz="2000" dirty="0"/>
              <a:t>(int64_t </a:t>
            </a:r>
            <a:r>
              <a:rPr lang="en-US" sz="2000" dirty="0" err="1"/>
              <a:t>newPriority</a:t>
            </a:r>
            <a:r>
              <a:rPr lang="en-US" sz="2000" dirty="0"/>
              <a:t>) {this-&gt;</a:t>
            </a:r>
            <a:r>
              <a:rPr lang="en-US" sz="2000" dirty="0" err="1"/>
              <a:t>processPriority</a:t>
            </a:r>
            <a:r>
              <a:rPr lang="en-US" sz="2000" dirty="0"/>
              <a:t> = </a:t>
            </a:r>
            <a:r>
              <a:rPr lang="en-US" sz="2000" dirty="0" err="1"/>
              <a:t>newPriority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routeInterfaces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   </a:t>
            </a:r>
          </a:p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std::vector&lt;</a:t>
            </a:r>
            <a:r>
              <a:rPr lang="en-US" sz="2000" dirty="0" err="1"/>
              <a:t>SysInterface</a:t>
            </a:r>
            <a:r>
              <a:rPr lang="en-US" sz="2000" dirty="0"/>
              <a:t>*&gt; </a:t>
            </a:r>
            <a:r>
              <a:rPr lang="en-US" sz="2000" dirty="0" err="1"/>
              <a:t>intRefs</a:t>
            </a:r>
            <a:r>
              <a:rPr lang="en-US" sz="2000" dirty="0"/>
              <a:t>;  //!&lt; -- Interface references to move data to process</a:t>
            </a:r>
          </a:p>
          <a:p>
            <a:r>
              <a:rPr lang="en-US" sz="2000" dirty="0"/>
              <a:t>    std::vector&lt;</a:t>
            </a:r>
            <a:r>
              <a:rPr lang="en-US" sz="2000" dirty="0" err="1"/>
              <a:t>ModelScheduleEntry</a:t>
            </a:r>
            <a:r>
              <a:rPr lang="en-US" sz="2000" dirty="0"/>
              <a:t>&gt; </a:t>
            </a:r>
            <a:r>
              <a:rPr lang="en-US" sz="2000" dirty="0" err="1"/>
              <a:t>processTasks</a:t>
            </a:r>
            <a:r>
              <a:rPr lang="en-US" sz="2000" dirty="0"/>
              <a:t>;  //!&lt; -- Array that has pointers to all process tasks</a:t>
            </a:r>
          </a:p>
          <a:p>
            <a:endParaRPr lang="en-US" sz="2000" dirty="0"/>
          </a:p>
          <a:p>
            <a:r>
              <a:rPr lang="en-US" sz="2000" dirty="0"/>
              <a:t>    uint64_t </a:t>
            </a:r>
            <a:r>
              <a:rPr lang="en-US" sz="2000" dirty="0" err="1"/>
              <a:t>nextTaskTime</a:t>
            </a:r>
            <a:r>
              <a:rPr lang="en-US" sz="2000" dirty="0"/>
              <a:t>;  //!&lt; [ns] time for the next Task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prevRouteTime</a:t>
            </a:r>
            <a:r>
              <a:rPr lang="en-US" sz="2000" dirty="0"/>
              <a:t>;  //!&lt; [ns] Time that interfaces were previously routed</a:t>
            </a:r>
          </a:p>
          <a:p>
            <a:r>
              <a:rPr lang="en-US" sz="2000" dirty="0"/>
              <a:t>    std::string </a:t>
            </a:r>
            <a:r>
              <a:rPr lang="en-US" sz="2000" dirty="0" err="1"/>
              <a:t>processName</a:t>
            </a:r>
            <a:r>
              <a:rPr lang="en-US" sz="2000" dirty="0"/>
              <a:t>;  //!&lt; -- Identifier for process</a:t>
            </a:r>
          </a:p>
          <a:p>
            <a:r>
              <a:rPr lang="en-US" sz="2000" b="1" dirty="0"/>
              <a:t>bool </a:t>
            </a:r>
            <a:r>
              <a:rPr lang="en-US" sz="2000" dirty="0" err="1"/>
              <a:t>processActive</a:t>
            </a:r>
            <a:r>
              <a:rPr lang="en-US" sz="2000" dirty="0"/>
              <a:t>;  //!&lt; -- Flag indicating whether the Process is active</a:t>
            </a:r>
          </a:p>
          <a:p>
            <a:r>
              <a:rPr lang="en-US" sz="2000" dirty="0"/>
              <a:t>    int64_t </a:t>
            </a:r>
            <a:r>
              <a:rPr lang="en-US" sz="2000" dirty="0" err="1"/>
              <a:t>processPriority</a:t>
            </a:r>
            <a:r>
              <a:rPr lang="en-US" sz="2000" dirty="0"/>
              <a:t>;  //!&lt; [-] Priority level for process (higher first)</a:t>
            </a:r>
          </a:p>
        </p:txBody>
      </p:sp>
    </p:spTree>
    <p:extLst>
      <p:ext uri="{BB962C8B-B14F-4D97-AF65-F5344CB8AC3E}">
        <p14:creationId xmlns:p14="http://schemas.microsoft.com/office/powerpoint/2010/main" val="2780684078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SysProcess</a:t>
            </a:r>
            <a:r>
              <a:rPr lang="en-US" dirty="0"/>
              <a:t>() do?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96EEA-841A-FC41-AF7E-502417FBB8D7}"/>
              </a:ext>
            </a:extLst>
          </p:cNvPr>
          <p:cNvSpPr txBox="1"/>
          <p:nvPr/>
        </p:nvSpPr>
        <p:spPr>
          <a:xfrm>
            <a:off x="16174994" y="7469694"/>
            <a:ext cx="7524750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Add an interface. It’s a messaging thing. Let’s keep putting that off until later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10055490" y="8133982"/>
            <a:ext cx="5983580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1130270" y="2101144"/>
            <a:ext cx="14278708" cy="79819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256AA-8A54-5F47-B382-297C92AFA713}"/>
              </a:ext>
            </a:extLst>
          </p:cNvPr>
          <p:cNvSpPr/>
          <p:nvPr/>
        </p:nvSpPr>
        <p:spPr>
          <a:xfrm>
            <a:off x="1130270" y="2082783"/>
            <a:ext cx="14278708" cy="10910679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(std::string </a:t>
            </a:r>
            <a:r>
              <a:rPr lang="en-US" sz="2000" dirty="0" err="1"/>
              <a:t>messageContainer</a:t>
            </a:r>
            <a:r>
              <a:rPr lang="en-US" sz="2000" dirty="0"/>
              <a:t>);</a:t>
            </a:r>
          </a:p>
          <a:p>
            <a:r>
              <a:rPr lang="en-US" sz="2000" dirty="0"/>
              <a:t>    ~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addNewTask</a:t>
            </a:r>
            <a:r>
              <a:rPr lang="en-US" sz="2000" dirty="0"/>
              <a:t>(</a:t>
            </a:r>
            <a:r>
              <a:rPr lang="en-US" sz="2000" dirty="0" err="1"/>
              <a:t>SysModelTask</a:t>
            </a:r>
            <a:r>
              <a:rPr lang="en-US" sz="2000" dirty="0"/>
              <a:t> *</a:t>
            </a:r>
            <a:r>
              <a:rPr lang="en-US" sz="2000" dirty="0" err="1"/>
              <a:t>newTask</a:t>
            </a:r>
            <a:r>
              <a:rPr lang="en-US" sz="2000" dirty="0"/>
              <a:t>, int32_t </a:t>
            </a:r>
            <a:r>
              <a:rPr lang="en-US" sz="2000" dirty="0" err="1"/>
              <a:t>taskPriority</a:t>
            </a:r>
            <a:r>
              <a:rPr lang="en-US" sz="2000" dirty="0"/>
              <a:t> = -1);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selfInitProcess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    void </a:t>
            </a:r>
            <a:r>
              <a:rPr lang="en-US" sz="2000" dirty="0" err="1"/>
              <a:t>resetProcess</a:t>
            </a:r>
            <a:r>
              <a:rPr lang="en-US" sz="2000" dirty="0"/>
              <a:t>(uint64_t </a:t>
            </a:r>
            <a:r>
              <a:rPr lang="en-US" sz="2000" dirty="0" err="1"/>
              <a:t>currentTime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reInitProcess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true;}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false;}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scheduleTask</a:t>
            </a:r>
            <a:r>
              <a:rPr lang="en-US" sz="2000" dirty="0"/>
              <a:t>(</a:t>
            </a:r>
            <a:r>
              <a:rPr lang="en-US" sz="2000" dirty="0" err="1"/>
              <a:t>ModelScheduleEntry</a:t>
            </a:r>
            <a:r>
              <a:rPr lang="en-US" sz="2000" dirty="0"/>
              <a:t> &amp; </a:t>
            </a:r>
            <a:r>
              <a:rPr lang="en-US" sz="2000" dirty="0" err="1"/>
              <a:t>taskCall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selectProcess</a:t>
            </a:r>
            <a:r>
              <a:rPr lang="en-US" sz="2000" dirty="0"/>
              <a:t>()</a:t>
            </a:r>
          </a:p>
          <a:p>
            <a:r>
              <a:rPr lang="en-US" sz="2000" dirty="0"/>
              <a:t>    {</a:t>
            </a:r>
            <a:r>
              <a:rPr lang="en-US" sz="2000" dirty="0" err="1"/>
              <a:t>SystemMessaging</a:t>
            </a:r>
            <a:r>
              <a:rPr lang="en-US" sz="2000" dirty="0"/>
              <a:t>::</a:t>
            </a:r>
            <a:r>
              <a:rPr lang="en-US" sz="2000" dirty="0" err="1"/>
              <a:t>GetInstance</a:t>
            </a:r>
            <a:r>
              <a:rPr lang="en-US" sz="2000" dirty="0"/>
              <a:t>()-&gt;</a:t>
            </a:r>
            <a:r>
              <a:rPr lang="en-US" sz="2000" dirty="0" err="1"/>
              <a:t>selectMessageBuffer</a:t>
            </a:r>
            <a:r>
              <a:rPr lang="en-US" sz="2000" dirty="0"/>
              <a:t>(this-&gt;</a:t>
            </a:r>
            <a:r>
              <a:rPr lang="en-US" sz="2000" dirty="0" err="1"/>
              <a:t>messageBuffer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setProcessName</a:t>
            </a:r>
            <a:r>
              <a:rPr lang="en-US" sz="2000" dirty="0"/>
              <a:t>(std::string </a:t>
            </a:r>
            <a:r>
              <a:rPr lang="en-US" sz="2000" dirty="0" err="1"/>
              <a:t>newName</a:t>
            </a:r>
            <a:r>
              <a:rPr lang="en-US" sz="2000" dirty="0"/>
              <a:t>){this-&gt;</a:t>
            </a:r>
            <a:r>
              <a:rPr lang="en-US" sz="2000" dirty="0" err="1"/>
              <a:t>processName</a:t>
            </a:r>
            <a:r>
              <a:rPr lang="en-US" sz="2000" dirty="0"/>
              <a:t> = </a:t>
            </a:r>
            <a:r>
              <a:rPr lang="en-US" sz="2000" dirty="0" err="1"/>
              <a:t>newName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std::string </a:t>
            </a:r>
            <a:r>
              <a:rPr lang="en-US" sz="2000" dirty="0" err="1"/>
              <a:t>getProcessName</a:t>
            </a:r>
            <a:r>
              <a:rPr lang="en-US" sz="2000" dirty="0"/>
              <a:t>() { return(</a:t>
            </a:r>
            <a:r>
              <a:rPr lang="en-US" sz="2000" dirty="0" err="1"/>
              <a:t>processName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getNextTime</a:t>
            </a:r>
            <a:r>
              <a:rPr lang="en-US" sz="2000" dirty="0"/>
              <a:t>() { return(this-&gt;</a:t>
            </a:r>
            <a:r>
              <a:rPr lang="en-US" sz="2000" dirty="0" err="1"/>
              <a:t>nextTaskTime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singleStepNextTask</a:t>
            </a:r>
            <a:r>
              <a:rPr lang="en-US" sz="2000" dirty="0"/>
              <a:t>(uint64_t </a:t>
            </a:r>
            <a:r>
              <a:rPr lang="en-US" sz="2000" dirty="0" err="1"/>
              <a:t>currentNanos</a:t>
            </a:r>
            <a:r>
              <a:rPr lang="en-US" sz="2000" dirty="0"/>
              <a:t>);</a:t>
            </a:r>
          </a:p>
          <a:p>
            <a:r>
              <a:rPr lang="en-US" sz="2000" dirty="0"/>
              <a:t>    bool </a:t>
            </a:r>
            <a:r>
              <a:rPr lang="en-US" sz="2000" dirty="0" err="1"/>
              <a:t>processEnabled</a:t>
            </a:r>
            <a:r>
              <a:rPr lang="en-US" sz="2000" dirty="0"/>
              <a:t>() {return this-&gt;</a:t>
            </a:r>
            <a:r>
              <a:rPr lang="en-US" sz="2000" dirty="0" err="1"/>
              <a:t>processActive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addInterfaceRef</a:t>
            </a:r>
            <a:r>
              <a:rPr lang="en-US" sz="2000" dirty="0"/>
              <a:t>(</a:t>
            </a:r>
            <a:r>
              <a:rPr lang="en-US" sz="2000" dirty="0" err="1"/>
              <a:t>SysInterface</a:t>
            </a:r>
            <a:r>
              <a:rPr lang="en-US" sz="2000" dirty="0"/>
              <a:t> *</a:t>
            </a:r>
            <a:r>
              <a:rPr lang="en-US" sz="2000" dirty="0" err="1"/>
              <a:t>newInt</a:t>
            </a:r>
            <a:r>
              <a:rPr lang="en-US" sz="2000" dirty="0"/>
              <a:t>) {this-&gt;</a:t>
            </a:r>
            <a:r>
              <a:rPr lang="en-US" sz="2000" dirty="0" err="1"/>
              <a:t>intRefs.push_back</a:t>
            </a:r>
            <a:r>
              <a:rPr lang="en-US" sz="2000" dirty="0"/>
              <a:t>(</a:t>
            </a:r>
            <a:r>
              <a:rPr lang="en-US" sz="2000" dirty="0" err="1"/>
              <a:t>newInt</a:t>
            </a:r>
            <a:r>
              <a:rPr lang="en-US" sz="2000" dirty="0"/>
              <a:t>);}</a:t>
            </a:r>
          </a:p>
          <a:p>
            <a:r>
              <a:rPr lang="en-US" sz="2000" dirty="0"/>
              <a:t>void </a:t>
            </a:r>
            <a:r>
              <a:rPr lang="en-US" sz="2000" dirty="0" err="1"/>
              <a:t>changeTaskPeriod</a:t>
            </a:r>
            <a:r>
              <a:rPr lang="en-US" sz="2000" dirty="0"/>
              <a:t>(std::string </a:t>
            </a:r>
            <a:r>
              <a:rPr lang="en-US" sz="2000" dirty="0" err="1"/>
              <a:t>taskName</a:t>
            </a:r>
            <a:r>
              <a:rPr lang="en-US" sz="2000" dirty="0"/>
              <a:t>, uint64_t </a:t>
            </a:r>
            <a:r>
              <a:rPr lang="en-US" sz="2000" dirty="0" err="1"/>
              <a:t>newPeriod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setPriority</a:t>
            </a:r>
            <a:r>
              <a:rPr lang="en-US" sz="2000" dirty="0"/>
              <a:t>(int64_t </a:t>
            </a:r>
            <a:r>
              <a:rPr lang="en-US" sz="2000" dirty="0" err="1"/>
              <a:t>newPriority</a:t>
            </a:r>
            <a:r>
              <a:rPr lang="en-US" sz="2000" dirty="0"/>
              <a:t>) {this-&gt;</a:t>
            </a:r>
            <a:r>
              <a:rPr lang="en-US" sz="2000" dirty="0" err="1"/>
              <a:t>processPriority</a:t>
            </a:r>
            <a:r>
              <a:rPr lang="en-US" sz="2000" dirty="0"/>
              <a:t> = </a:t>
            </a:r>
            <a:r>
              <a:rPr lang="en-US" sz="2000" dirty="0" err="1"/>
              <a:t>newPriority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routeInterfaces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   </a:t>
            </a:r>
          </a:p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std::vector&lt;</a:t>
            </a:r>
            <a:r>
              <a:rPr lang="en-US" sz="2000" dirty="0" err="1"/>
              <a:t>SysInterface</a:t>
            </a:r>
            <a:r>
              <a:rPr lang="en-US" sz="2000" dirty="0"/>
              <a:t>*&gt; </a:t>
            </a:r>
            <a:r>
              <a:rPr lang="en-US" sz="2000" dirty="0" err="1"/>
              <a:t>intRefs</a:t>
            </a:r>
            <a:r>
              <a:rPr lang="en-US" sz="2000" dirty="0"/>
              <a:t>;  //!&lt; -- Interface references to move data to process</a:t>
            </a:r>
          </a:p>
          <a:p>
            <a:r>
              <a:rPr lang="en-US" sz="2000" dirty="0"/>
              <a:t>    std::vector&lt;</a:t>
            </a:r>
            <a:r>
              <a:rPr lang="en-US" sz="2000" dirty="0" err="1"/>
              <a:t>ModelScheduleEntry</a:t>
            </a:r>
            <a:r>
              <a:rPr lang="en-US" sz="2000" dirty="0"/>
              <a:t>&gt; </a:t>
            </a:r>
            <a:r>
              <a:rPr lang="en-US" sz="2000" dirty="0" err="1"/>
              <a:t>processTasks</a:t>
            </a:r>
            <a:r>
              <a:rPr lang="en-US" sz="2000" dirty="0"/>
              <a:t>;  //!&lt; -- Array that has pointers to all process tasks</a:t>
            </a:r>
          </a:p>
          <a:p>
            <a:endParaRPr lang="en-US" sz="2000" dirty="0"/>
          </a:p>
          <a:p>
            <a:r>
              <a:rPr lang="en-US" sz="2000" dirty="0"/>
              <a:t>    uint64_t </a:t>
            </a:r>
            <a:r>
              <a:rPr lang="en-US" sz="2000" dirty="0" err="1"/>
              <a:t>nextTaskTime</a:t>
            </a:r>
            <a:r>
              <a:rPr lang="en-US" sz="2000" dirty="0"/>
              <a:t>;  //!&lt; [ns] time for the next Task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prevRouteTime</a:t>
            </a:r>
            <a:r>
              <a:rPr lang="en-US" sz="2000" dirty="0"/>
              <a:t>;  //!&lt; [ns] Time that interfaces were previously routed</a:t>
            </a:r>
          </a:p>
          <a:p>
            <a:r>
              <a:rPr lang="en-US" sz="2000" dirty="0"/>
              <a:t>    std::string </a:t>
            </a:r>
            <a:r>
              <a:rPr lang="en-US" sz="2000" dirty="0" err="1"/>
              <a:t>processName</a:t>
            </a:r>
            <a:r>
              <a:rPr lang="en-US" sz="2000" dirty="0"/>
              <a:t>;  //!&lt; -- Identifier for process</a:t>
            </a:r>
          </a:p>
          <a:p>
            <a:r>
              <a:rPr lang="en-US" sz="2000" b="1" dirty="0"/>
              <a:t>bool </a:t>
            </a:r>
            <a:r>
              <a:rPr lang="en-US" sz="2000" dirty="0" err="1"/>
              <a:t>processActive</a:t>
            </a:r>
            <a:r>
              <a:rPr lang="en-US" sz="2000" dirty="0"/>
              <a:t>;  //!&lt; -- Flag indicating whether the Process is active</a:t>
            </a:r>
          </a:p>
          <a:p>
            <a:r>
              <a:rPr lang="en-US" sz="2000" dirty="0"/>
              <a:t>    int64_t </a:t>
            </a:r>
            <a:r>
              <a:rPr lang="en-US" sz="2000" dirty="0" err="1"/>
              <a:t>processPriority</a:t>
            </a:r>
            <a:r>
              <a:rPr lang="en-US" sz="2000" dirty="0"/>
              <a:t>;  //!&lt; [-] Priority level for process (higher first)</a:t>
            </a:r>
          </a:p>
        </p:txBody>
      </p:sp>
    </p:spTree>
    <p:extLst>
      <p:ext uri="{BB962C8B-B14F-4D97-AF65-F5344CB8AC3E}">
        <p14:creationId xmlns:p14="http://schemas.microsoft.com/office/powerpoint/2010/main" val="1959124045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SysProcess</a:t>
            </a:r>
            <a:r>
              <a:rPr lang="en-US" dirty="0"/>
              <a:t>() do?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96EEA-841A-FC41-AF7E-502417FBB8D7}"/>
              </a:ext>
            </a:extLst>
          </p:cNvPr>
          <p:cNvSpPr txBox="1"/>
          <p:nvPr/>
        </p:nvSpPr>
        <p:spPr>
          <a:xfrm>
            <a:off x="16174994" y="5992368"/>
            <a:ext cx="7524750" cy="41242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Find the task by name</a:t>
            </a:r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Ask it to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UpdatePeriod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() which updates the period AND sets its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NextStartTime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 appropriately.</a:t>
            </a:r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Also, remove task from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processTasks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 and reschedule it appropriately.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8869241" y="8444692"/>
            <a:ext cx="7145116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1130270" y="2101144"/>
            <a:ext cx="14278708" cy="79819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F6B4D2-C83F-3B4C-B7B0-3672CA64BF80}"/>
              </a:ext>
            </a:extLst>
          </p:cNvPr>
          <p:cNvSpPr/>
          <p:nvPr/>
        </p:nvSpPr>
        <p:spPr>
          <a:xfrm>
            <a:off x="1130270" y="2082783"/>
            <a:ext cx="14278708" cy="10910679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(std::string </a:t>
            </a:r>
            <a:r>
              <a:rPr lang="en-US" sz="2000" dirty="0" err="1"/>
              <a:t>messageContainer</a:t>
            </a:r>
            <a:r>
              <a:rPr lang="en-US" sz="2000" dirty="0"/>
              <a:t>);</a:t>
            </a:r>
          </a:p>
          <a:p>
            <a:r>
              <a:rPr lang="en-US" sz="2000" dirty="0"/>
              <a:t>    ~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addNewTask</a:t>
            </a:r>
            <a:r>
              <a:rPr lang="en-US" sz="2000" dirty="0"/>
              <a:t>(</a:t>
            </a:r>
            <a:r>
              <a:rPr lang="en-US" sz="2000" dirty="0" err="1"/>
              <a:t>SysModelTask</a:t>
            </a:r>
            <a:r>
              <a:rPr lang="en-US" sz="2000" dirty="0"/>
              <a:t> *</a:t>
            </a:r>
            <a:r>
              <a:rPr lang="en-US" sz="2000" dirty="0" err="1"/>
              <a:t>newTask</a:t>
            </a:r>
            <a:r>
              <a:rPr lang="en-US" sz="2000" dirty="0"/>
              <a:t>, int32_t </a:t>
            </a:r>
            <a:r>
              <a:rPr lang="en-US" sz="2000" dirty="0" err="1"/>
              <a:t>taskPriority</a:t>
            </a:r>
            <a:r>
              <a:rPr lang="en-US" sz="2000" dirty="0"/>
              <a:t> = -1);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selfInitProcess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    void </a:t>
            </a:r>
            <a:r>
              <a:rPr lang="en-US" sz="2000" dirty="0" err="1"/>
              <a:t>resetProcess</a:t>
            </a:r>
            <a:r>
              <a:rPr lang="en-US" sz="2000" dirty="0"/>
              <a:t>(uint64_t </a:t>
            </a:r>
            <a:r>
              <a:rPr lang="en-US" sz="2000" dirty="0" err="1"/>
              <a:t>currentTime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reInitProcess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true;}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false;}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scheduleTask</a:t>
            </a:r>
            <a:r>
              <a:rPr lang="en-US" sz="2000" dirty="0"/>
              <a:t>(</a:t>
            </a:r>
            <a:r>
              <a:rPr lang="en-US" sz="2000" dirty="0" err="1"/>
              <a:t>ModelScheduleEntry</a:t>
            </a:r>
            <a:r>
              <a:rPr lang="en-US" sz="2000" dirty="0"/>
              <a:t> &amp; </a:t>
            </a:r>
            <a:r>
              <a:rPr lang="en-US" sz="2000" dirty="0" err="1"/>
              <a:t>taskCall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selectProcess</a:t>
            </a:r>
            <a:r>
              <a:rPr lang="en-US" sz="2000" dirty="0"/>
              <a:t>()</a:t>
            </a:r>
          </a:p>
          <a:p>
            <a:r>
              <a:rPr lang="en-US" sz="2000" dirty="0"/>
              <a:t>    {</a:t>
            </a:r>
            <a:r>
              <a:rPr lang="en-US" sz="2000" dirty="0" err="1"/>
              <a:t>SystemMessaging</a:t>
            </a:r>
            <a:r>
              <a:rPr lang="en-US" sz="2000" dirty="0"/>
              <a:t>::</a:t>
            </a:r>
            <a:r>
              <a:rPr lang="en-US" sz="2000" dirty="0" err="1"/>
              <a:t>GetInstance</a:t>
            </a:r>
            <a:r>
              <a:rPr lang="en-US" sz="2000" dirty="0"/>
              <a:t>()-&gt;</a:t>
            </a:r>
            <a:r>
              <a:rPr lang="en-US" sz="2000" dirty="0" err="1"/>
              <a:t>selectMessageBuffer</a:t>
            </a:r>
            <a:r>
              <a:rPr lang="en-US" sz="2000" dirty="0"/>
              <a:t>(this-&gt;</a:t>
            </a:r>
            <a:r>
              <a:rPr lang="en-US" sz="2000" dirty="0" err="1"/>
              <a:t>messageBuffer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setProcessName</a:t>
            </a:r>
            <a:r>
              <a:rPr lang="en-US" sz="2000" dirty="0"/>
              <a:t>(std::string </a:t>
            </a:r>
            <a:r>
              <a:rPr lang="en-US" sz="2000" dirty="0" err="1"/>
              <a:t>newName</a:t>
            </a:r>
            <a:r>
              <a:rPr lang="en-US" sz="2000" dirty="0"/>
              <a:t>){this-&gt;</a:t>
            </a:r>
            <a:r>
              <a:rPr lang="en-US" sz="2000" dirty="0" err="1"/>
              <a:t>processName</a:t>
            </a:r>
            <a:r>
              <a:rPr lang="en-US" sz="2000" dirty="0"/>
              <a:t> = </a:t>
            </a:r>
            <a:r>
              <a:rPr lang="en-US" sz="2000" dirty="0" err="1"/>
              <a:t>newName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std::string </a:t>
            </a:r>
            <a:r>
              <a:rPr lang="en-US" sz="2000" dirty="0" err="1"/>
              <a:t>getProcessName</a:t>
            </a:r>
            <a:r>
              <a:rPr lang="en-US" sz="2000" dirty="0"/>
              <a:t>() { return(</a:t>
            </a:r>
            <a:r>
              <a:rPr lang="en-US" sz="2000" dirty="0" err="1"/>
              <a:t>processName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getNextTime</a:t>
            </a:r>
            <a:r>
              <a:rPr lang="en-US" sz="2000" dirty="0"/>
              <a:t>() { return(this-&gt;</a:t>
            </a:r>
            <a:r>
              <a:rPr lang="en-US" sz="2000" dirty="0" err="1"/>
              <a:t>nextTaskTime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singleStepNextTask</a:t>
            </a:r>
            <a:r>
              <a:rPr lang="en-US" sz="2000" dirty="0"/>
              <a:t>(uint64_t </a:t>
            </a:r>
            <a:r>
              <a:rPr lang="en-US" sz="2000" dirty="0" err="1"/>
              <a:t>currentNanos</a:t>
            </a:r>
            <a:r>
              <a:rPr lang="en-US" sz="2000" dirty="0"/>
              <a:t>);</a:t>
            </a:r>
          </a:p>
          <a:p>
            <a:r>
              <a:rPr lang="en-US" sz="2000" dirty="0"/>
              <a:t>    bool </a:t>
            </a:r>
            <a:r>
              <a:rPr lang="en-US" sz="2000" dirty="0" err="1"/>
              <a:t>processEnabled</a:t>
            </a:r>
            <a:r>
              <a:rPr lang="en-US" sz="2000" dirty="0"/>
              <a:t>() {return this-&gt;</a:t>
            </a:r>
            <a:r>
              <a:rPr lang="en-US" sz="2000" dirty="0" err="1"/>
              <a:t>processActive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addInterfaceRef</a:t>
            </a:r>
            <a:r>
              <a:rPr lang="en-US" sz="2000" dirty="0"/>
              <a:t>(</a:t>
            </a:r>
            <a:r>
              <a:rPr lang="en-US" sz="2000" dirty="0" err="1"/>
              <a:t>SysInterface</a:t>
            </a:r>
            <a:r>
              <a:rPr lang="en-US" sz="2000" dirty="0"/>
              <a:t> *</a:t>
            </a:r>
            <a:r>
              <a:rPr lang="en-US" sz="2000" dirty="0" err="1"/>
              <a:t>newInt</a:t>
            </a:r>
            <a:r>
              <a:rPr lang="en-US" sz="2000" dirty="0"/>
              <a:t>) {this-&gt;</a:t>
            </a:r>
            <a:r>
              <a:rPr lang="en-US" sz="2000" dirty="0" err="1"/>
              <a:t>intRefs.push_back</a:t>
            </a:r>
            <a:r>
              <a:rPr lang="en-US" sz="2000" dirty="0"/>
              <a:t>(</a:t>
            </a:r>
            <a:r>
              <a:rPr lang="en-US" sz="2000" dirty="0" err="1"/>
              <a:t>newInt</a:t>
            </a:r>
            <a:r>
              <a:rPr lang="en-US" sz="2000" dirty="0"/>
              <a:t>);}</a:t>
            </a:r>
          </a:p>
          <a:p>
            <a:r>
              <a:rPr lang="en-US" sz="2000" dirty="0"/>
              <a:t>void </a:t>
            </a:r>
            <a:r>
              <a:rPr lang="en-US" sz="2000" dirty="0" err="1"/>
              <a:t>changeTaskPeriod</a:t>
            </a:r>
            <a:r>
              <a:rPr lang="en-US" sz="2000" dirty="0"/>
              <a:t>(std::string </a:t>
            </a:r>
            <a:r>
              <a:rPr lang="en-US" sz="2000" dirty="0" err="1"/>
              <a:t>taskName</a:t>
            </a:r>
            <a:r>
              <a:rPr lang="en-US" sz="2000" dirty="0"/>
              <a:t>, uint64_t </a:t>
            </a:r>
            <a:r>
              <a:rPr lang="en-US" sz="2000" dirty="0" err="1"/>
              <a:t>newPeriod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setPriority</a:t>
            </a:r>
            <a:r>
              <a:rPr lang="en-US" sz="2000" dirty="0"/>
              <a:t>(int64_t </a:t>
            </a:r>
            <a:r>
              <a:rPr lang="en-US" sz="2000" dirty="0" err="1"/>
              <a:t>newPriority</a:t>
            </a:r>
            <a:r>
              <a:rPr lang="en-US" sz="2000" dirty="0"/>
              <a:t>) {this-&gt;</a:t>
            </a:r>
            <a:r>
              <a:rPr lang="en-US" sz="2000" dirty="0" err="1"/>
              <a:t>processPriority</a:t>
            </a:r>
            <a:r>
              <a:rPr lang="en-US" sz="2000" dirty="0"/>
              <a:t> = </a:t>
            </a:r>
            <a:r>
              <a:rPr lang="en-US" sz="2000" dirty="0" err="1"/>
              <a:t>newPriority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routeInterfaces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   </a:t>
            </a:r>
          </a:p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std::vector&lt;</a:t>
            </a:r>
            <a:r>
              <a:rPr lang="en-US" sz="2000" dirty="0" err="1"/>
              <a:t>SysInterface</a:t>
            </a:r>
            <a:r>
              <a:rPr lang="en-US" sz="2000" dirty="0"/>
              <a:t>*&gt; </a:t>
            </a:r>
            <a:r>
              <a:rPr lang="en-US" sz="2000" dirty="0" err="1"/>
              <a:t>intRefs</a:t>
            </a:r>
            <a:r>
              <a:rPr lang="en-US" sz="2000" dirty="0"/>
              <a:t>;  //!&lt; -- Interface references to move data to process</a:t>
            </a:r>
          </a:p>
          <a:p>
            <a:r>
              <a:rPr lang="en-US" sz="2000" dirty="0"/>
              <a:t>    std::vector&lt;</a:t>
            </a:r>
            <a:r>
              <a:rPr lang="en-US" sz="2000" dirty="0" err="1"/>
              <a:t>ModelScheduleEntry</a:t>
            </a:r>
            <a:r>
              <a:rPr lang="en-US" sz="2000" dirty="0"/>
              <a:t>&gt; </a:t>
            </a:r>
            <a:r>
              <a:rPr lang="en-US" sz="2000" dirty="0" err="1"/>
              <a:t>processTasks</a:t>
            </a:r>
            <a:r>
              <a:rPr lang="en-US" sz="2000" dirty="0"/>
              <a:t>;  //!&lt; -- Array that has pointers to all process tasks</a:t>
            </a:r>
          </a:p>
          <a:p>
            <a:endParaRPr lang="en-US" sz="2000" dirty="0"/>
          </a:p>
          <a:p>
            <a:r>
              <a:rPr lang="en-US" sz="2000" dirty="0"/>
              <a:t>    uint64_t </a:t>
            </a:r>
            <a:r>
              <a:rPr lang="en-US" sz="2000" dirty="0" err="1"/>
              <a:t>nextTaskTime</a:t>
            </a:r>
            <a:r>
              <a:rPr lang="en-US" sz="2000" dirty="0"/>
              <a:t>;  //!&lt; [ns] time for the next Task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prevRouteTime</a:t>
            </a:r>
            <a:r>
              <a:rPr lang="en-US" sz="2000" dirty="0"/>
              <a:t>;  //!&lt; [ns] Time that interfaces were previously routed</a:t>
            </a:r>
          </a:p>
          <a:p>
            <a:r>
              <a:rPr lang="en-US" sz="2000" dirty="0"/>
              <a:t>    std::string </a:t>
            </a:r>
            <a:r>
              <a:rPr lang="en-US" sz="2000" dirty="0" err="1"/>
              <a:t>processName</a:t>
            </a:r>
            <a:r>
              <a:rPr lang="en-US" sz="2000" dirty="0"/>
              <a:t>;  //!&lt; -- Identifier for process</a:t>
            </a:r>
          </a:p>
          <a:p>
            <a:r>
              <a:rPr lang="en-US" sz="2000" b="1" dirty="0"/>
              <a:t>bool </a:t>
            </a:r>
            <a:r>
              <a:rPr lang="en-US" sz="2000" dirty="0" err="1"/>
              <a:t>processActive</a:t>
            </a:r>
            <a:r>
              <a:rPr lang="en-US" sz="2000" dirty="0"/>
              <a:t>;  //!&lt; -- Flag indicating whether the Process is active</a:t>
            </a:r>
          </a:p>
          <a:p>
            <a:r>
              <a:rPr lang="en-US" sz="2000" dirty="0"/>
              <a:t>    int64_t </a:t>
            </a:r>
            <a:r>
              <a:rPr lang="en-US" sz="2000" dirty="0" err="1"/>
              <a:t>processPriority</a:t>
            </a:r>
            <a:r>
              <a:rPr lang="en-US" sz="2000" dirty="0"/>
              <a:t>;  //!&lt; [-] Priority level for process (higher first)</a:t>
            </a:r>
          </a:p>
        </p:txBody>
      </p:sp>
    </p:spTree>
    <p:extLst>
      <p:ext uri="{BB962C8B-B14F-4D97-AF65-F5344CB8AC3E}">
        <p14:creationId xmlns:p14="http://schemas.microsoft.com/office/powerpoint/2010/main" val="2925759845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SysProcess</a:t>
            </a:r>
            <a:r>
              <a:rPr lang="en-US" dirty="0"/>
              <a:t>() do?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96EEA-841A-FC41-AF7E-502417FBB8D7}"/>
              </a:ext>
            </a:extLst>
          </p:cNvPr>
          <p:cNvSpPr txBox="1"/>
          <p:nvPr/>
        </p:nvSpPr>
        <p:spPr>
          <a:xfrm>
            <a:off x="16758770" y="7816596"/>
            <a:ext cx="7524750" cy="1661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Update this-&gt;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processPriority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 which will affect the ordering of all processes in the sim.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9400582" y="8740357"/>
            <a:ext cx="7145116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1130270" y="2101144"/>
            <a:ext cx="14278708" cy="79819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BCCD27-BE49-B44C-8B0C-99AAB16792E1}"/>
              </a:ext>
            </a:extLst>
          </p:cNvPr>
          <p:cNvSpPr/>
          <p:nvPr/>
        </p:nvSpPr>
        <p:spPr>
          <a:xfrm>
            <a:off x="1130270" y="2082783"/>
            <a:ext cx="14278708" cy="10910679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(std::string </a:t>
            </a:r>
            <a:r>
              <a:rPr lang="en-US" sz="2000" dirty="0" err="1"/>
              <a:t>messageContainer</a:t>
            </a:r>
            <a:r>
              <a:rPr lang="en-US" sz="2000" dirty="0"/>
              <a:t>);</a:t>
            </a:r>
          </a:p>
          <a:p>
            <a:r>
              <a:rPr lang="en-US" sz="2000" dirty="0"/>
              <a:t>    ~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addNewTask</a:t>
            </a:r>
            <a:r>
              <a:rPr lang="en-US" sz="2000" dirty="0"/>
              <a:t>(</a:t>
            </a:r>
            <a:r>
              <a:rPr lang="en-US" sz="2000" dirty="0" err="1"/>
              <a:t>SysModelTask</a:t>
            </a:r>
            <a:r>
              <a:rPr lang="en-US" sz="2000" dirty="0"/>
              <a:t> *</a:t>
            </a:r>
            <a:r>
              <a:rPr lang="en-US" sz="2000" dirty="0" err="1"/>
              <a:t>newTask</a:t>
            </a:r>
            <a:r>
              <a:rPr lang="en-US" sz="2000" dirty="0"/>
              <a:t>, int32_t </a:t>
            </a:r>
            <a:r>
              <a:rPr lang="en-US" sz="2000" dirty="0" err="1"/>
              <a:t>taskPriority</a:t>
            </a:r>
            <a:r>
              <a:rPr lang="en-US" sz="2000" dirty="0"/>
              <a:t> = -1);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selfInitProcess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    void </a:t>
            </a:r>
            <a:r>
              <a:rPr lang="en-US" sz="2000" dirty="0" err="1"/>
              <a:t>resetProcess</a:t>
            </a:r>
            <a:r>
              <a:rPr lang="en-US" sz="2000" dirty="0"/>
              <a:t>(uint64_t </a:t>
            </a:r>
            <a:r>
              <a:rPr lang="en-US" sz="2000" dirty="0" err="1"/>
              <a:t>currentTime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reInitProcess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true;}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false;}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scheduleTask</a:t>
            </a:r>
            <a:r>
              <a:rPr lang="en-US" sz="2000" dirty="0"/>
              <a:t>(</a:t>
            </a:r>
            <a:r>
              <a:rPr lang="en-US" sz="2000" dirty="0" err="1"/>
              <a:t>ModelScheduleEntry</a:t>
            </a:r>
            <a:r>
              <a:rPr lang="en-US" sz="2000" dirty="0"/>
              <a:t> &amp; </a:t>
            </a:r>
            <a:r>
              <a:rPr lang="en-US" sz="2000" dirty="0" err="1"/>
              <a:t>taskCall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selectProcess</a:t>
            </a:r>
            <a:r>
              <a:rPr lang="en-US" sz="2000" dirty="0"/>
              <a:t>()</a:t>
            </a:r>
          </a:p>
          <a:p>
            <a:r>
              <a:rPr lang="en-US" sz="2000" dirty="0"/>
              <a:t>    {</a:t>
            </a:r>
            <a:r>
              <a:rPr lang="en-US" sz="2000" dirty="0" err="1"/>
              <a:t>SystemMessaging</a:t>
            </a:r>
            <a:r>
              <a:rPr lang="en-US" sz="2000" dirty="0"/>
              <a:t>::</a:t>
            </a:r>
            <a:r>
              <a:rPr lang="en-US" sz="2000" dirty="0" err="1"/>
              <a:t>GetInstance</a:t>
            </a:r>
            <a:r>
              <a:rPr lang="en-US" sz="2000" dirty="0"/>
              <a:t>()-&gt;</a:t>
            </a:r>
            <a:r>
              <a:rPr lang="en-US" sz="2000" dirty="0" err="1"/>
              <a:t>selectMessageBuffer</a:t>
            </a:r>
            <a:r>
              <a:rPr lang="en-US" sz="2000" dirty="0"/>
              <a:t>(this-&gt;</a:t>
            </a:r>
            <a:r>
              <a:rPr lang="en-US" sz="2000" dirty="0" err="1"/>
              <a:t>messageBuffer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setProcessName</a:t>
            </a:r>
            <a:r>
              <a:rPr lang="en-US" sz="2000" dirty="0"/>
              <a:t>(std::string </a:t>
            </a:r>
            <a:r>
              <a:rPr lang="en-US" sz="2000" dirty="0" err="1"/>
              <a:t>newName</a:t>
            </a:r>
            <a:r>
              <a:rPr lang="en-US" sz="2000" dirty="0"/>
              <a:t>){this-&gt;</a:t>
            </a:r>
            <a:r>
              <a:rPr lang="en-US" sz="2000" dirty="0" err="1"/>
              <a:t>processName</a:t>
            </a:r>
            <a:r>
              <a:rPr lang="en-US" sz="2000" dirty="0"/>
              <a:t> = </a:t>
            </a:r>
            <a:r>
              <a:rPr lang="en-US" sz="2000" dirty="0" err="1"/>
              <a:t>newName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std::string </a:t>
            </a:r>
            <a:r>
              <a:rPr lang="en-US" sz="2000" dirty="0" err="1"/>
              <a:t>getProcessName</a:t>
            </a:r>
            <a:r>
              <a:rPr lang="en-US" sz="2000" dirty="0"/>
              <a:t>() { return(</a:t>
            </a:r>
            <a:r>
              <a:rPr lang="en-US" sz="2000" dirty="0" err="1"/>
              <a:t>processName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getNextTime</a:t>
            </a:r>
            <a:r>
              <a:rPr lang="en-US" sz="2000" dirty="0"/>
              <a:t>() { return(this-&gt;</a:t>
            </a:r>
            <a:r>
              <a:rPr lang="en-US" sz="2000" dirty="0" err="1"/>
              <a:t>nextTaskTime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singleStepNextTask</a:t>
            </a:r>
            <a:r>
              <a:rPr lang="en-US" sz="2000" dirty="0"/>
              <a:t>(uint64_t </a:t>
            </a:r>
            <a:r>
              <a:rPr lang="en-US" sz="2000" dirty="0" err="1"/>
              <a:t>currentNanos</a:t>
            </a:r>
            <a:r>
              <a:rPr lang="en-US" sz="2000" dirty="0"/>
              <a:t>);</a:t>
            </a:r>
          </a:p>
          <a:p>
            <a:r>
              <a:rPr lang="en-US" sz="2000" dirty="0"/>
              <a:t>    bool </a:t>
            </a:r>
            <a:r>
              <a:rPr lang="en-US" sz="2000" dirty="0" err="1"/>
              <a:t>processEnabled</a:t>
            </a:r>
            <a:r>
              <a:rPr lang="en-US" sz="2000" dirty="0"/>
              <a:t>() {return this-&gt;</a:t>
            </a:r>
            <a:r>
              <a:rPr lang="en-US" sz="2000" dirty="0" err="1"/>
              <a:t>processActive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addInterfaceRef</a:t>
            </a:r>
            <a:r>
              <a:rPr lang="en-US" sz="2000" dirty="0"/>
              <a:t>(</a:t>
            </a:r>
            <a:r>
              <a:rPr lang="en-US" sz="2000" dirty="0" err="1"/>
              <a:t>SysInterface</a:t>
            </a:r>
            <a:r>
              <a:rPr lang="en-US" sz="2000" dirty="0"/>
              <a:t> *</a:t>
            </a:r>
            <a:r>
              <a:rPr lang="en-US" sz="2000" dirty="0" err="1"/>
              <a:t>newInt</a:t>
            </a:r>
            <a:r>
              <a:rPr lang="en-US" sz="2000" dirty="0"/>
              <a:t>) {this-&gt;</a:t>
            </a:r>
            <a:r>
              <a:rPr lang="en-US" sz="2000" dirty="0" err="1"/>
              <a:t>intRefs.push_back</a:t>
            </a:r>
            <a:r>
              <a:rPr lang="en-US" sz="2000" dirty="0"/>
              <a:t>(</a:t>
            </a:r>
            <a:r>
              <a:rPr lang="en-US" sz="2000" dirty="0" err="1"/>
              <a:t>newInt</a:t>
            </a:r>
            <a:r>
              <a:rPr lang="en-US" sz="2000" dirty="0"/>
              <a:t>);}</a:t>
            </a:r>
          </a:p>
          <a:p>
            <a:r>
              <a:rPr lang="en-US" sz="2000" dirty="0"/>
              <a:t>void </a:t>
            </a:r>
            <a:r>
              <a:rPr lang="en-US" sz="2000" dirty="0" err="1"/>
              <a:t>changeTaskPeriod</a:t>
            </a:r>
            <a:r>
              <a:rPr lang="en-US" sz="2000" dirty="0"/>
              <a:t>(std::string </a:t>
            </a:r>
            <a:r>
              <a:rPr lang="en-US" sz="2000" dirty="0" err="1"/>
              <a:t>taskName</a:t>
            </a:r>
            <a:r>
              <a:rPr lang="en-US" sz="2000" dirty="0"/>
              <a:t>, uint64_t </a:t>
            </a:r>
            <a:r>
              <a:rPr lang="en-US" sz="2000" dirty="0" err="1"/>
              <a:t>newPeriod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setPriority</a:t>
            </a:r>
            <a:r>
              <a:rPr lang="en-US" sz="2000" dirty="0"/>
              <a:t>(int64_t </a:t>
            </a:r>
            <a:r>
              <a:rPr lang="en-US" sz="2000" dirty="0" err="1"/>
              <a:t>newPriority</a:t>
            </a:r>
            <a:r>
              <a:rPr lang="en-US" sz="2000" dirty="0"/>
              <a:t>) {this-&gt;</a:t>
            </a:r>
            <a:r>
              <a:rPr lang="en-US" sz="2000" dirty="0" err="1"/>
              <a:t>processPriority</a:t>
            </a:r>
            <a:r>
              <a:rPr lang="en-US" sz="2000" dirty="0"/>
              <a:t> = </a:t>
            </a:r>
            <a:r>
              <a:rPr lang="en-US" sz="2000" dirty="0" err="1"/>
              <a:t>newPriority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routeInterfaces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   </a:t>
            </a:r>
          </a:p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std::vector&lt;</a:t>
            </a:r>
            <a:r>
              <a:rPr lang="en-US" sz="2000" dirty="0" err="1"/>
              <a:t>SysInterface</a:t>
            </a:r>
            <a:r>
              <a:rPr lang="en-US" sz="2000" dirty="0"/>
              <a:t>*&gt; </a:t>
            </a:r>
            <a:r>
              <a:rPr lang="en-US" sz="2000" dirty="0" err="1"/>
              <a:t>intRefs</a:t>
            </a:r>
            <a:r>
              <a:rPr lang="en-US" sz="2000" dirty="0"/>
              <a:t>;  //!&lt; -- Interface references to move data to process</a:t>
            </a:r>
          </a:p>
          <a:p>
            <a:r>
              <a:rPr lang="en-US" sz="2000" dirty="0"/>
              <a:t>    std::vector&lt;</a:t>
            </a:r>
            <a:r>
              <a:rPr lang="en-US" sz="2000" dirty="0" err="1"/>
              <a:t>ModelScheduleEntry</a:t>
            </a:r>
            <a:r>
              <a:rPr lang="en-US" sz="2000" dirty="0"/>
              <a:t>&gt; </a:t>
            </a:r>
            <a:r>
              <a:rPr lang="en-US" sz="2000" dirty="0" err="1"/>
              <a:t>processTasks</a:t>
            </a:r>
            <a:r>
              <a:rPr lang="en-US" sz="2000" dirty="0"/>
              <a:t>;  //!&lt; -- Array that has pointers to all process tasks</a:t>
            </a:r>
          </a:p>
          <a:p>
            <a:endParaRPr lang="en-US" sz="2000" dirty="0"/>
          </a:p>
          <a:p>
            <a:r>
              <a:rPr lang="en-US" sz="2000" dirty="0"/>
              <a:t>    uint64_t </a:t>
            </a:r>
            <a:r>
              <a:rPr lang="en-US" sz="2000" dirty="0" err="1"/>
              <a:t>nextTaskTime</a:t>
            </a:r>
            <a:r>
              <a:rPr lang="en-US" sz="2000" dirty="0"/>
              <a:t>;  //!&lt; [ns] time for the next Task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prevRouteTime</a:t>
            </a:r>
            <a:r>
              <a:rPr lang="en-US" sz="2000" dirty="0"/>
              <a:t>;  //!&lt; [ns] Time that interfaces were previously routed</a:t>
            </a:r>
          </a:p>
          <a:p>
            <a:r>
              <a:rPr lang="en-US" sz="2000" dirty="0"/>
              <a:t>    std::string </a:t>
            </a:r>
            <a:r>
              <a:rPr lang="en-US" sz="2000" dirty="0" err="1"/>
              <a:t>processName</a:t>
            </a:r>
            <a:r>
              <a:rPr lang="en-US" sz="2000" dirty="0"/>
              <a:t>;  //!&lt; -- Identifier for process</a:t>
            </a:r>
          </a:p>
          <a:p>
            <a:r>
              <a:rPr lang="en-US" sz="2000" b="1" dirty="0"/>
              <a:t>bool </a:t>
            </a:r>
            <a:r>
              <a:rPr lang="en-US" sz="2000" dirty="0" err="1"/>
              <a:t>processActive</a:t>
            </a:r>
            <a:r>
              <a:rPr lang="en-US" sz="2000" dirty="0"/>
              <a:t>;  //!&lt; -- Flag indicating whether the Process is active</a:t>
            </a:r>
          </a:p>
          <a:p>
            <a:r>
              <a:rPr lang="en-US" sz="2000" dirty="0"/>
              <a:t>    int64_t </a:t>
            </a:r>
            <a:r>
              <a:rPr lang="en-US" sz="2000" dirty="0" err="1"/>
              <a:t>processPriority</a:t>
            </a:r>
            <a:r>
              <a:rPr lang="en-US" sz="2000" dirty="0"/>
              <a:t>;  //!&lt; [-] Priority level for process (higher first)</a:t>
            </a:r>
          </a:p>
        </p:txBody>
      </p:sp>
    </p:spTree>
    <p:extLst>
      <p:ext uri="{BB962C8B-B14F-4D97-AF65-F5344CB8AC3E}">
        <p14:creationId xmlns:p14="http://schemas.microsoft.com/office/powerpoint/2010/main" val="1413436401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SysProcess</a:t>
            </a:r>
            <a:r>
              <a:rPr lang="en-US" dirty="0"/>
              <a:t>() do?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96EEA-841A-FC41-AF7E-502417FBB8D7}"/>
              </a:ext>
            </a:extLst>
          </p:cNvPr>
          <p:cNvSpPr txBox="1"/>
          <p:nvPr/>
        </p:nvSpPr>
        <p:spPr>
          <a:xfrm>
            <a:off x="16573419" y="7879294"/>
            <a:ext cx="7524750" cy="21544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In short, get information needed from other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SysProcess</a:t>
            </a:r>
            <a:r>
              <a:rPr lang="en-US" dirty="0">
                <a:solidFill>
                  <a:schemeClr val="tx1"/>
                </a:solidFill>
              </a:rPr>
              <a:t>() message buffers. In detail, look forward to the messaging details later.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Neue Ligh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3940686" y="9089033"/>
            <a:ext cx="12186672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1130270" y="2101144"/>
            <a:ext cx="14278708" cy="79819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8653C5-E9CB-8244-AD57-34BDED9B3840}"/>
              </a:ext>
            </a:extLst>
          </p:cNvPr>
          <p:cNvSpPr/>
          <p:nvPr/>
        </p:nvSpPr>
        <p:spPr>
          <a:xfrm>
            <a:off x="1130270" y="2082783"/>
            <a:ext cx="14278708" cy="10910679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(std::string </a:t>
            </a:r>
            <a:r>
              <a:rPr lang="en-US" sz="2000" dirty="0" err="1"/>
              <a:t>messageContainer</a:t>
            </a:r>
            <a:r>
              <a:rPr lang="en-US" sz="2000" dirty="0"/>
              <a:t>);</a:t>
            </a:r>
          </a:p>
          <a:p>
            <a:r>
              <a:rPr lang="en-US" sz="2000" dirty="0"/>
              <a:t>    ~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addNewTask</a:t>
            </a:r>
            <a:r>
              <a:rPr lang="en-US" sz="2000" dirty="0"/>
              <a:t>(</a:t>
            </a:r>
            <a:r>
              <a:rPr lang="en-US" sz="2000" dirty="0" err="1"/>
              <a:t>SysModelTask</a:t>
            </a:r>
            <a:r>
              <a:rPr lang="en-US" sz="2000" dirty="0"/>
              <a:t> *</a:t>
            </a:r>
            <a:r>
              <a:rPr lang="en-US" sz="2000" dirty="0" err="1"/>
              <a:t>newTask</a:t>
            </a:r>
            <a:r>
              <a:rPr lang="en-US" sz="2000" dirty="0"/>
              <a:t>, int32_t </a:t>
            </a:r>
            <a:r>
              <a:rPr lang="en-US" sz="2000" dirty="0" err="1"/>
              <a:t>taskPriority</a:t>
            </a:r>
            <a:r>
              <a:rPr lang="en-US" sz="2000" dirty="0"/>
              <a:t> = -1);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selfInitProcess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    void </a:t>
            </a:r>
            <a:r>
              <a:rPr lang="en-US" sz="2000" dirty="0" err="1"/>
              <a:t>resetProcess</a:t>
            </a:r>
            <a:r>
              <a:rPr lang="en-US" sz="2000" dirty="0"/>
              <a:t>(uint64_t </a:t>
            </a:r>
            <a:r>
              <a:rPr lang="en-US" sz="2000" dirty="0" err="1"/>
              <a:t>currentTime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reInitProcess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true;}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false;}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scheduleTask</a:t>
            </a:r>
            <a:r>
              <a:rPr lang="en-US" sz="2000" dirty="0"/>
              <a:t>(</a:t>
            </a:r>
            <a:r>
              <a:rPr lang="en-US" sz="2000" dirty="0" err="1"/>
              <a:t>ModelScheduleEntry</a:t>
            </a:r>
            <a:r>
              <a:rPr lang="en-US" sz="2000" dirty="0"/>
              <a:t> &amp; </a:t>
            </a:r>
            <a:r>
              <a:rPr lang="en-US" sz="2000" dirty="0" err="1"/>
              <a:t>taskCall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selectProcess</a:t>
            </a:r>
            <a:r>
              <a:rPr lang="en-US" sz="2000" dirty="0"/>
              <a:t>()</a:t>
            </a:r>
          </a:p>
          <a:p>
            <a:r>
              <a:rPr lang="en-US" sz="2000" dirty="0"/>
              <a:t>    {</a:t>
            </a:r>
            <a:r>
              <a:rPr lang="en-US" sz="2000" dirty="0" err="1"/>
              <a:t>SystemMessaging</a:t>
            </a:r>
            <a:r>
              <a:rPr lang="en-US" sz="2000" dirty="0"/>
              <a:t>::</a:t>
            </a:r>
            <a:r>
              <a:rPr lang="en-US" sz="2000" dirty="0" err="1"/>
              <a:t>GetInstance</a:t>
            </a:r>
            <a:r>
              <a:rPr lang="en-US" sz="2000" dirty="0"/>
              <a:t>()-&gt;</a:t>
            </a:r>
            <a:r>
              <a:rPr lang="en-US" sz="2000" dirty="0" err="1"/>
              <a:t>selectMessageBuffer</a:t>
            </a:r>
            <a:r>
              <a:rPr lang="en-US" sz="2000" dirty="0"/>
              <a:t>(this-&gt;</a:t>
            </a:r>
            <a:r>
              <a:rPr lang="en-US" sz="2000" dirty="0" err="1"/>
              <a:t>messageBuffer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setProcessName</a:t>
            </a:r>
            <a:r>
              <a:rPr lang="en-US" sz="2000" dirty="0"/>
              <a:t>(std::string </a:t>
            </a:r>
            <a:r>
              <a:rPr lang="en-US" sz="2000" dirty="0" err="1"/>
              <a:t>newName</a:t>
            </a:r>
            <a:r>
              <a:rPr lang="en-US" sz="2000" dirty="0"/>
              <a:t>){this-&gt;</a:t>
            </a:r>
            <a:r>
              <a:rPr lang="en-US" sz="2000" dirty="0" err="1"/>
              <a:t>processName</a:t>
            </a:r>
            <a:r>
              <a:rPr lang="en-US" sz="2000" dirty="0"/>
              <a:t> = </a:t>
            </a:r>
            <a:r>
              <a:rPr lang="en-US" sz="2000" dirty="0" err="1"/>
              <a:t>newName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std::string </a:t>
            </a:r>
            <a:r>
              <a:rPr lang="en-US" sz="2000" dirty="0" err="1"/>
              <a:t>getProcessName</a:t>
            </a:r>
            <a:r>
              <a:rPr lang="en-US" sz="2000" dirty="0"/>
              <a:t>() { return(</a:t>
            </a:r>
            <a:r>
              <a:rPr lang="en-US" sz="2000" dirty="0" err="1"/>
              <a:t>processName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getNextTime</a:t>
            </a:r>
            <a:r>
              <a:rPr lang="en-US" sz="2000" dirty="0"/>
              <a:t>() { return(this-&gt;</a:t>
            </a:r>
            <a:r>
              <a:rPr lang="en-US" sz="2000" dirty="0" err="1"/>
              <a:t>nextTaskTime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singleStepNextTask</a:t>
            </a:r>
            <a:r>
              <a:rPr lang="en-US" sz="2000" dirty="0"/>
              <a:t>(uint64_t </a:t>
            </a:r>
            <a:r>
              <a:rPr lang="en-US" sz="2000" dirty="0" err="1"/>
              <a:t>currentNanos</a:t>
            </a:r>
            <a:r>
              <a:rPr lang="en-US" sz="2000" dirty="0"/>
              <a:t>);</a:t>
            </a:r>
          </a:p>
          <a:p>
            <a:r>
              <a:rPr lang="en-US" sz="2000" dirty="0"/>
              <a:t>    bool </a:t>
            </a:r>
            <a:r>
              <a:rPr lang="en-US" sz="2000" dirty="0" err="1"/>
              <a:t>processEnabled</a:t>
            </a:r>
            <a:r>
              <a:rPr lang="en-US" sz="2000" dirty="0"/>
              <a:t>() {return this-&gt;</a:t>
            </a:r>
            <a:r>
              <a:rPr lang="en-US" sz="2000" dirty="0" err="1"/>
              <a:t>processActive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addInterfaceRef</a:t>
            </a:r>
            <a:r>
              <a:rPr lang="en-US" sz="2000" dirty="0"/>
              <a:t>(</a:t>
            </a:r>
            <a:r>
              <a:rPr lang="en-US" sz="2000" dirty="0" err="1"/>
              <a:t>SysInterface</a:t>
            </a:r>
            <a:r>
              <a:rPr lang="en-US" sz="2000" dirty="0"/>
              <a:t> *</a:t>
            </a:r>
            <a:r>
              <a:rPr lang="en-US" sz="2000" dirty="0" err="1"/>
              <a:t>newInt</a:t>
            </a:r>
            <a:r>
              <a:rPr lang="en-US" sz="2000" dirty="0"/>
              <a:t>) {this-&gt;</a:t>
            </a:r>
            <a:r>
              <a:rPr lang="en-US" sz="2000" dirty="0" err="1"/>
              <a:t>intRefs.push_back</a:t>
            </a:r>
            <a:r>
              <a:rPr lang="en-US" sz="2000" dirty="0"/>
              <a:t>(</a:t>
            </a:r>
            <a:r>
              <a:rPr lang="en-US" sz="2000" dirty="0" err="1"/>
              <a:t>newInt</a:t>
            </a:r>
            <a:r>
              <a:rPr lang="en-US" sz="2000" dirty="0"/>
              <a:t>);}</a:t>
            </a:r>
          </a:p>
          <a:p>
            <a:r>
              <a:rPr lang="en-US" sz="2000" dirty="0"/>
              <a:t>void </a:t>
            </a:r>
            <a:r>
              <a:rPr lang="en-US" sz="2000" dirty="0" err="1"/>
              <a:t>changeTaskPeriod</a:t>
            </a:r>
            <a:r>
              <a:rPr lang="en-US" sz="2000" dirty="0"/>
              <a:t>(std::string </a:t>
            </a:r>
            <a:r>
              <a:rPr lang="en-US" sz="2000" dirty="0" err="1"/>
              <a:t>taskName</a:t>
            </a:r>
            <a:r>
              <a:rPr lang="en-US" sz="2000" dirty="0"/>
              <a:t>, uint64_t </a:t>
            </a:r>
            <a:r>
              <a:rPr lang="en-US" sz="2000" dirty="0" err="1"/>
              <a:t>newPeriod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setPriority</a:t>
            </a:r>
            <a:r>
              <a:rPr lang="en-US" sz="2000" dirty="0"/>
              <a:t>(int64_t </a:t>
            </a:r>
            <a:r>
              <a:rPr lang="en-US" sz="2000" dirty="0" err="1"/>
              <a:t>newPriority</a:t>
            </a:r>
            <a:r>
              <a:rPr lang="en-US" sz="2000" dirty="0"/>
              <a:t>) {this-&gt;</a:t>
            </a:r>
            <a:r>
              <a:rPr lang="en-US" sz="2000" dirty="0" err="1"/>
              <a:t>processPriority</a:t>
            </a:r>
            <a:r>
              <a:rPr lang="en-US" sz="2000" dirty="0"/>
              <a:t> = </a:t>
            </a:r>
            <a:r>
              <a:rPr lang="en-US" sz="2000" dirty="0" err="1"/>
              <a:t>newPriority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routeInterfaces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   </a:t>
            </a:r>
          </a:p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std::vector&lt;</a:t>
            </a:r>
            <a:r>
              <a:rPr lang="en-US" sz="2000" dirty="0" err="1"/>
              <a:t>SysInterface</a:t>
            </a:r>
            <a:r>
              <a:rPr lang="en-US" sz="2000" dirty="0"/>
              <a:t>*&gt; </a:t>
            </a:r>
            <a:r>
              <a:rPr lang="en-US" sz="2000" dirty="0" err="1"/>
              <a:t>intRefs</a:t>
            </a:r>
            <a:r>
              <a:rPr lang="en-US" sz="2000" dirty="0"/>
              <a:t>;  //!&lt; -- Interface references to move data to process</a:t>
            </a:r>
          </a:p>
          <a:p>
            <a:r>
              <a:rPr lang="en-US" sz="2000" dirty="0"/>
              <a:t>    std::vector&lt;</a:t>
            </a:r>
            <a:r>
              <a:rPr lang="en-US" sz="2000" dirty="0" err="1"/>
              <a:t>ModelScheduleEntry</a:t>
            </a:r>
            <a:r>
              <a:rPr lang="en-US" sz="2000" dirty="0"/>
              <a:t>&gt; </a:t>
            </a:r>
            <a:r>
              <a:rPr lang="en-US" sz="2000" dirty="0" err="1"/>
              <a:t>processTasks</a:t>
            </a:r>
            <a:r>
              <a:rPr lang="en-US" sz="2000" dirty="0"/>
              <a:t>;  //!&lt; -- Array that has pointers to all process tasks</a:t>
            </a:r>
          </a:p>
          <a:p>
            <a:endParaRPr lang="en-US" sz="2000" dirty="0"/>
          </a:p>
          <a:p>
            <a:r>
              <a:rPr lang="en-US" sz="2000" dirty="0"/>
              <a:t>    uint64_t </a:t>
            </a:r>
            <a:r>
              <a:rPr lang="en-US" sz="2000" dirty="0" err="1"/>
              <a:t>nextTaskTime</a:t>
            </a:r>
            <a:r>
              <a:rPr lang="en-US" sz="2000" dirty="0"/>
              <a:t>;  //!&lt; [ns] time for the next Task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prevRouteTime</a:t>
            </a:r>
            <a:r>
              <a:rPr lang="en-US" sz="2000" dirty="0"/>
              <a:t>;  //!&lt; [ns] Time that interfaces were previously routed</a:t>
            </a:r>
          </a:p>
          <a:p>
            <a:r>
              <a:rPr lang="en-US" sz="2000" dirty="0"/>
              <a:t>    std::string </a:t>
            </a:r>
            <a:r>
              <a:rPr lang="en-US" sz="2000" dirty="0" err="1"/>
              <a:t>processName</a:t>
            </a:r>
            <a:r>
              <a:rPr lang="en-US" sz="2000" dirty="0"/>
              <a:t>;  //!&lt; -- Identifier for process</a:t>
            </a:r>
          </a:p>
          <a:p>
            <a:r>
              <a:rPr lang="en-US" sz="2000" b="1" dirty="0"/>
              <a:t>bool </a:t>
            </a:r>
            <a:r>
              <a:rPr lang="en-US" sz="2000" dirty="0" err="1"/>
              <a:t>processActive</a:t>
            </a:r>
            <a:r>
              <a:rPr lang="en-US" sz="2000" dirty="0"/>
              <a:t>;  //!&lt; -- Flag indicating whether the Process is active</a:t>
            </a:r>
          </a:p>
          <a:p>
            <a:r>
              <a:rPr lang="en-US" sz="2000" dirty="0"/>
              <a:t>    int64_t </a:t>
            </a:r>
            <a:r>
              <a:rPr lang="en-US" sz="2000" dirty="0" err="1"/>
              <a:t>processPriority</a:t>
            </a:r>
            <a:r>
              <a:rPr lang="en-US" sz="2000" dirty="0"/>
              <a:t>;  //!&lt; [-] Priority level for process (higher first)</a:t>
            </a:r>
          </a:p>
        </p:txBody>
      </p:sp>
    </p:spTree>
    <p:extLst>
      <p:ext uri="{BB962C8B-B14F-4D97-AF65-F5344CB8AC3E}">
        <p14:creationId xmlns:p14="http://schemas.microsoft.com/office/powerpoint/2010/main" val="3452028499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SysProcess</a:t>
            </a:r>
            <a:r>
              <a:rPr lang="en-US" dirty="0"/>
              <a:t>() do?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96EEA-841A-FC41-AF7E-502417FBB8D7}"/>
              </a:ext>
            </a:extLst>
          </p:cNvPr>
          <p:cNvSpPr txBox="1"/>
          <p:nvPr/>
        </p:nvSpPr>
        <p:spPr>
          <a:xfrm>
            <a:off x="16573419" y="8371737"/>
            <a:ext cx="7524750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Iterate through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processTasks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 and ask all to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disableTask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();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3964504" y="9357299"/>
            <a:ext cx="12186672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1130270" y="2101144"/>
            <a:ext cx="14278708" cy="79819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47343-C5AA-334D-BF1D-6384A9809B0C}"/>
              </a:ext>
            </a:extLst>
          </p:cNvPr>
          <p:cNvSpPr/>
          <p:nvPr/>
        </p:nvSpPr>
        <p:spPr>
          <a:xfrm>
            <a:off x="1130270" y="2082783"/>
            <a:ext cx="14278708" cy="10910679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(std::string </a:t>
            </a:r>
            <a:r>
              <a:rPr lang="en-US" sz="2000" dirty="0" err="1"/>
              <a:t>messageContainer</a:t>
            </a:r>
            <a:r>
              <a:rPr lang="en-US" sz="2000" dirty="0"/>
              <a:t>);</a:t>
            </a:r>
          </a:p>
          <a:p>
            <a:r>
              <a:rPr lang="en-US" sz="2000" dirty="0"/>
              <a:t>    ~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addNewTask</a:t>
            </a:r>
            <a:r>
              <a:rPr lang="en-US" sz="2000" dirty="0"/>
              <a:t>(</a:t>
            </a:r>
            <a:r>
              <a:rPr lang="en-US" sz="2000" dirty="0" err="1"/>
              <a:t>SysModelTask</a:t>
            </a:r>
            <a:r>
              <a:rPr lang="en-US" sz="2000" dirty="0"/>
              <a:t> *</a:t>
            </a:r>
            <a:r>
              <a:rPr lang="en-US" sz="2000" dirty="0" err="1"/>
              <a:t>newTask</a:t>
            </a:r>
            <a:r>
              <a:rPr lang="en-US" sz="2000" dirty="0"/>
              <a:t>, int32_t </a:t>
            </a:r>
            <a:r>
              <a:rPr lang="en-US" sz="2000" dirty="0" err="1"/>
              <a:t>taskPriority</a:t>
            </a:r>
            <a:r>
              <a:rPr lang="en-US" sz="2000" dirty="0"/>
              <a:t> = -1);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selfInitProcess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    void </a:t>
            </a:r>
            <a:r>
              <a:rPr lang="en-US" sz="2000" dirty="0" err="1"/>
              <a:t>resetProcess</a:t>
            </a:r>
            <a:r>
              <a:rPr lang="en-US" sz="2000" dirty="0"/>
              <a:t>(uint64_t </a:t>
            </a:r>
            <a:r>
              <a:rPr lang="en-US" sz="2000" dirty="0" err="1"/>
              <a:t>currentTime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reInitProcess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true;}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false;}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scheduleTask</a:t>
            </a:r>
            <a:r>
              <a:rPr lang="en-US" sz="2000" dirty="0"/>
              <a:t>(</a:t>
            </a:r>
            <a:r>
              <a:rPr lang="en-US" sz="2000" dirty="0" err="1"/>
              <a:t>ModelScheduleEntry</a:t>
            </a:r>
            <a:r>
              <a:rPr lang="en-US" sz="2000" dirty="0"/>
              <a:t> &amp; </a:t>
            </a:r>
            <a:r>
              <a:rPr lang="en-US" sz="2000" dirty="0" err="1"/>
              <a:t>taskCall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selectProcess</a:t>
            </a:r>
            <a:r>
              <a:rPr lang="en-US" sz="2000" dirty="0"/>
              <a:t>()</a:t>
            </a:r>
          </a:p>
          <a:p>
            <a:r>
              <a:rPr lang="en-US" sz="2000" dirty="0"/>
              <a:t>    {</a:t>
            </a:r>
            <a:r>
              <a:rPr lang="en-US" sz="2000" dirty="0" err="1"/>
              <a:t>SystemMessaging</a:t>
            </a:r>
            <a:r>
              <a:rPr lang="en-US" sz="2000" dirty="0"/>
              <a:t>::</a:t>
            </a:r>
            <a:r>
              <a:rPr lang="en-US" sz="2000" dirty="0" err="1"/>
              <a:t>GetInstance</a:t>
            </a:r>
            <a:r>
              <a:rPr lang="en-US" sz="2000" dirty="0"/>
              <a:t>()-&gt;</a:t>
            </a:r>
            <a:r>
              <a:rPr lang="en-US" sz="2000" dirty="0" err="1"/>
              <a:t>selectMessageBuffer</a:t>
            </a:r>
            <a:r>
              <a:rPr lang="en-US" sz="2000" dirty="0"/>
              <a:t>(this-&gt;</a:t>
            </a:r>
            <a:r>
              <a:rPr lang="en-US" sz="2000" dirty="0" err="1"/>
              <a:t>messageBuffer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setProcessName</a:t>
            </a:r>
            <a:r>
              <a:rPr lang="en-US" sz="2000" dirty="0"/>
              <a:t>(std::string </a:t>
            </a:r>
            <a:r>
              <a:rPr lang="en-US" sz="2000" dirty="0" err="1"/>
              <a:t>newName</a:t>
            </a:r>
            <a:r>
              <a:rPr lang="en-US" sz="2000" dirty="0"/>
              <a:t>){this-&gt;</a:t>
            </a:r>
            <a:r>
              <a:rPr lang="en-US" sz="2000" dirty="0" err="1"/>
              <a:t>processName</a:t>
            </a:r>
            <a:r>
              <a:rPr lang="en-US" sz="2000" dirty="0"/>
              <a:t> = </a:t>
            </a:r>
            <a:r>
              <a:rPr lang="en-US" sz="2000" dirty="0" err="1"/>
              <a:t>newName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std::string </a:t>
            </a:r>
            <a:r>
              <a:rPr lang="en-US" sz="2000" dirty="0" err="1"/>
              <a:t>getProcessName</a:t>
            </a:r>
            <a:r>
              <a:rPr lang="en-US" sz="2000" dirty="0"/>
              <a:t>() { return(</a:t>
            </a:r>
            <a:r>
              <a:rPr lang="en-US" sz="2000" dirty="0" err="1"/>
              <a:t>processName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getNextTime</a:t>
            </a:r>
            <a:r>
              <a:rPr lang="en-US" sz="2000" dirty="0"/>
              <a:t>() { return(this-&gt;</a:t>
            </a:r>
            <a:r>
              <a:rPr lang="en-US" sz="2000" dirty="0" err="1"/>
              <a:t>nextTaskTime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singleStepNextTask</a:t>
            </a:r>
            <a:r>
              <a:rPr lang="en-US" sz="2000" dirty="0"/>
              <a:t>(uint64_t </a:t>
            </a:r>
            <a:r>
              <a:rPr lang="en-US" sz="2000" dirty="0" err="1"/>
              <a:t>currentNanos</a:t>
            </a:r>
            <a:r>
              <a:rPr lang="en-US" sz="2000" dirty="0"/>
              <a:t>);</a:t>
            </a:r>
          </a:p>
          <a:p>
            <a:r>
              <a:rPr lang="en-US" sz="2000" dirty="0"/>
              <a:t>    bool </a:t>
            </a:r>
            <a:r>
              <a:rPr lang="en-US" sz="2000" dirty="0" err="1"/>
              <a:t>processEnabled</a:t>
            </a:r>
            <a:r>
              <a:rPr lang="en-US" sz="2000" dirty="0"/>
              <a:t>() {return this-&gt;</a:t>
            </a:r>
            <a:r>
              <a:rPr lang="en-US" sz="2000" dirty="0" err="1"/>
              <a:t>processActive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addInterfaceRef</a:t>
            </a:r>
            <a:r>
              <a:rPr lang="en-US" sz="2000" dirty="0"/>
              <a:t>(</a:t>
            </a:r>
            <a:r>
              <a:rPr lang="en-US" sz="2000" dirty="0" err="1"/>
              <a:t>SysInterface</a:t>
            </a:r>
            <a:r>
              <a:rPr lang="en-US" sz="2000" dirty="0"/>
              <a:t> *</a:t>
            </a:r>
            <a:r>
              <a:rPr lang="en-US" sz="2000" dirty="0" err="1"/>
              <a:t>newInt</a:t>
            </a:r>
            <a:r>
              <a:rPr lang="en-US" sz="2000" dirty="0"/>
              <a:t>) {this-&gt;</a:t>
            </a:r>
            <a:r>
              <a:rPr lang="en-US" sz="2000" dirty="0" err="1"/>
              <a:t>intRefs.push_back</a:t>
            </a:r>
            <a:r>
              <a:rPr lang="en-US" sz="2000" dirty="0"/>
              <a:t>(</a:t>
            </a:r>
            <a:r>
              <a:rPr lang="en-US" sz="2000" dirty="0" err="1"/>
              <a:t>newInt</a:t>
            </a:r>
            <a:r>
              <a:rPr lang="en-US" sz="2000" dirty="0"/>
              <a:t>);}</a:t>
            </a:r>
          </a:p>
          <a:p>
            <a:r>
              <a:rPr lang="en-US" sz="2000" dirty="0"/>
              <a:t>void </a:t>
            </a:r>
            <a:r>
              <a:rPr lang="en-US" sz="2000" dirty="0" err="1"/>
              <a:t>changeTaskPeriod</a:t>
            </a:r>
            <a:r>
              <a:rPr lang="en-US" sz="2000" dirty="0"/>
              <a:t>(std::string </a:t>
            </a:r>
            <a:r>
              <a:rPr lang="en-US" sz="2000" dirty="0" err="1"/>
              <a:t>taskName</a:t>
            </a:r>
            <a:r>
              <a:rPr lang="en-US" sz="2000" dirty="0"/>
              <a:t>, uint64_t </a:t>
            </a:r>
            <a:r>
              <a:rPr lang="en-US" sz="2000" dirty="0" err="1"/>
              <a:t>newPeriod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setPriority</a:t>
            </a:r>
            <a:r>
              <a:rPr lang="en-US" sz="2000" dirty="0"/>
              <a:t>(int64_t </a:t>
            </a:r>
            <a:r>
              <a:rPr lang="en-US" sz="2000" dirty="0" err="1"/>
              <a:t>newPriority</a:t>
            </a:r>
            <a:r>
              <a:rPr lang="en-US" sz="2000" dirty="0"/>
              <a:t>) {this-&gt;</a:t>
            </a:r>
            <a:r>
              <a:rPr lang="en-US" sz="2000" dirty="0" err="1"/>
              <a:t>processPriority</a:t>
            </a:r>
            <a:r>
              <a:rPr lang="en-US" sz="2000" dirty="0"/>
              <a:t> = </a:t>
            </a:r>
            <a:r>
              <a:rPr lang="en-US" sz="2000" dirty="0" err="1"/>
              <a:t>newPriority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routeInterfaces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   </a:t>
            </a:r>
          </a:p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std::vector&lt;</a:t>
            </a:r>
            <a:r>
              <a:rPr lang="en-US" sz="2000" dirty="0" err="1"/>
              <a:t>SysInterface</a:t>
            </a:r>
            <a:r>
              <a:rPr lang="en-US" sz="2000" dirty="0"/>
              <a:t>*&gt; </a:t>
            </a:r>
            <a:r>
              <a:rPr lang="en-US" sz="2000" dirty="0" err="1"/>
              <a:t>intRefs</a:t>
            </a:r>
            <a:r>
              <a:rPr lang="en-US" sz="2000" dirty="0"/>
              <a:t>;  //!&lt; -- Interface references to move data to process</a:t>
            </a:r>
          </a:p>
          <a:p>
            <a:r>
              <a:rPr lang="en-US" sz="2000" dirty="0"/>
              <a:t>    std::vector&lt;</a:t>
            </a:r>
            <a:r>
              <a:rPr lang="en-US" sz="2000" dirty="0" err="1"/>
              <a:t>ModelScheduleEntry</a:t>
            </a:r>
            <a:r>
              <a:rPr lang="en-US" sz="2000" dirty="0"/>
              <a:t>&gt; </a:t>
            </a:r>
            <a:r>
              <a:rPr lang="en-US" sz="2000" dirty="0" err="1"/>
              <a:t>processTasks</a:t>
            </a:r>
            <a:r>
              <a:rPr lang="en-US" sz="2000" dirty="0"/>
              <a:t>;  //!&lt; -- Array that has pointers to all process tasks</a:t>
            </a:r>
          </a:p>
          <a:p>
            <a:endParaRPr lang="en-US" sz="2000" dirty="0"/>
          </a:p>
          <a:p>
            <a:r>
              <a:rPr lang="en-US" sz="2000" dirty="0"/>
              <a:t>    uint64_t </a:t>
            </a:r>
            <a:r>
              <a:rPr lang="en-US" sz="2000" dirty="0" err="1"/>
              <a:t>nextTaskTime</a:t>
            </a:r>
            <a:r>
              <a:rPr lang="en-US" sz="2000" dirty="0"/>
              <a:t>;  //!&lt; [ns] time for the next Task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prevRouteTime</a:t>
            </a:r>
            <a:r>
              <a:rPr lang="en-US" sz="2000" dirty="0"/>
              <a:t>;  //!&lt; [ns] Time that interfaces were previously routed</a:t>
            </a:r>
          </a:p>
          <a:p>
            <a:r>
              <a:rPr lang="en-US" sz="2000" dirty="0"/>
              <a:t>    std::string </a:t>
            </a:r>
            <a:r>
              <a:rPr lang="en-US" sz="2000" dirty="0" err="1"/>
              <a:t>processName</a:t>
            </a:r>
            <a:r>
              <a:rPr lang="en-US" sz="2000" dirty="0"/>
              <a:t>;  //!&lt; -- Identifier for process</a:t>
            </a:r>
          </a:p>
          <a:p>
            <a:r>
              <a:rPr lang="en-US" sz="2000" b="1" dirty="0"/>
              <a:t>bool </a:t>
            </a:r>
            <a:r>
              <a:rPr lang="en-US" sz="2000" dirty="0" err="1"/>
              <a:t>processActive</a:t>
            </a:r>
            <a:r>
              <a:rPr lang="en-US" sz="2000" dirty="0"/>
              <a:t>;  //!&lt; -- Flag indicating whether the Process is active</a:t>
            </a:r>
          </a:p>
          <a:p>
            <a:r>
              <a:rPr lang="en-US" sz="2000" dirty="0"/>
              <a:t>    int64_t </a:t>
            </a:r>
            <a:r>
              <a:rPr lang="en-US" sz="2000" dirty="0" err="1"/>
              <a:t>processPriority</a:t>
            </a:r>
            <a:r>
              <a:rPr lang="en-US" sz="2000" dirty="0"/>
              <a:t>;  //!&lt; [-] Priority level for process (higher first)</a:t>
            </a:r>
          </a:p>
        </p:txBody>
      </p:sp>
    </p:spTree>
    <p:extLst>
      <p:ext uri="{BB962C8B-B14F-4D97-AF65-F5344CB8AC3E}">
        <p14:creationId xmlns:p14="http://schemas.microsoft.com/office/powerpoint/2010/main" val="1820830234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SysProcess</a:t>
            </a:r>
            <a:r>
              <a:rPr lang="en-US" dirty="0"/>
              <a:t>() do?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96EEA-841A-FC41-AF7E-502417FBB8D7}"/>
              </a:ext>
            </a:extLst>
          </p:cNvPr>
          <p:cNvSpPr txBox="1"/>
          <p:nvPr/>
        </p:nvSpPr>
        <p:spPr>
          <a:xfrm>
            <a:off x="16462208" y="8913564"/>
            <a:ext cx="7524750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Iterate through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processTasks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 and ask all to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enableTask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();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3964504" y="9687059"/>
            <a:ext cx="12186672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1130270" y="2101144"/>
            <a:ext cx="14278708" cy="79819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93685-1FFE-5D40-B8AF-D42291E7B0AC}"/>
              </a:ext>
            </a:extLst>
          </p:cNvPr>
          <p:cNvSpPr/>
          <p:nvPr/>
        </p:nvSpPr>
        <p:spPr>
          <a:xfrm>
            <a:off x="1130270" y="2082783"/>
            <a:ext cx="14278708" cy="10910679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SysProcess</a:t>
            </a:r>
            <a:r>
              <a:rPr lang="en-US" sz="2000" dirty="0"/>
              <a:t>(std::string </a:t>
            </a:r>
            <a:r>
              <a:rPr lang="en-US" sz="2000" dirty="0" err="1"/>
              <a:t>messageContainer</a:t>
            </a:r>
            <a:r>
              <a:rPr lang="en-US" sz="2000" dirty="0"/>
              <a:t>);</a:t>
            </a:r>
          </a:p>
          <a:p>
            <a:r>
              <a:rPr lang="en-US" sz="2000" dirty="0"/>
              <a:t>    ~</a:t>
            </a:r>
            <a:r>
              <a:rPr lang="en-US" sz="2000" dirty="0" err="1"/>
              <a:t>SysProcess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addNewTask</a:t>
            </a:r>
            <a:r>
              <a:rPr lang="en-US" sz="2000" dirty="0"/>
              <a:t>(</a:t>
            </a:r>
            <a:r>
              <a:rPr lang="en-US" sz="2000" dirty="0" err="1"/>
              <a:t>SysModelTask</a:t>
            </a:r>
            <a:r>
              <a:rPr lang="en-US" sz="2000" dirty="0"/>
              <a:t> *</a:t>
            </a:r>
            <a:r>
              <a:rPr lang="en-US" sz="2000" dirty="0" err="1"/>
              <a:t>newTask</a:t>
            </a:r>
            <a:r>
              <a:rPr lang="en-US" sz="2000" dirty="0"/>
              <a:t>, int32_t </a:t>
            </a:r>
            <a:r>
              <a:rPr lang="en-US" sz="2000" dirty="0" err="1"/>
              <a:t>taskPriority</a:t>
            </a:r>
            <a:r>
              <a:rPr lang="en-US" sz="2000" dirty="0"/>
              <a:t> = -1);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selfInitProcess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    void </a:t>
            </a:r>
            <a:r>
              <a:rPr lang="en-US" sz="2000" dirty="0" err="1"/>
              <a:t>resetProcess</a:t>
            </a:r>
            <a:r>
              <a:rPr lang="en-US" sz="2000" dirty="0"/>
              <a:t>(uint64_t </a:t>
            </a:r>
            <a:r>
              <a:rPr lang="en-US" sz="2000" dirty="0" err="1"/>
              <a:t>currentTime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reInitProcess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true;}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disableProcess</a:t>
            </a:r>
            <a:r>
              <a:rPr lang="en-US" sz="2000" dirty="0"/>
              <a:t>() {this-&gt;</a:t>
            </a:r>
            <a:r>
              <a:rPr lang="en-US" sz="2000" dirty="0" err="1"/>
              <a:t>processActive</a:t>
            </a:r>
            <a:r>
              <a:rPr lang="en-US" sz="2000" dirty="0"/>
              <a:t> = false;}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scheduleTask</a:t>
            </a:r>
            <a:r>
              <a:rPr lang="en-US" sz="2000" dirty="0"/>
              <a:t>(</a:t>
            </a:r>
            <a:r>
              <a:rPr lang="en-US" sz="2000" dirty="0" err="1"/>
              <a:t>ModelScheduleEntry</a:t>
            </a:r>
            <a:r>
              <a:rPr lang="en-US" sz="2000" dirty="0"/>
              <a:t> &amp; </a:t>
            </a:r>
            <a:r>
              <a:rPr lang="en-US" sz="2000" dirty="0" err="1"/>
              <a:t>taskCall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selectProcess</a:t>
            </a:r>
            <a:r>
              <a:rPr lang="en-US" sz="2000" dirty="0"/>
              <a:t>()</a:t>
            </a:r>
          </a:p>
          <a:p>
            <a:r>
              <a:rPr lang="en-US" sz="2000" dirty="0"/>
              <a:t>    {</a:t>
            </a:r>
            <a:r>
              <a:rPr lang="en-US" sz="2000" dirty="0" err="1"/>
              <a:t>SystemMessaging</a:t>
            </a:r>
            <a:r>
              <a:rPr lang="en-US" sz="2000" dirty="0"/>
              <a:t>::</a:t>
            </a:r>
            <a:r>
              <a:rPr lang="en-US" sz="2000" dirty="0" err="1"/>
              <a:t>GetInstance</a:t>
            </a:r>
            <a:r>
              <a:rPr lang="en-US" sz="2000" dirty="0"/>
              <a:t>()-&gt;</a:t>
            </a:r>
            <a:r>
              <a:rPr lang="en-US" sz="2000" dirty="0" err="1"/>
              <a:t>selectMessageBuffer</a:t>
            </a:r>
            <a:r>
              <a:rPr lang="en-US" sz="2000" dirty="0"/>
              <a:t>(this-&gt;</a:t>
            </a:r>
            <a:r>
              <a:rPr lang="en-US" sz="2000" dirty="0" err="1"/>
              <a:t>messageBuffer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setProcessName</a:t>
            </a:r>
            <a:r>
              <a:rPr lang="en-US" sz="2000" dirty="0"/>
              <a:t>(std::string </a:t>
            </a:r>
            <a:r>
              <a:rPr lang="en-US" sz="2000" dirty="0" err="1"/>
              <a:t>newName</a:t>
            </a:r>
            <a:r>
              <a:rPr lang="en-US" sz="2000" dirty="0"/>
              <a:t>){this-&gt;</a:t>
            </a:r>
            <a:r>
              <a:rPr lang="en-US" sz="2000" dirty="0" err="1"/>
              <a:t>processName</a:t>
            </a:r>
            <a:r>
              <a:rPr lang="en-US" sz="2000" dirty="0"/>
              <a:t> = </a:t>
            </a:r>
            <a:r>
              <a:rPr lang="en-US" sz="2000" dirty="0" err="1"/>
              <a:t>newName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std::string </a:t>
            </a:r>
            <a:r>
              <a:rPr lang="en-US" sz="2000" dirty="0" err="1"/>
              <a:t>getProcessName</a:t>
            </a:r>
            <a:r>
              <a:rPr lang="en-US" sz="2000" dirty="0"/>
              <a:t>() { return(</a:t>
            </a:r>
            <a:r>
              <a:rPr lang="en-US" sz="2000" dirty="0" err="1"/>
              <a:t>processName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getNextTime</a:t>
            </a:r>
            <a:r>
              <a:rPr lang="en-US" sz="2000" dirty="0"/>
              <a:t>() { return(this-&gt;</a:t>
            </a:r>
            <a:r>
              <a:rPr lang="en-US" sz="2000" dirty="0" err="1"/>
              <a:t>nextTaskTime</a:t>
            </a:r>
            <a:r>
              <a:rPr lang="en-US" sz="2000" dirty="0"/>
              <a:t>);}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singleStepNextTask</a:t>
            </a:r>
            <a:r>
              <a:rPr lang="en-US" sz="2000" dirty="0"/>
              <a:t>(uint64_t </a:t>
            </a:r>
            <a:r>
              <a:rPr lang="en-US" sz="2000" dirty="0" err="1"/>
              <a:t>currentNanos</a:t>
            </a:r>
            <a:r>
              <a:rPr lang="en-US" sz="2000" dirty="0"/>
              <a:t>);</a:t>
            </a:r>
          </a:p>
          <a:p>
            <a:r>
              <a:rPr lang="en-US" sz="2000" dirty="0"/>
              <a:t>    bool </a:t>
            </a:r>
            <a:r>
              <a:rPr lang="en-US" sz="2000" dirty="0" err="1"/>
              <a:t>processEnabled</a:t>
            </a:r>
            <a:r>
              <a:rPr lang="en-US" sz="2000" dirty="0"/>
              <a:t>() {return this-&gt;</a:t>
            </a:r>
            <a:r>
              <a:rPr lang="en-US" sz="2000" dirty="0" err="1"/>
              <a:t>processActive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addInterfaceRef</a:t>
            </a:r>
            <a:r>
              <a:rPr lang="en-US" sz="2000" dirty="0"/>
              <a:t>(</a:t>
            </a:r>
            <a:r>
              <a:rPr lang="en-US" sz="2000" dirty="0" err="1"/>
              <a:t>SysInterface</a:t>
            </a:r>
            <a:r>
              <a:rPr lang="en-US" sz="2000" dirty="0"/>
              <a:t> *</a:t>
            </a:r>
            <a:r>
              <a:rPr lang="en-US" sz="2000" dirty="0" err="1"/>
              <a:t>newInt</a:t>
            </a:r>
            <a:r>
              <a:rPr lang="en-US" sz="2000" dirty="0"/>
              <a:t>) {this-&gt;</a:t>
            </a:r>
            <a:r>
              <a:rPr lang="en-US" sz="2000" dirty="0" err="1"/>
              <a:t>intRefs.push_back</a:t>
            </a:r>
            <a:r>
              <a:rPr lang="en-US" sz="2000" dirty="0"/>
              <a:t>(</a:t>
            </a:r>
            <a:r>
              <a:rPr lang="en-US" sz="2000" dirty="0" err="1"/>
              <a:t>newInt</a:t>
            </a:r>
            <a:r>
              <a:rPr lang="en-US" sz="2000" dirty="0"/>
              <a:t>);}</a:t>
            </a:r>
          </a:p>
          <a:p>
            <a:r>
              <a:rPr lang="en-US" sz="2000" dirty="0"/>
              <a:t>void </a:t>
            </a:r>
            <a:r>
              <a:rPr lang="en-US" sz="2000" dirty="0" err="1"/>
              <a:t>changeTaskPeriod</a:t>
            </a:r>
            <a:r>
              <a:rPr lang="en-US" sz="2000" dirty="0"/>
              <a:t>(std::string </a:t>
            </a:r>
            <a:r>
              <a:rPr lang="en-US" sz="2000" dirty="0" err="1"/>
              <a:t>taskName</a:t>
            </a:r>
            <a:r>
              <a:rPr lang="en-US" sz="2000" dirty="0"/>
              <a:t>, uint64_t </a:t>
            </a:r>
            <a:r>
              <a:rPr lang="en-US" sz="2000" dirty="0" err="1"/>
              <a:t>newPeriod</a:t>
            </a:r>
            <a:r>
              <a:rPr lang="en-US" sz="2000" dirty="0"/>
              <a:t>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setPriority</a:t>
            </a:r>
            <a:r>
              <a:rPr lang="en-US" sz="2000" dirty="0"/>
              <a:t>(int64_t </a:t>
            </a:r>
            <a:r>
              <a:rPr lang="en-US" sz="2000" dirty="0" err="1"/>
              <a:t>newPriority</a:t>
            </a:r>
            <a:r>
              <a:rPr lang="en-US" sz="2000" dirty="0"/>
              <a:t>) {this-&gt;</a:t>
            </a:r>
            <a:r>
              <a:rPr lang="en-US" sz="2000" dirty="0" err="1"/>
              <a:t>processPriority</a:t>
            </a:r>
            <a:r>
              <a:rPr lang="en-US" sz="2000" dirty="0"/>
              <a:t> = </a:t>
            </a:r>
            <a:r>
              <a:rPr lang="en-US" sz="2000" dirty="0" err="1"/>
              <a:t>newPriority</a:t>
            </a:r>
            <a:r>
              <a:rPr lang="en-US" sz="2000" dirty="0"/>
              <a:t>;}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routeInterfaces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disableAllTasks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   void </a:t>
            </a:r>
            <a:r>
              <a:rPr lang="en-US" sz="2000" dirty="0" err="1"/>
              <a:t>enableAllTasks</a:t>
            </a:r>
            <a:r>
              <a:rPr lang="en-US" sz="2000" dirty="0"/>
              <a:t>();</a:t>
            </a:r>
          </a:p>
          <a:p>
            <a:r>
              <a:rPr lang="en-US" sz="2000" dirty="0"/>
              <a:t>    </a:t>
            </a:r>
          </a:p>
          <a:p>
            <a:r>
              <a:rPr lang="en-US" sz="2000" b="1" dirty="0"/>
              <a:t>public:</a:t>
            </a:r>
          </a:p>
          <a:p>
            <a:r>
              <a:rPr lang="en-US" sz="2000" dirty="0"/>
              <a:t>    std::vector&lt;</a:t>
            </a:r>
            <a:r>
              <a:rPr lang="en-US" sz="2000" dirty="0" err="1"/>
              <a:t>SysInterface</a:t>
            </a:r>
            <a:r>
              <a:rPr lang="en-US" sz="2000" dirty="0"/>
              <a:t>*&gt; </a:t>
            </a:r>
            <a:r>
              <a:rPr lang="en-US" sz="2000" dirty="0" err="1"/>
              <a:t>intRefs</a:t>
            </a:r>
            <a:r>
              <a:rPr lang="en-US" sz="2000" dirty="0"/>
              <a:t>;  //!&lt; -- Interface references to move data to process</a:t>
            </a:r>
          </a:p>
          <a:p>
            <a:r>
              <a:rPr lang="en-US" sz="2000" dirty="0"/>
              <a:t>    std::vector&lt;</a:t>
            </a:r>
            <a:r>
              <a:rPr lang="en-US" sz="2000" dirty="0" err="1"/>
              <a:t>ModelScheduleEntry</a:t>
            </a:r>
            <a:r>
              <a:rPr lang="en-US" sz="2000" dirty="0"/>
              <a:t>&gt; </a:t>
            </a:r>
            <a:r>
              <a:rPr lang="en-US" sz="2000" dirty="0" err="1"/>
              <a:t>processTasks</a:t>
            </a:r>
            <a:r>
              <a:rPr lang="en-US" sz="2000" dirty="0"/>
              <a:t>;  //!&lt; -- Array that has pointers to all process tasks</a:t>
            </a:r>
          </a:p>
          <a:p>
            <a:endParaRPr lang="en-US" sz="2000" dirty="0"/>
          </a:p>
          <a:p>
            <a:r>
              <a:rPr lang="en-US" sz="2000" dirty="0"/>
              <a:t>    uint64_t </a:t>
            </a:r>
            <a:r>
              <a:rPr lang="en-US" sz="2000" dirty="0" err="1"/>
              <a:t>nextTaskTime</a:t>
            </a:r>
            <a:r>
              <a:rPr lang="en-US" sz="2000" dirty="0"/>
              <a:t>;  //!&lt; [ns] time for the next Task</a:t>
            </a:r>
          </a:p>
          <a:p>
            <a:r>
              <a:rPr lang="en-US" sz="2000" dirty="0"/>
              <a:t>    uint64_t </a:t>
            </a:r>
            <a:r>
              <a:rPr lang="en-US" sz="2000" dirty="0" err="1"/>
              <a:t>prevRouteTime</a:t>
            </a:r>
            <a:r>
              <a:rPr lang="en-US" sz="2000" dirty="0"/>
              <a:t>;  //!&lt; [ns] Time that interfaces were previously routed</a:t>
            </a:r>
          </a:p>
          <a:p>
            <a:r>
              <a:rPr lang="en-US" sz="2000" dirty="0"/>
              <a:t>    std::string </a:t>
            </a:r>
            <a:r>
              <a:rPr lang="en-US" sz="2000" dirty="0" err="1"/>
              <a:t>processName</a:t>
            </a:r>
            <a:r>
              <a:rPr lang="en-US" sz="2000" dirty="0"/>
              <a:t>;  //!&lt; -- Identifier for process</a:t>
            </a:r>
          </a:p>
          <a:p>
            <a:r>
              <a:rPr lang="en-US" sz="2000" b="1" dirty="0"/>
              <a:t>bool </a:t>
            </a:r>
            <a:r>
              <a:rPr lang="en-US" sz="2000" dirty="0" err="1"/>
              <a:t>processActive</a:t>
            </a:r>
            <a:r>
              <a:rPr lang="en-US" sz="2000" dirty="0"/>
              <a:t>;  //!&lt; -- Flag indicating whether the Process is active</a:t>
            </a:r>
          </a:p>
          <a:p>
            <a:r>
              <a:rPr lang="en-US" sz="2000" dirty="0"/>
              <a:t>    int64_t </a:t>
            </a:r>
            <a:r>
              <a:rPr lang="en-US" sz="2000" dirty="0" err="1"/>
              <a:t>processPriority</a:t>
            </a:r>
            <a:r>
              <a:rPr lang="en-US" sz="2000" dirty="0"/>
              <a:t>;  //!&lt; [-] Priority level for process (higher first)</a:t>
            </a:r>
          </a:p>
        </p:txBody>
      </p:sp>
    </p:spTree>
    <p:extLst>
      <p:ext uri="{BB962C8B-B14F-4D97-AF65-F5344CB8AC3E}">
        <p14:creationId xmlns:p14="http://schemas.microsoft.com/office/powerpoint/2010/main" val="1889848414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A406-E1DF-384C-A97D-869B6B8A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 Architecture Classes</a:t>
            </a:r>
          </a:p>
        </p:txBody>
      </p:sp>
      <p:sp>
        <p:nvSpPr>
          <p:cNvPr id="3" name="text bullet">
            <a:extLst>
              <a:ext uri="{FF2B5EF4-FFF2-40B4-BE49-F238E27FC236}">
                <a16:creationId xmlns:a16="http://schemas.microsoft.com/office/drawing/2014/main" id="{F2A86B29-AD50-3640-AE6F-57057F146908}"/>
              </a:ext>
            </a:extLst>
          </p:cNvPr>
          <p:cNvSpPr txBox="1">
            <a:spLocks/>
          </p:cNvSpPr>
          <p:nvPr/>
        </p:nvSpPr>
        <p:spPr>
          <a:xfrm>
            <a:off x="913014" y="2265640"/>
            <a:ext cx="22557972" cy="10238781"/>
          </a:xfrm>
          <a:prstGeom prst="rect">
            <a:avLst/>
          </a:prstGeom>
        </p:spPr>
        <p:txBody>
          <a:bodyPr/>
          <a:lstStyle>
            <a:lvl1pPr marL="350981" marR="0" indent="-350981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7718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1274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14703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18132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21561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24990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28419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31848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r>
              <a:rPr lang="en-US" dirty="0"/>
              <a:t>The following are the most important architectural classes in Basilisk. You can find a .</a:t>
            </a:r>
            <a:r>
              <a:rPr lang="en-US" dirty="0" err="1"/>
              <a:t>cpp</a:t>
            </a:r>
            <a:r>
              <a:rPr lang="en-US" dirty="0"/>
              <a:t> and .h file for each of these in the </a:t>
            </a:r>
            <a:r>
              <a:rPr lang="en-US" dirty="0" err="1"/>
              <a:t>src</a:t>
            </a:r>
            <a:r>
              <a:rPr lang="en-US" dirty="0"/>
              <a:t>/simulation folder of basilisk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E4ABE7-487A-904A-982E-73A6EEDF67D7}"/>
              </a:ext>
            </a:extLst>
          </p:cNvPr>
          <p:cNvSpPr/>
          <p:nvPr/>
        </p:nvSpPr>
        <p:spPr>
          <a:xfrm>
            <a:off x="1828800" y="4301832"/>
            <a:ext cx="5353050" cy="2292935"/>
          </a:xfrm>
          <a:prstGeom prst="rect">
            <a:avLst/>
          </a:prstGeom>
          <a:solidFill>
            <a:srgbClr val="BFBFBF"/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 err="1">
                <a:solidFill>
                  <a:srgbClr val="000000"/>
                </a:solidFill>
              </a:rPr>
              <a:t>s</a:t>
            </a:r>
            <a:r>
              <a:rPr kumimoji="0" lang="en-US" sz="5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im_model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indent="-45720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The main container and main looper for a sim. </a:t>
            </a:r>
            <a:r>
              <a:rPr lang="en-US" sz="3000" dirty="0">
                <a:solidFill>
                  <a:srgbClr val="000000"/>
                </a:solidFill>
              </a:rPr>
              <a:t>It has a list of </a:t>
            </a:r>
            <a:r>
              <a:rPr lang="en-US" sz="3000" dirty="0" err="1">
                <a:solidFill>
                  <a:srgbClr val="000000"/>
                </a:solidFill>
              </a:rPr>
              <a:t>sys_processes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36DD8-F375-E640-8C78-FDC8F957F87C}"/>
              </a:ext>
            </a:extLst>
          </p:cNvPr>
          <p:cNvSpPr/>
          <p:nvPr/>
        </p:nvSpPr>
        <p:spPr>
          <a:xfrm>
            <a:off x="9382125" y="3840168"/>
            <a:ext cx="5353050" cy="3216265"/>
          </a:xfrm>
          <a:prstGeom prst="rect">
            <a:avLst/>
          </a:prstGeom>
          <a:solidFill>
            <a:srgbClr val="BFBFBF"/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 err="1">
                <a:solidFill>
                  <a:srgbClr val="000000"/>
                </a:solidFill>
              </a:rPr>
              <a:t>sys_process</a:t>
            </a:r>
            <a:endParaRPr lang="en-US" sz="5000" dirty="0">
              <a:solidFill>
                <a:srgbClr val="000000"/>
              </a:solidFill>
            </a:endParaRPr>
          </a:p>
          <a:p>
            <a:pPr marL="457200" marR="0" indent="-45720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000" dirty="0">
                <a:solidFill>
                  <a:srgbClr val="000000"/>
                </a:solidFill>
              </a:rPr>
              <a:t>A grouping of </a:t>
            </a:r>
            <a:r>
              <a:rPr lang="en-US" sz="3000" dirty="0" err="1">
                <a:solidFill>
                  <a:srgbClr val="000000"/>
                </a:solidFill>
              </a:rPr>
              <a:t>sys_model_tasks</a:t>
            </a:r>
            <a:r>
              <a:rPr lang="en-US" sz="3000" dirty="0">
                <a:solidFill>
                  <a:srgbClr val="000000"/>
                </a:solidFill>
              </a:rPr>
              <a:t> to execute.</a:t>
            </a:r>
          </a:p>
          <a:p>
            <a:pPr marL="457200" marR="0" indent="-45720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000" dirty="0">
                <a:solidFill>
                  <a:srgbClr val="000000"/>
                </a:solidFill>
              </a:rPr>
              <a:t>Each </a:t>
            </a:r>
            <a:r>
              <a:rPr lang="en-US" sz="3000" dirty="0" err="1">
                <a:solidFill>
                  <a:srgbClr val="000000"/>
                </a:solidFill>
              </a:rPr>
              <a:t>sys_process</a:t>
            </a:r>
            <a:r>
              <a:rPr lang="en-US" sz="3000" dirty="0">
                <a:solidFill>
                  <a:srgbClr val="000000"/>
                </a:solidFill>
              </a:rPr>
              <a:t> has their own distinct memory to read messages from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1DF6C3-B550-E44C-BCD3-A8996DCA949F}"/>
              </a:ext>
            </a:extLst>
          </p:cNvPr>
          <p:cNvSpPr/>
          <p:nvPr/>
        </p:nvSpPr>
        <p:spPr>
          <a:xfrm>
            <a:off x="16935450" y="4532665"/>
            <a:ext cx="5353050" cy="1831271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 err="1">
                <a:solidFill>
                  <a:srgbClr val="000000"/>
                </a:solidFill>
              </a:rPr>
              <a:t>sys_model_task</a:t>
            </a:r>
            <a:endParaRPr lang="en-US" sz="5000" dirty="0">
              <a:solidFill>
                <a:srgbClr val="000000"/>
              </a:solidFill>
            </a:endParaRPr>
          </a:p>
          <a:p>
            <a:pPr marL="685800" marR="0" indent="-68580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A grouping of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sys_models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to execute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738DD5-D237-F64D-92B7-DBA2752D4F0D}"/>
              </a:ext>
            </a:extLst>
          </p:cNvPr>
          <p:cNvSpPr/>
          <p:nvPr/>
        </p:nvSpPr>
        <p:spPr>
          <a:xfrm>
            <a:off x="1828800" y="8172294"/>
            <a:ext cx="5353050" cy="2754600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 err="1">
                <a:solidFill>
                  <a:srgbClr val="000000"/>
                </a:solidFill>
              </a:rPr>
              <a:t>sys_model</a:t>
            </a:r>
            <a:endParaRPr lang="en-US" sz="5000" dirty="0">
              <a:solidFill>
                <a:srgbClr val="000000"/>
              </a:solidFill>
            </a:endParaRPr>
          </a:p>
          <a:p>
            <a:pPr marL="685800" marR="0" indent="-68580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A module that executes a distinct, algorithmic task. i.e. a dynamics module or flight software module</a:t>
            </a:r>
          </a:p>
        </p:txBody>
      </p:sp>
    </p:spTree>
    <p:extLst>
      <p:ext uri="{BB962C8B-B14F-4D97-AF65-F5344CB8AC3E}">
        <p14:creationId xmlns:p14="http://schemas.microsoft.com/office/powerpoint/2010/main" val="312936861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930B-BE82-9C4D-A189-1DB5678E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Basilisk?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FF9FFF-EC93-4C42-8D7A-8E09B9D90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520" y="2507226"/>
            <a:ext cx="8949353" cy="7167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ADCAD3-2CFE-CA48-9B90-EC6F97311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86309" y="2592233"/>
            <a:ext cx="8636000" cy="6997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8E0F1C-F336-FC4F-86FE-ECF5E3A4BF7B}"/>
              </a:ext>
            </a:extLst>
          </p:cNvPr>
          <p:cNvSpPr txBox="1"/>
          <p:nvPr/>
        </p:nvSpPr>
        <p:spPr>
          <a:xfrm>
            <a:off x="1863969" y="11302462"/>
            <a:ext cx="4621776" cy="677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So this is basilisk, right?  </a:t>
            </a:r>
          </a:p>
        </p:txBody>
      </p:sp>
    </p:spTree>
    <p:extLst>
      <p:ext uri="{BB962C8B-B14F-4D97-AF65-F5344CB8AC3E}">
        <p14:creationId xmlns:p14="http://schemas.microsoft.com/office/powerpoint/2010/main" val="988257878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SysModelTask</a:t>
            </a:r>
            <a:r>
              <a:rPr lang="en-US" dirty="0"/>
              <a:t>()?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99DE90-B184-0D49-8F9C-A210328F14F0}"/>
              </a:ext>
            </a:extLst>
          </p:cNvPr>
          <p:cNvSpPr/>
          <p:nvPr/>
        </p:nvSpPr>
        <p:spPr>
          <a:xfrm>
            <a:off x="1130270" y="2485865"/>
            <a:ext cx="14278708" cy="10141238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SysModelTask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SysModelTask</a:t>
            </a:r>
            <a:r>
              <a:rPr lang="en-US" sz="2500" dirty="0"/>
              <a:t>(uint64_t </a:t>
            </a:r>
            <a:r>
              <a:rPr lang="en-US" sz="2500" dirty="0" err="1"/>
              <a:t>InputPeriod</a:t>
            </a:r>
            <a:r>
              <a:rPr lang="en-US" sz="2500" dirty="0"/>
              <a:t>, uint64_t </a:t>
            </a:r>
            <a:r>
              <a:rPr lang="en-US" sz="2500" dirty="0" err="1"/>
              <a:t>InputDelay</a:t>
            </a:r>
            <a:r>
              <a:rPr lang="en-US" sz="2500" dirty="0"/>
              <a:t>=0,</a:t>
            </a:r>
            <a:br>
              <a:rPr lang="en-US" sz="2500" dirty="0"/>
            </a:br>
            <a:r>
              <a:rPr lang="en-US" sz="2500" dirty="0"/>
              <a:t>                   uint64_t </a:t>
            </a:r>
            <a:r>
              <a:rPr lang="en-US" sz="2500" dirty="0" err="1"/>
              <a:t>FirstStartTime</a:t>
            </a:r>
            <a:r>
              <a:rPr lang="en-US" sz="2500" dirty="0"/>
              <a:t>=0);</a:t>
            </a:r>
            <a:br>
              <a:rPr lang="en-US" sz="2500" dirty="0"/>
            </a:br>
            <a:r>
              <a:rPr lang="en-US" sz="2500" dirty="0"/>
              <a:t>    ~</a:t>
            </a:r>
            <a:r>
              <a:rPr lang="en-US" sz="2500" dirty="0" err="1"/>
              <a:t>SysModelTask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AddNewObject</a:t>
            </a:r>
            <a:r>
              <a:rPr lang="en-US" sz="2500" dirty="0"/>
              <a:t>(</a:t>
            </a:r>
            <a:r>
              <a:rPr lang="en-US" sz="2500" dirty="0" err="1"/>
              <a:t>SysModel</a:t>
            </a:r>
            <a:r>
              <a:rPr lang="en-US" sz="2500" dirty="0"/>
              <a:t> *</a:t>
            </a:r>
            <a:r>
              <a:rPr lang="en-US" sz="2500" dirty="0" err="1"/>
              <a:t>NewModel</a:t>
            </a:r>
            <a:r>
              <a:rPr lang="en-US" sz="2500" dirty="0"/>
              <a:t>, int32_t Priority = -1);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SelfInitTaskList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</a:t>
            </a:r>
          </a:p>
          <a:p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ExecuteTaskList</a:t>
            </a:r>
            <a:r>
              <a:rPr lang="en-US" sz="2500" dirty="0"/>
              <a:t>(uint64_t </a:t>
            </a:r>
            <a:r>
              <a:rPr lang="en-US" sz="2500" dirty="0" err="1"/>
              <a:t>CurrentSimTime</a:t>
            </a:r>
            <a:r>
              <a:rPr lang="en-US" sz="2500" dirty="0"/>
              <a:t>);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ResetTaskList</a:t>
            </a:r>
            <a:r>
              <a:rPr lang="en-US" sz="2500" dirty="0"/>
              <a:t>(uint64_t </a:t>
            </a:r>
            <a:r>
              <a:rPr lang="en-US" sz="2500" dirty="0" err="1"/>
              <a:t>CurrentSimTime</a:t>
            </a:r>
            <a:r>
              <a:rPr lang="en-US" sz="2500" dirty="0"/>
              <a:t>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ResetTask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=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FirstTaskTime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enableTask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taskActive</a:t>
            </a:r>
            <a:r>
              <a:rPr lang="en-US" sz="2500" dirty="0"/>
              <a:t> = </a:t>
            </a:r>
            <a:r>
              <a:rPr lang="en-US" sz="2500" b="1" dirty="0"/>
              <a:t>true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disableTask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taskActive</a:t>
            </a:r>
            <a:r>
              <a:rPr lang="en-US" sz="2500" dirty="0"/>
              <a:t> = </a:t>
            </a:r>
            <a:r>
              <a:rPr lang="en-US" sz="2500" b="1" dirty="0"/>
              <a:t>false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updatePeriod</a:t>
            </a:r>
            <a:r>
              <a:rPr lang="en-US" sz="2500" dirty="0"/>
              <a:t>(uint64_t </a:t>
            </a:r>
            <a:r>
              <a:rPr lang="en-US" sz="2500" dirty="0" err="1"/>
              <a:t>newPeriod</a:t>
            </a:r>
            <a:r>
              <a:rPr lang="en-US" sz="2500" dirty="0"/>
              <a:t>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=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-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TaskPeriod</a:t>
            </a:r>
            <a:r>
              <a:rPr lang="en-US" sz="2500" dirty="0"/>
              <a:t> + </a:t>
            </a:r>
            <a:r>
              <a:rPr lang="en-US" sz="2500" dirty="0" err="1"/>
              <a:t>newPeriod</a:t>
            </a:r>
            <a:r>
              <a:rPr lang="en-US" sz="2500" dirty="0"/>
              <a:t>;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TaskPeriod</a:t>
            </a:r>
            <a:r>
              <a:rPr lang="en-US" sz="2500" dirty="0"/>
              <a:t> = </a:t>
            </a:r>
            <a:r>
              <a:rPr lang="en-US" sz="2500" dirty="0" err="1"/>
              <a:t>newPeriod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 </a:t>
            </a:r>
            <a:br>
              <a:rPr lang="en-US" sz="2500" dirty="0"/>
            </a:br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std::vector&lt;</a:t>
            </a:r>
            <a:r>
              <a:rPr lang="en-US" sz="2500" dirty="0" err="1"/>
              <a:t>ModelPriorityPair</a:t>
            </a:r>
            <a:r>
              <a:rPr lang="en-US" sz="2500" dirty="0"/>
              <a:t>&gt; </a:t>
            </a:r>
            <a:r>
              <a:rPr lang="en-US" sz="2500" dirty="0" err="1"/>
              <a:t>TaskModels</a:t>
            </a:r>
            <a:r>
              <a:rPr lang="en-US" sz="2500" dirty="0"/>
              <a:t>;  //!&lt; -- Array that has pointers to all task </a:t>
            </a:r>
            <a:r>
              <a:rPr lang="en-US" sz="2500" dirty="0" err="1"/>
              <a:t>sysModels</a:t>
            </a:r>
            <a:br>
              <a:rPr lang="en-US" sz="2500" dirty="0"/>
            </a:br>
            <a:r>
              <a:rPr lang="en-US" sz="2500" dirty="0"/>
              <a:t>    std::string </a:t>
            </a:r>
            <a:r>
              <a:rPr lang="en-US" sz="2500" dirty="0" err="1"/>
              <a:t>TaskName</a:t>
            </a:r>
            <a:r>
              <a:rPr lang="en-US" sz="2500" dirty="0"/>
              <a:t>;  //!&lt; -- Identifier for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NextStartTime</a:t>
            </a:r>
            <a:r>
              <a:rPr lang="en-US" sz="2500" dirty="0"/>
              <a:t>;  //!&lt; [ns] Next time to start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NextPickupTime</a:t>
            </a:r>
            <a:r>
              <a:rPr lang="en-US" sz="2500" dirty="0"/>
              <a:t>;  //!&lt; [ns] Next time read Task outputs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TaskPeriod</a:t>
            </a:r>
            <a:r>
              <a:rPr lang="en-US" sz="2500" dirty="0"/>
              <a:t>;  //!&lt; [ns] Cycle rate for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PickupDelay</a:t>
            </a:r>
            <a:r>
              <a:rPr lang="en-US" sz="2500" dirty="0"/>
              <a:t>;  //!&lt; [ns] Time between dispatches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FirstTaskTime</a:t>
            </a:r>
            <a:r>
              <a:rPr lang="en-US" sz="2500" dirty="0"/>
              <a:t>;  //!&lt; [ns] Time to start Task for first time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bool </a:t>
            </a:r>
            <a:r>
              <a:rPr lang="en-US" sz="2500" dirty="0" err="1"/>
              <a:t>taskActive</a:t>
            </a:r>
            <a:r>
              <a:rPr lang="en-US" sz="2500" dirty="0"/>
              <a:t>;  //!&lt; -- Flag indicating whether the Task has been disabled</a:t>
            </a:r>
            <a:endParaRPr kumimoji="0" lang="en-US" sz="2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96EEA-841A-FC41-AF7E-502417FBB8D7}"/>
              </a:ext>
            </a:extLst>
          </p:cNvPr>
          <p:cNvSpPr txBox="1"/>
          <p:nvPr/>
        </p:nvSpPr>
        <p:spPr>
          <a:xfrm>
            <a:off x="16425138" y="8421122"/>
            <a:ext cx="7524750" cy="21544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A list of models to call. They are stored with their priority as a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ModelPriorityPair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. </a:t>
            </a:r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Note, higher priorities go first.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9239945" y="10270334"/>
            <a:ext cx="6984477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1130270" y="8686799"/>
            <a:ext cx="14278708" cy="394030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99CFC8-C1A4-BE45-A341-0C26CD4CE414}"/>
              </a:ext>
            </a:extLst>
          </p:cNvPr>
          <p:cNvSpPr/>
          <p:nvPr/>
        </p:nvSpPr>
        <p:spPr>
          <a:xfrm>
            <a:off x="15846085" y="4167493"/>
            <a:ext cx="7866531" cy="1369606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000" b="1" dirty="0"/>
              <a:t>typedef struct </a:t>
            </a:r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    int32_t </a:t>
            </a:r>
            <a:r>
              <a:rPr lang="en-US" sz="2000" dirty="0" err="1"/>
              <a:t>CurrentModelPriority</a:t>
            </a:r>
            <a:r>
              <a:rPr lang="en-US" sz="2000" dirty="0"/>
              <a:t>;  //!&lt; The current model priority. Higher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SysModel</a:t>
            </a:r>
            <a:r>
              <a:rPr lang="en-US" sz="2000" dirty="0"/>
              <a:t> *</a:t>
            </a:r>
            <a:r>
              <a:rPr lang="en-US" sz="2000" dirty="0" err="1"/>
              <a:t>ModelPtr</a:t>
            </a:r>
            <a:r>
              <a:rPr lang="en-US" sz="2000" dirty="0"/>
              <a:t>;  //!&lt; The model associated with this priority</a:t>
            </a:r>
            <a:br>
              <a:rPr lang="en-US" sz="2000" dirty="0"/>
            </a:br>
            <a:r>
              <a:rPr lang="en-US" sz="2000" dirty="0"/>
              <a:t>}</a:t>
            </a:r>
            <a:r>
              <a:rPr lang="en-US" sz="2000" dirty="0" err="1"/>
              <a:t>ModelPriorityPair</a:t>
            </a:r>
            <a:r>
              <a:rPr lang="en-US" sz="2000" dirty="0"/>
              <a:t>;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374553323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SysModelTask</a:t>
            </a:r>
            <a:r>
              <a:rPr lang="en-US" dirty="0"/>
              <a:t>()?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96EEA-841A-FC41-AF7E-502417FBB8D7}"/>
              </a:ext>
            </a:extLst>
          </p:cNvPr>
          <p:cNvSpPr txBox="1"/>
          <p:nvPr/>
        </p:nvSpPr>
        <p:spPr>
          <a:xfrm>
            <a:off x="16187866" y="9499295"/>
            <a:ext cx="7524750" cy="677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A string name for the task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 Ligh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8164908" y="9837848"/>
            <a:ext cx="7812378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1130270" y="8686799"/>
            <a:ext cx="14278708" cy="394030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9E1189-5209-6048-A6ED-51E85CF58514}"/>
              </a:ext>
            </a:extLst>
          </p:cNvPr>
          <p:cNvSpPr/>
          <p:nvPr/>
        </p:nvSpPr>
        <p:spPr>
          <a:xfrm>
            <a:off x="1130270" y="2485865"/>
            <a:ext cx="14278708" cy="10141238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SysModelTask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SysModelTask</a:t>
            </a:r>
            <a:r>
              <a:rPr lang="en-US" sz="2500" dirty="0"/>
              <a:t>(uint64_t </a:t>
            </a:r>
            <a:r>
              <a:rPr lang="en-US" sz="2500" dirty="0" err="1"/>
              <a:t>InputPeriod</a:t>
            </a:r>
            <a:r>
              <a:rPr lang="en-US" sz="2500" dirty="0"/>
              <a:t>, uint64_t </a:t>
            </a:r>
            <a:r>
              <a:rPr lang="en-US" sz="2500" dirty="0" err="1"/>
              <a:t>InputDelay</a:t>
            </a:r>
            <a:r>
              <a:rPr lang="en-US" sz="2500" dirty="0"/>
              <a:t>=0,</a:t>
            </a:r>
            <a:br>
              <a:rPr lang="en-US" sz="2500" dirty="0"/>
            </a:br>
            <a:r>
              <a:rPr lang="en-US" sz="2500" dirty="0"/>
              <a:t>                   uint64_t </a:t>
            </a:r>
            <a:r>
              <a:rPr lang="en-US" sz="2500" dirty="0" err="1"/>
              <a:t>FirstStartTime</a:t>
            </a:r>
            <a:r>
              <a:rPr lang="en-US" sz="2500" dirty="0"/>
              <a:t>=0);</a:t>
            </a:r>
            <a:br>
              <a:rPr lang="en-US" sz="2500" dirty="0"/>
            </a:br>
            <a:r>
              <a:rPr lang="en-US" sz="2500" dirty="0"/>
              <a:t>    ~</a:t>
            </a:r>
            <a:r>
              <a:rPr lang="en-US" sz="2500" dirty="0" err="1"/>
              <a:t>SysModelTask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AddNewObject</a:t>
            </a:r>
            <a:r>
              <a:rPr lang="en-US" sz="2500" dirty="0"/>
              <a:t>(</a:t>
            </a:r>
            <a:r>
              <a:rPr lang="en-US" sz="2500" dirty="0" err="1"/>
              <a:t>SysModel</a:t>
            </a:r>
            <a:r>
              <a:rPr lang="en-US" sz="2500" dirty="0"/>
              <a:t> *</a:t>
            </a:r>
            <a:r>
              <a:rPr lang="en-US" sz="2500" dirty="0" err="1"/>
              <a:t>NewModel</a:t>
            </a:r>
            <a:r>
              <a:rPr lang="en-US" sz="2500" dirty="0"/>
              <a:t>, int32_t Priority = -1);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SelfInitTaskList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</a:t>
            </a:r>
          </a:p>
          <a:p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ExecuteTaskList</a:t>
            </a:r>
            <a:r>
              <a:rPr lang="en-US" sz="2500" dirty="0"/>
              <a:t>(uint64_t </a:t>
            </a:r>
            <a:r>
              <a:rPr lang="en-US" sz="2500" dirty="0" err="1"/>
              <a:t>CurrentSimTime</a:t>
            </a:r>
            <a:r>
              <a:rPr lang="en-US" sz="2500" dirty="0"/>
              <a:t>);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ResetTaskList</a:t>
            </a:r>
            <a:r>
              <a:rPr lang="en-US" sz="2500" dirty="0"/>
              <a:t>(uint64_t </a:t>
            </a:r>
            <a:r>
              <a:rPr lang="en-US" sz="2500" dirty="0" err="1"/>
              <a:t>CurrentSimTime</a:t>
            </a:r>
            <a:r>
              <a:rPr lang="en-US" sz="2500" dirty="0"/>
              <a:t>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ResetTask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=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FirstTaskTime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enableTask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taskActive</a:t>
            </a:r>
            <a:r>
              <a:rPr lang="en-US" sz="2500" dirty="0"/>
              <a:t> = </a:t>
            </a:r>
            <a:r>
              <a:rPr lang="en-US" sz="2500" b="1" dirty="0"/>
              <a:t>true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disableTask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taskActive</a:t>
            </a:r>
            <a:r>
              <a:rPr lang="en-US" sz="2500" dirty="0"/>
              <a:t> = </a:t>
            </a:r>
            <a:r>
              <a:rPr lang="en-US" sz="2500" b="1" dirty="0"/>
              <a:t>false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updatePeriod</a:t>
            </a:r>
            <a:r>
              <a:rPr lang="en-US" sz="2500" dirty="0"/>
              <a:t>(uint64_t </a:t>
            </a:r>
            <a:r>
              <a:rPr lang="en-US" sz="2500" dirty="0" err="1"/>
              <a:t>newPeriod</a:t>
            </a:r>
            <a:r>
              <a:rPr lang="en-US" sz="2500" dirty="0"/>
              <a:t>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=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-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TaskPeriod</a:t>
            </a:r>
            <a:r>
              <a:rPr lang="en-US" sz="2500" dirty="0"/>
              <a:t> + </a:t>
            </a:r>
            <a:r>
              <a:rPr lang="en-US" sz="2500" dirty="0" err="1"/>
              <a:t>newPeriod</a:t>
            </a:r>
            <a:r>
              <a:rPr lang="en-US" sz="2500" dirty="0"/>
              <a:t>;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TaskPeriod</a:t>
            </a:r>
            <a:r>
              <a:rPr lang="en-US" sz="2500" dirty="0"/>
              <a:t> = </a:t>
            </a:r>
            <a:r>
              <a:rPr lang="en-US" sz="2500" dirty="0" err="1"/>
              <a:t>newPeriod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 </a:t>
            </a:r>
            <a:br>
              <a:rPr lang="en-US" sz="2500" dirty="0"/>
            </a:br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std::vector&lt;</a:t>
            </a:r>
            <a:r>
              <a:rPr lang="en-US" sz="2500" dirty="0" err="1"/>
              <a:t>ModelPriorityPair</a:t>
            </a:r>
            <a:r>
              <a:rPr lang="en-US" sz="2500" dirty="0"/>
              <a:t>&gt; </a:t>
            </a:r>
            <a:r>
              <a:rPr lang="en-US" sz="2500" dirty="0" err="1"/>
              <a:t>TaskModels</a:t>
            </a:r>
            <a:r>
              <a:rPr lang="en-US" sz="2500" dirty="0"/>
              <a:t>;  //!&lt; -- Array that has pointers to all task </a:t>
            </a:r>
            <a:r>
              <a:rPr lang="en-US" sz="2500" dirty="0" err="1"/>
              <a:t>sysModels</a:t>
            </a:r>
            <a:br>
              <a:rPr lang="en-US" sz="2500" dirty="0"/>
            </a:br>
            <a:r>
              <a:rPr lang="en-US" sz="2500" dirty="0"/>
              <a:t>    std::string </a:t>
            </a:r>
            <a:r>
              <a:rPr lang="en-US" sz="2500" dirty="0" err="1"/>
              <a:t>TaskName</a:t>
            </a:r>
            <a:r>
              <a:rPr lang="en-US" sz="2500" dirty="0"/>
              <a:t>;  //!&lt; -- Identifier for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NextStartTime</a:t>
            </a:r>
            <a:r>
              <a:rPr lang="en-US" sz="2500" dirty="0"/>
              <a:t>;  //!&lt; [ns] Next time to start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NextPickupTime</a:t>
            </a:r>
            <a:r>
              <a:rPr lang="en-US" sz="2500" dirty="0"/>
              <a:t>;  //!&lt; [ns] Next time read Task outputs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TaskPeriod</a:t>
            </a:r>
            <a:r>
              <a:rPr lang="en-US" sz="2500" dirty="0"/>
              <a:t>;  //!&lt; [ns] Cycle rate for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PickupDelay</a:t>
            </a:r>
            <a:r>
              <a:rPr lang="en-US" sz="2500" dirty="0"/>
              <a:t>;  //!&lt; [ns] Time between dispatches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FirstTaskTime</a:t>
            </a:r>
            <a:r>
              <a:rPr lang="en-US" sz="2500" dirty="0"/>
              <a:t>;  //!&lt; [ns] Time to start Task for first time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bool </a:t>
            </a:r>
            <a:r>
              <a:rPr lang="en-US" sz="2500" dirty="0" err="1"/>
              <a:t>taskActive</a:t>
            </a:r>
            <a:r>
              <a:rPr lang="en-US" sz="2500" dirty="0"/>
              <a:t>;  //!&lt; -- Flag indicating whether the Task has been disabled</a:t>
            </a:r>
            <a:endParaRPr lang="en-U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785685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SysModelTask</a:t>
            </a:r>
            <a:r>
              <a:rPr lang="en-US" dirty="0"/>
              <a:t>()?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96EEA-841A-FC41-AF7E-502417FBB8D7}"/>
              </a:ext>
            </a:extLst>
          </p:cNvPr>
          <p:cNvSpPr txBox="1"/>
          <p:nvPr/>
        </p:nvSpPr>
        <p:spPr>
          <a:xfrm>
            <a:off x="16187866" y="9685560"/>
            <a:ext cx="7524750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Task doesn’t need to be called again until this time. Based on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TaskPeriod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.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 Ligh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9301730" y="10270335"/>
            <a:ext cx="6712627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1130270" y="8686799"/>
            <a:ext cx="14278708" cy="394030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61253B-ADCF-BB42-9800-EA019D7F566B}"/>
              </a:ext>
            </a:extLst>
          </p:cNvPr>
          <p:cNvSpPr/>
          <p:nvPr/>
        </p:nvSpPr>
        <p:spPr>
          <a:xfrm>
            <a:off x="1130270" y="2485865"/>
            <a:ext cx="14278708" cy="10141238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SysModelTask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SysModelTask</a:t>
            </a:r>
            <a:r>
              <a:rPr lang="en-US" sz="2500" dirty="0"/>
              <a:t>(uint64_t </a:t>
            </a:r>
            <a:r>
              <a:rPr lang="en-US" sz="2500" dirty="0" err="1"/>
              <a:t>InputPeriod</a:t>
            </a:r>
            <a:r>
              <a:rPr lang="en-US" sz="2500" dirty="0"/>
              <a:t>, uint64_t </a:t>
            </a:r>
            <a:r>
              <a:rPr lang="en-US" sz="2500" dirty="0" err="1"/>
              <a:t>InputDelay</a:t>
            </a:r>
            <a:r>
              <a:rPr lang="en-US" sz="2500" dirty="0"/>
              <a:t>=0,</a:t>
            </a:r>
            <a:br>
              <a:rPr lang="en-US" sz="2500" dirty="0"/>
            </a:br>
            <a:r>
              <a:rPr lang="en-US" sz="2500" dirty="0"/>
              <a:t>                   uint64_t </a:t>
            </a:r>
            <a:r>
              <a:rPr lang="en-US" sz="2500" dirty="0" err="1"/>
              <a:t>FirstStartTime</a:t>
            </a:r>
            <a:r>
              <a:rPr lang="en-US" sz="2500" dirty="0"/>
              <a:t>=0);</a:t>
            </a:r>
            <a:br>
              <a:rPr lang="en-US" sz="2500" dirty="0"/>
            </a:br>
            <a:r>
              <a:rPr lang="en-US" sz="2500" dirty="0"/>
              <a:t>    ~</a:t>
            </a:r>
            <a:r>
              <a:rPr lang="en-US" sz="2500" dirty="0" err="1"/>
              <a:t>SysModelTask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AddNewObject</a:t>
            </a:r>
            <a:r>
              <a:rPr lang="en-US" sz="2500" dirty="0"/>
              <a:t>(</a:t>
            </a:r>
            <a:r>
              <a:rPr lang="en-US" sz="2500" dirty="0" err="1"/>
              <a:t>SysModel</a:t>
            </a:r>
            <a:r>
              <a:rPr lang="en-US" sz="2500" dirty="0"/>
              <a:t> *</a:t>
            </a:r>
            <a:r>
              <a:rPr lang="en-US" sz="2500" dirty="0" err="1"/>
              <a:t>NewModel</a:t>
            </a:r>
            <a:r>
              <a:rPr lang="en-US" sz="2500" dirty="0"/>
              <a:t>, int32_t Priority = -1);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SelfInitTaskList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</a:t>
            </a:r>
          </a:p>
          <a:p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ExecuteTaskList</a:t>
            </a:r>
            <a:r>
              <a:rPr lang="en-US" sz="2500" dirty="0"/>
              <a:t>(uint64_t </a:t>
            </a:r>
            <a:r>
              <a:rPr lang="en-US" sz="2500" dirty="0" err="1"/>
              <a:t>CurrentSimTime</a:t>
            </a:r>
            <a:r>
              <a:rPr lang="en-US" sz="2500" dirty="0"/>
              <a:t>);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ResetTaskList</a:t>
            </a:r>
            <a:r>
              <a:rPr lang="en-US" sz="2500" dirty="0"/>
              <a:t>(uint64_t </a:t>
            </a:r>
            <a:r>
              <a:rPr lang="en-US" sz="2500" dirty="0" err="1"/>
              <a:t>CurrentSimTime</a:t>
            </a:r>
            <a:r>
              <a:rPr lang="en-US" sz="2500" dirty="0"/>
              <a:t>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ResetTask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=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FirstTaskTime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enableTask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taskActive</a:t>
            </a:r>
            <a:r>
              <a:rPr lang="en-US" sz="2500" dirty="0"/>
              <a:t> = </a:t>
            </a:r>
            <a:r>
              <a:rPr lang="en-US" sz="2500" b="1" dirty="0"/>
              <a:t>true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disableTask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taskActive</a:t>
            </a:r>
            <a:r>
              <a:rPr lang="en-US" sz="2500" dirty="0"/>
              <a:t> = </a:t>
            </a:r>
            <a:r>
              <a:rPr lang="en-US" sz="2500" b="1" dirty="0"/>
              <a:t>false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updatePeriod</a:t>
            </a:r>
            <a:r>
              <a:rPr lang="en-US" sz="2500" dirty="0"/>
              <a:t>(uint64_t </a:t>
            </a:r>
            <a:r>
              <a:rPr lang="en-US" sz="2500" dirty="0" err="1"/>
              <a:t>newPeriod</a:t>
            </a:r>
            <a:r>
              <a:rPr lang="en-US" sz="2500" dirty="0"/>
              <a:t>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=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-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TaskPeriod</a:t>
            </a:r>
            <a:r>
              <a:rPr lang="en-US" sz="2500" dirty="0"/>
              <a:t> + </a:t>
            </a:r>
            <a:r>
              <a:rPr lang="en-US" sz="2500" dirty="0" err="1"/>
              <a:t>newPeriod</a:t>
            </a:r>
            <a:r>
              <a:rPr lang="en-US" sz="2500" dirty="0"/>
              <a:t>;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TaskPeriod</a:t>
            </a:r>
            <a:r>
              <a:rPr lang="en-US" sz="2500" dirty="0"/>
              <a:t> = </a:t>
            </a:r>
            <a:r>
              <a:rPr lang="en-US" sz="2500" dirty="0" err="1"/>
              <a:t>newPeriod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 </a:t>
            </a:r>
            <a:br>
              <a:rPr lang="en-US" sz="2500" dirty="0"/>
            </a:br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std::vector&lt;</a:t>
            </a:r>
            <a:r>
              <a:rPr lang="en-US" sz="2500" dirty="0" err="1"/>
              <a:t>ModelPriorityPair</a:t>
            </a:r>
            <a:r>
              <a:rPr lang="en-US" sz="2500" dirty="0"/>
              <a:t>&gt; </a:t>
            </a:r>
            <a:r>
              <a:rPr lang="en-US" sz="2500" dirty="0" err="1"/>
              <a:t>TaskModels</a:t>
            </a:r>
            <a:r>
              <a:rPr lang="en-US" sz="2500" dirty="0"/>
              <a:t>;  //!&lt; -- Array that has pointers to all task </a:t>
            </a:r>
            <a:r>
              <a:rPr lang="en-US" sz="2500" dirty="0" err="1"/>
              <a:t>sysModels</a:t>
            </a:r>
            <a:br>
              <a:rPr lang="en-US" sz="2500" dirty="0"/>
            </a:br>
            <a:r>
              <a:rPr lang="en-US" sz="2500" dirty="0"/>
              <a:t>    std::string </a:t>
            </a:r>
            <a:r>
              <a:rPr lang="en-US" sz="2500" dirty="0" err="1"/>
              <a:t>TaskName</a:t>
            </a:r>
            <a:r>
              <a:rPr lang="en-US" sz="2500" dirty="0"/>
              <a:t>;  //!&lt; -- Identifier for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NextStartTime</a:t>
            </a:r>
            <a:r>
              <a:rPr lang="en-US" sz="2500" dirty="0"/>
              <a:t>;  //!&lt; [ns] Next time to start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NextPickupTime</a:t>
            </a:r>
            <a:r>
              <a:rPr lang="en-US" sz="2500" dirty="0"/>
              <a:t>;  //!&lt; [ns] Next time read Task outputs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TaskPeriod</a:t>
            </a:r>
            <a:r>
              <a:rPr lang="en-US" sz="2500" dirty="0"/>
              <a:t>;  //!&lt; [ns] Cycle rate for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PickupDelay</a:t>
            </a:r>
            <a:r>
              <a:rPr lang="en-US" sz="2500" dirty="0"/>
              <a:t>;  //!&lt; [ns] Time between dispatches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FirstTaskTime</a:t>
            </a:r>
            <a:r>
              <a:rPr lang="en-US" sz="2500" dirty="0"/>
              <a:t>;  //!&lt; [ns] Time to start Task for first time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bool </a:t>
            </a:r>
            <a:r>
              <a:rPr lang="en-US" sz="2500" dirty="0" err="1"/>
              <a:t>taskActive</a:t>
            </a:r>
            <a:r>
              <a:rPr lang="en-US" sz="2500" dirty="0"/>
              <a:t>;  //!&lt; -- Flag indicating whether the Task has been disabled</a:t>
            </a:r>
            <a:endParaRPr lang="en-U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140652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SysModelTask</a:t>
            </a:r>
            <a:r>
              <a:rPr lang="en-US" dirty="0"/>
              <a:t>()?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96EEA-841A-FC41-AF7E-502417FBB8D7}"/>
              </a:ext>
            </a:extLst>
          </p:cNvPr>
          <p:cNvSpPr txBox="1"/>
          <p:nvPr/>
        </p:nvSpPr>
        <p:spPr>
          <a:xfrm>
            <a:off x="16187866" y="10043906"/>
            <a:ext cx="7524750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 Light"/>
              </a:rPr>
              <a:t>Hard to say what this is for because I don’t think it is ever used.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10438552" y="10628681"/>
            <a:ext cx="5464594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1130270" y="8686799"/>
            <a:ext cx="14278708" cy="394030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E18EED-7708-3240-84B5-F5DAB7B5D3B3}"/>
              </a:ext>
            </a:extLst>
          </p:cNvPr>
          <p:cNvSpPr/>
          <p:nvPr/>
        </p:nvSpPr>
        <p:spPr>
          <a:xfrm>
            <a:off x="1130270" y="2485865"/>
            <a:ext cx="14278708" cy="10141238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SysModelTask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SysModelTask</a:t>
            </a:r>
            <a:r>
              <a:rPr lang="en-US" sz="2500" dirty="0"/>
              <a:t>(uint64_t </a:t>
            </a:r>
            <a:r>
              <a:rPr lang="en-US" sz="2500" dirty="0" err="1"/>
              <a:t>InputPeriod</a:t>
            </a:r>
            <a:r>
              <a:rPr lang="en-US" sz="2500" dirty="0"/>
              <a:t>, uint64_t </a:t>
            </a:r>
            <a:r>
              <a:rPr lang="en-US" sz="2500" dirty="0" err="1"/>
              <a:t>InputDelay</a:t>
            </a:r>
            <a:r>
              <a:rPr lang="en-US" sz="2500" dirty="0"/>
              <a:t>=0,</a:t>
            </a:r>
            <a:br>
              <a:rPr lang="en-US" sz="2500" dirty="0"/>
            </a:br>
            <a:r>
              <a:rPr lang="en-US" sz="2500" dirty="0"/>
              <a:t>                   uint64_t </a:t>
            </a:r>
            <a:r>
              <a:rPr lang="en-US" sz="2500" dirty="0" err="1"/>
              <a:t>FirstStartTime</a:t>
            </a:r>
            <a:r>
              <a:rPr lang="en-US" sz="2500" dirty="0"/>
              <a:t>=0);</a:t>
            </a:r>
            <a:br>
              <a:rPr lang="en-US" sz="2500" dirty="0"/>
            </a:br>
            <a:r>
              <a:rPr lang="en-US" sz="2500" dirty="0"/>
              <a:t>    ~</a:t>
            </a:r>
            <a:r>
              <a:rPr lang="en-US" sz="2500" dirty="0" err="1"/>
              <a:t>SysModelTask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AddNewObject</a:t>
            </a:r>
            <a:r>
              <a:rPr lang="en-US" sz="2500" dirty="0"/>
              <a:t>(</a:t>
            </a:r>
            <a:r>
              <a:rPr lang="en-US" sz="2500" dirty="0" err="1"/>
              <a:t>SysModel</a:t>
            </a:r>
            <a:r>
              <a:rPr lang="en-US" sz="2500" dirty="0"/>
              <a:t> *</a:t>
            </a:r>
            <a:r>
              <a:rPr lang="en-US" sz="2500" dirty="0" err="1"/>
              <a:t>NewModel</a:t>
            </a:r>
            <a:r>
              <a:rPr lang="en-US" sz="2500" dirty="0"/>
              <a:t>, int32_t Priority = -1);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SelfInitTaskList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</a:t>
            </a:r>
          </a:p>
          <a:p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ExecuteTaskList</a:t>
            </a:r>
            <a:r>
              <a:rPr lang="en-US" sz="2500" dirty="0"/>
              <a:t>(uint64_t </a:t>
            </a:r>
            <a:r>
              <a:rPr lang="en-US" sz="2500" dirty="0" err="1"/>
              <a:t>CurrentSimTime</a:t>
            </a:r>
            <a:r>
              <a:rPr lang="en-US" sz="2500" dirty="0"/>
              <a:t>);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ResetTaskList</a:t>
            </a:r>
            <a:r>
              <a:rPr lang="en-US" sz="2500" dirty="0"/>
              <a:t>(uint64_t </a:t>
            </a:r>
            <a:r>
              <a:rPr lang="en-US" sz="2500" dirty="0" err="1"/>
              <a:t>CurrentSimTime</a:t>
            </a:r>
            <a:r>
              <a:rPr lang="en-US" sz="2500" dirty="0"/>
              <a:t>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ResetTask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=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FirstTaskTime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enableTask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taskActive</a:t>
            </a:r>
            <a:r>
              <a:rPr lang="en-US" sz="2500" dirty="0"/>
              <a:t> = </a:t>
            </a:r>
            <a:r>
              <a:rPr lang="en-US" sz="2500" b="1" dirty="0"/>
              <a:t>true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disableTask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taskActive</a:t>
            </a:r>
            <a:r>
              <a:rPr lang="en-US" sz="2500" dirty="0"/>
              <a:t> = </a:t>
            </a:r>
            <a:r>
              <a:rPr lang="en-US" sz="2500" b="1" dirty="0"/>
              <a:t>false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updatePeriod</a:t>
            </a:r>
            <a:r>
              <a:rPr lang="en-US" sz="2500" dirty="0"/>
              <a:t>(uint64_t </a:t>
            </a:r>
            <a:r>
              <a:rPr lang="en-US" sz="2500" dirty="0" err="1"/>
              <a:t>newPeriod</a:t>
            </a:r>
            <a:r>
              <a:rPr lang="en-US" sz="2500" dirty="0"/>
              <a:t>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=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-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TaskPeriod</a:t>
            </a:r>
            <a:r>
              <a:rPr lang="en-US" sz="2500" dirty="0"/>
              <a:t> + </a:t>
            </a:r>
            <a:r>
              <a:rPr lang="en-US" sz="2500" dirty="0" err="1"/>
              <a:t>newPeriod</a:t>
            </a:r>
            <a:r>
              <a:rPr lang="en-US" sz="2500" dirty="0"/>
              <a:t>;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TaskPeriod</a:t>
            </a:r>
            <a:r>
              <a:rPr lang="en-US" sz="2500" dirty="0"/>
              <a:t> = </a:t>
            </a:r>
            <a:r>
              <a:rPr lang="en-US" sz="2500" dirty="0" err="1"/>
              <a:t>newPeriod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 </a:t>
            </a:r>
            <a:br>
              <a:rPr lang="en-US" sz="2500" dirty="0"/>
            </a:br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std::vector&lt;</a:t>
            </a:r>
            <a:r>
              <a:rPr lang="en-US" sz="2500" dirty="0" err="1"/>
              <a:t>ModelPriorityPair</a:t>
            </a:r>
            <a:r>
              <a:rPr lang="en-US" sz="2500" dirty="0"/>
              <a:t>&gt; </a:t>
            </a:r>
            <a:r>
              <a:rPr lang="en-US" sz="2500" dirty="0" err="1"/>
              <a:t>TaskModels</a:t>
            </a:r>
            <a:r>
              <a:rPr lang="en-US" sz="2500" dirty="0"/>
              <a:t>;  //!&lt; -- Array that has pointers to all task </a:t>
            </a:r>
            <a:r>
              <a:rPr lang="en-US" sz="2500" dirty="0" err="1"/>
              <a:t>sysModels</a:t>
            </a:r>
            <a:br>
              <a:rPr lang="en-US" sz="2500" dirty="0"/>
            </a:br>
            <a:r>
              <a:rPr lang="en-US" sz="2500" dirty="0"/>
              <a:t>    std::string </a:t>
            </a:r>
            <a:r>
              <a:rPr lang="en-US" sz="2500" dirty="0" err="1"/>
              <a:t>TaskName</a:t>
            </a:r>
            <a:r>
              <a:rPr lang="en-US" sz="2500" dirty="0"/>
              <a:t>;  //!&lt; -- Identifier for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NextStartTime</a:t>
            </a:r>
            <a:r>
              <a:rPr lang="en-US" sz="2500" dirty="0"/>
              <a:t>;  //!&lt; [ns] Next time to start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NextPickupTime</a:t>
            </a:r>
            <a:r>
              <a:rPr lang="en-US" sz="2500" dirty="0"/>
              <a:t>;  //!&lt; [ns] Next time read Task outputs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TaskPeriod</a:t>
            </a:r>
            <a:r>
              <a:rPr lang="en-US" sz="2500" dirty="0"/>
              <a:t>;  //!&lt; [ns] Cycle rate for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PickupDelay</a:t>
            </a:r>
            <a:r>
              <a:rPr lang="en-US" sz="2500" dirty="0"/>
              <a:t>;  //!&lt; [ns] Time between dispatches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FirstTaskTime</a:t>
            </a:r>
            <a:r>
              <a:rPr lang="en-US" sz="2500" dirty="0"/>
              <a:t>;  //!&lt; [ns] Time to start Task for first time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bool </a:t>
            </a:r>
            <a:r>
              <a:rPr lang="en-US" sz="2500" dirty="0" err="1"/>
              <a:t>taskActive</a:t>
            </a:r>
            <a:r>
              <a:rPr lang="en-US" sz="2500" dirty="0"/>
              <a:t>;  //!&lt; -- Flag indicating whether the Task has been disabled</a:t>
            </a:r>
            <a:endParaRPr lang="en-U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337334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SysModelTask</a:t>
            </a:r>
            <a:r>
              <a:rPr lang="en-US" dirty="0"/>
              <a:t>()?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96EEA-841A-FC41-AF7E-502417FBB8D7}"/>
              </a:ext>
            </a:extLst>
          </p:cNvPr>
          <p:cNvSpPr txBox="1"/>
          <p:nvPr/>
        </p:nvSpPr>
        <p:spPr>
          <a:xfrm>
            <a:off x="16414035" y="10822382"/>
            <a:ext cx="7524750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 Light"/>
              </a:rPr>
              <a:t>Hard to say what this is for because I don’t think it is ever used.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9660077" y="11407157"/>
            <a:ext cx="6527789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1130270" y="8686799"/>
            <a:ext cx="14278708" cy="394030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8DC777-87AF-B84D-BDFA-BFD349BBB77F}"/>
              </a:ext>
            </a:extLst>
          </p:cNvPr>
          <p:cNvSpPr/>
          <p:nvPr/>
        </p:nvSpPr>
        <p:spPr>
          <a:xfrm>
            <a:off x="1130270" y="2485865"/>
            <a:ext cx="14278708" cy="10141238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SysModelTask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SysModelTask</a:t>
            </a:r>
            <a:r>
              <a:rPr lang="en-US" sz="2500" dirty="0"/>
              <a:t>(uint64_t </a:t>
            </a:r>
            <a:r>
              <a:rPr lang="en-US" sz="2500" dirty="0" err="1"/>
              <a:t>InputPeriod</a:t>
            </a:r>
            <a:r>
              <a:rPr lang="en-US" sz="2500" dirty="0"/>
              <a:t>, uint64_t </a:t>
            </a:r>
            <a:r>
              <a:rPr lang="en-US" sz="2500" dirty="0" err="1"/>
              <a:t>InputDelay</a:t>
            </a:r>
            <a:r>
              <a:rPr lang="en-US" sz="2500" dirty="0"/>
              <a:t>=0,</a:t>
            </a:r>
            <a:br>
              <a:rPr lang="en-US" sz="2500" dirty="0"/>
            </a:br>
            <a:r>
              <a:rPr lang="en-US" sz="2500" dirty="0"/>
              <a:t>                   uint64_t </a:t>
            </a:r>
            <a:r>
              <a:rPr lang="en-US" sz="2500" dirty="0" err="1"/>
              <a:t>FirstStartTime</a:t>
            </a:r>
            <a:r>
              <a:rPr lang="en-US" sz="2500" dirty="0"/>
              <a:t>=0);</a:t>
            </a:r>
            <a:br>
              <a:rPr lang="en-US" sz="2500" dirty="0"/>
            </a:br>
            <a:r>
              <a:rPr lang="en-US" sz="2500" dirty="0"/>
              <a:t>    ~</a:t>
            </a:r>
            <a:r>
              <a:rPr lang="en-US" sz="2500" dirty="0" err="1"/>
              <a:t>SysModelTask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AddNewObject</a:t>
            </a:r>
            <a:r>
              <a:rPr lang="en-US" sz="2500" dirty="0"/>
              <a:t>(</a:t>
            </a:r>
            <a:r>
              <a:rPr lang="en-US" sz="2500" dirty="0" err="1"/>
              <a:t>SysModel</a:t>
            </a:r>
            <a:r>
              <a:rPr lang="en-US" sz="2500" dirty="0"/>
              <a:t> *</a:t>
            </a:r>
            <a:r>
              <a:rPr lang="en-US" sz="2500" dirty="0" err="1"/>
              <a:t>NewModel</a:t>
            </a:r>
            <a:r>
              <a:rPr lang="en-US" sz="2500" dirty="0"/>
              <a:t>, int32_t Priority = -1);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SelfInitTaskList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</a:t>
            </a:r>
          </a:p>
          <a:p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ExecuteTaskList</a:t>
            </a:r>
            <a:r>
              <a:rPr lang="en-US" sz="2500" dirty="0"/>
              <a:t>(uint64_t </a:t>
            </a:r>
            <a:r>
              <a:rPr lang="en-US" sz="2500" dirty="0" err="1"/>
              <a:t>CurrentSimTime</a:t>
            </a:r>
            <a:r>
              <a:rPr lang="en-US" sz="2500" dirty="0"/>
              <a:t>);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ResetTaskList</a:t>
            </a:r>
            <a:r>
              <a:rPr lang="en-US" sz="2500" dirty="0"/>
              <a:t>(uint64_t </a:t>
            </a:r>
            <a:r>
              <a:rPr lang="en-US" sz="2500" dirty="0" err="1"/>
              <a:t>CurrentSimTime</a:t>
            </a:r>
            <a:r>
              <a:rPr lang="en-US" sz="2500" dirty="0"/>
              <a:t>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ResetTask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=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FirstTaskTime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enableTask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taskActive</a:t>
            </a:r>
            <a:r>
              <a:rPr lang="en-US" sz="2500" dirty="0"/>
              <a:t> = </a:t>
            </a:r>
            <a:r>
              <a:rPr lang="en-US" sz="2500" b="1" dirty="0"/>
              <a:t>true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disableTask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taskActive</a:t>
            </a:r>
            <a:r>
              <a:rPr lang="en-US" sz="2500" dirty="0"/>
              <a:t> = </a:t>
            </a:r>
            <a:r>
              <a:rPr lang="en-US" sz="2500" b="1" dirty="0"/>
              <a:t>false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updatePeriod</a:t>
            </a:r>
            <a:r>
              <a:rPr lang="en-US" sz="2500" dirty="0"/>
              <a:t>(uint64_t </a:t>
            </a:r>
            <a:r>
              <a:rPr lang="en-US" sz="2500" dirty="0" err="1"/>
              <a:t>newPeriod</a:t>
            </a:r>
            <a:r>
              <a:rPr lang="en-US" sz="2500" dirty="0"/>
              <a:t>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=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-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TaskPeriod</a:t>
            </a:r>
            <a:r>
              <a:rPr lang="en-US" sz="2500" dirty="0"/>
              <a:t> + </a:t>
            </a:r>
            <a:r>
              <a:rPr lang="en-US" sz="2500" dirty="0" err="1"/>
              <a:t>newPeriod</a:t>
            </a:r>
            <a:r>
              <a:rPr lang="en-US" sz="2500" dirty="0"/>
              <a:t>;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TaskPeriod</a:t>
            </a:r>
            <a:r>
              <a:rPr lang="en-US" sz="2500" dirty="0"/>
              <a:t> = </a:t>
            </a:r>
            <a:r>
              <a:rPr lang="en-US" sz="2500" dirty="0" err="1"/>
              <a:t>newPeriod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 </a:t>
            </a:r>
            <a:br>
              <a:rPr lang="en-US" sz="2500" dirty="0"/>
            </a:br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std::vector&lt;</a:t>
            </a:r>
            <a:r>
              <a:rPr lang="en-US" sz="2500" dirty="0" err="1"/>
              <a:t>ModelPriorityPair</a:t>
            </a:r>
            <a:r>
              <a:rPr lang="en-US" sz="2500" dirty="0"/>
              <a:t>&gt; </a:t>
            </a:r>
            <a:r>
              <a:rPr lang="en-US" sz="2500" dirty="0" err="1"/>
              <a:t>TaskModels</a:t>
            </a:r>
            <a:r>
              <a:rPr lang="en-US" sz="2500" dirty="0"/>
              <a:t>;  //!&lt; -- Array that has pointers to all task </a:t>
            </a:r>
            <a:r>
              <a:rPr lang="en-US" sz="2500" dirty="0" err="1"/>
              <a:t>sysModels</a:t>
            </a:r>
            <a:br>
              <a:rPr lang="en-US" sz="2500" dirty="0"/>
            </a:br>
            <a:r>
              <a:rPr lang="en-US" sz="2500" dirty="0"/>
              <a:t>    std::string </a:t>
            </a:r>
            <a:r>
              <a:rPr lang="en-US" sz="2500" dirty="0" err="1"/>
              <a:t>TaskName</a:t>
            </a:r>
            <a:r>
              <a:rPr lang="en-US" sz="2500" dirty="0"/>
              <a:t>;  //!&lt; -- Identifier for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NextStartTime</a:t>
            </a:r>
            <a:r>
              <a:rPr lang="en-US" sz="2500" dirty="0"/>
              <a:t>;  //!&lt; [ns] Next time to start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NextPickupTime</a:t>
            </a:r>
            <a:r>
              <a:rPr lang="en-US" sz="2500" dirty="0"/>
              <a:t>;  //!&lt; [ns] Next time read Task outputs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TaskPeriod</a:t>
            </a:r>
            <a:r>
              <a:rPr lang="en-US" sz="2500" dirty="0"/>
              <a:t>;  //!&lt; [ns] Cycle rate for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PickupDelay</a:t>
            </a:r>
            <a:r>
              <a:rPr lang="en-US" sz="2500" dirty="0"/>
              <a:t>;  //!&lt; [ns] Time between dispatches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FirstTaskTime</a:t>
            </a:r>
            <a:r>
              <a:rPr lang="en-US" sz="2500" dirty="0"/>
              <a:t>;  //!&lt; [ns] Time to start Task for first time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bool </a:t>
            </a:r>
            <a:r>
              <a:rPr lang="en-US" sz="2500" dirty="0" err="1"/>
              <a:t>taskActive</a:t>
            </a:r>
            <a:r>
              <a:rPr lang="en-US" sz="2500" dirty="0"/>
              <a:t>;  //!&lt; -- Flag indicating whether the Task has been disabled</a:t>
            </a:r>
            <a:endParaRPr lang="en-U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094683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SysModelTask</a:t>
            </a:r>
            <a:r>
              <a:rPr lang="en-US" dirty="0"/>
              <a:t>()?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96EEA-841A-FC41-AF7E-502417FBB8D7}"/>
              </a:ext>
            </a:extLst>
          </p:cNvPr>
          <p:cNvSpPr txBox="1"/>
          <p:nvPr/>
        </p:nvSpPr>
        <p:spPr>
          <a:xfrm>
            <a:off x="16397931" y="10426966"/>
            <a:ext cx="7524750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Time between task calls in integer nanoseconds for this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SysModelTask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().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 Ligh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8572682" y="11011741"/>
            <a:ext cx="7528172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1130270" y="8686799"/>
            <a:ext cx="14278708" cy="394030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BD0B57-2D0E-F848-9B8E-8E8A6260EC87}"/>
              </a:ext>
            </a:extLst>
          </p:cNvPr>
          <p:cNvSpPr/>
          <p:nvPr/>
        </p:nvSpPr>
        <p:spPr>
          <a:xfrm>
            <a:off x="1130270" y="2485865"/>
            <a:ext cx="14278708" cy="10141238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SysModelTask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SysModelTask</a:t>
            </a:r>
            <a:r>
              <a:rPr lang="en-US" sz="2500" dirty="0"/>
              <a:t>(uint64_t </a:t>
            </a:r>
            <a:r>
              <a:rPr lang="en-US" sz="2500" dirty="0" err="1"/>
              <a:t>InputPeriod</a:t>
            </a:r>
            <a:r>
              <a:rPr lang="en-US" sz="2500" dirty="0"/>
              <a:t>, uint64_t </a:t>
            </a:r>
            <a:r>
              <a:rPr lang="en-US" sz="2500" dirty="0" err="1"/>
              <a:t>InputDelay</a:t>
            </a:r>
            <a:r>
              <a:rPr lang="en-US" sz="2500" dirty="0"/>
              <a:t>=0,</a:t>
            </a:r>
            <a:br>
              <a:rPr lang="en-US" sz="2500" dirty="0"/>
            </a:br>
            <a:r>
              <a:rPr lang="en-US" sz="2500" dirty="0"/>
              <a:t>                   uint64_t </a:t>
            </a:r>
            <a:r>
              <a:rPr lang="en-US" sz="2500" dirty="0" err="1"/>
              <a:t>FirstStartTime</a:t>
            </a:r>
            <a:r>
              <a:rPr lang="en-US" sz="2500" dirty="0"/>
              <a:t>=0);</a:t>
            </a:r>
            <a:br>
              <a:rPr lang="en-US" sz="2500" dirty="0"/>
            </a:br>
            <a:r>
              <a:rPr lang="en-US" sz="2500" dirty="0"/>
              <a:t>    ~</a:t>
            </a:r>
            <a:r>
              <a:rPr lang="en-US" sz="2500" dirty="0" err="1"/>
              <a:t>SysModelTask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AddNewObject</a:t>
            </a:r>
            <a:r>
              <a:rPr lang="en-US" sz="2500" dirty="0"/>
              <a:t>(</a:t>
            </a:r>
            <a:r>
              <a:rPr lang="en-US" sz="2500" dirty="0" err="1"/>
              <a:t>SysModel</a:t>
            </a:r>
            <a:r>
              <a:rPr lang="en-US" sz="2500" dirty="0"/>
              <a:t> *</a:t>
            </a:r>
            <a:r>
              <a:rPr lang="en-US" sz="2500" dirty="0" err="1"/>
              <a:t>NewModel</a:t>
            </a:r>
            <a:r>
              <a:rPr lang="en-US" sz="2500" dirty="0"/>
              <a:t>, int32_t Priority = -1);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SelfInitTaskList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</a:t>
            </a:r>
          </a:p>
          <a:p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ExecuteTaskList</a:t>
            </a:r>
            <a:r>
              <a:rPr lang="en-US" sz="2500" dirty="0"/>
              <a:t>(uint64_t </a:t>
            </a:r>
            <a:r>
              <a:rPr lang="en-US" sz="2500" dirty="0" err="1"/>
              <a:t>CurrentSimTime</a:t>
            </a:r>
            <a:r>
              <a:rPr lang="en-US" sz="2500" dirty="0"/>
              <a:t>);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ResetTaskList</a:t>
            </a:r>
            <a:r>
              <a:rPr lang="en-US" sz="2500" dirty="0"/>
              <a:t>(uint64_t </a:t>
            </a:r>
            <a:r>
              <a:rPr lang="en-US" sz="2500" dirty="0" err="1"/>
              <a:t>CurrentSimTime</a:t>
            </a:r>
            <a:r>
              <a:rPr lang="en-US" sz="2500" dirty="0"/>
              <a:t>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ResetTask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=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FirstTaskTime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enableTask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taskActive</a:t>
            </a:r>
            <a:r>
              <a:rPr lang="en-US" sz="2500" dirty="0"/>
              <a:t> = </a:t>
            </a:r>
            <a:r>
              <a:rPr lang="en-US" sz="2500" b="1" dirty="0"/>
              <a:t>true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disableTask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taskActive</a:t>
            </a:r>
            <a:r>
              <a:rPr lang="en-US" sz="2500" dirty="0"/>
              <a:t> = </a:t>
            </a:r>
            <a:r>
              <a:rPr lang="en-US" sz="2500" b="1" dirty="0"/>
              <a:t>false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updatePeriod</a:t>
            </a:r>
            <a:r>
              <a:rPr lang="en-US" sz="2500" dirty="0"/>
              <a:t>(uint64_t </a:t>
            </a:r>
            <a:r>
              <a:rPr lang="en-US" sz="2500" dirty="0" err="1"/>
              <a:t>newPeriod</a:t>
            </a:r>
            <a:r>
              <a:rPr lang="en-US" sz="2500" dirty="0"/>
              <a:t>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=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-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TaskPeriod</a:t>
            </a:r>
            <a:r>
              <a:rPr lang="en-US" sz="2500" dirty="0"/>
              <a:t> + </a:t>
            </a:r>
            <a:r>
              <a:rPr lang="en-US" sz="2500" dirty="0" err="1"/>
              <a:t>newPeriod</a:t>
            </a:r>
            <a:r>
              <a:rPr lang="en-US" sz="2500" dirty="0"/>
              <a:t>;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TaskPeriod</a:t>
            </a:r>
            <a:r>
              <a:rPr lang="en-US" sz="2500" dirty="0"/>
              <a:t> = </a:t>
            </a:r>
            <a:r>
              <a:rPr lang="en-US" sz="2500" dirty="0" err="1"/>
              <a:t>newPeriod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 </a:t>
            </a:r>
            <a:br>
              <a:rPr lang="en-US" sz="2500" dirty="0"/>
            </a:br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std::vector&lt;</a:t>
            </a:r>
            <a:r>
              <a:rPr lang="en-US" sz="2500" dirty="0" err="1"/>
              <a:t>ModelPriorityPair</a:t>
            </a:r>
            <a:r>
              <a:rPr lang="en-US" sz="2500" dirty="0"/>
              <a:t>&gt; </a:t>
            </a:r>
            <a:r>
              <a:rPr lang="en-US" sz="2500" dirty="0" err="1"/>
              <a:t>TaskModels</a:t>
            </a:r>
            <a:r>
              <a:rPr lang="en-US" sz="2500" dirty="0"/>
              <a:t>;  //!&lt; -- Array that has pointers to all task </a:t>
            </a:r>
            <a:r>
              <a:rPr lang="en-US" sz="2500" dirty="0" err="1"/>
              <a:t>sysModels</a:t>
            </a:r>
            <a:br>
              <a:rPr lang="en-US" sz="2500" dirty="0"/>
            </a:br>
            <a:r>
              <a:rPr lang="en-US" sz="2500" dirty="0"/>
              <a:t>    std::string </a:t>
            </a:r>
            <a:r>
              <a:rPr lang="en-US" sz="2500" dirty="0" err="1"/>
              <a:t>TaskName</a:t>
            </a:r>
            <a:r>
              <a:rPr lang="en-US" sz="2500" dirty="0"/>
              <a:t>;  //!&lt; -- Identifier for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NextStartTime</a:t>
            </a:r>
            <a:r>
              <a:rPr lang="en-US" sz="2500" dirty="0"/>
              <a:t>;  //!&lt; [ns] Next time to start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NextPickupTime</a:t>
            </a:r>
            <a:r>
              <a:rPr lang="en-US" sz="2500" dirty="0"/>
              <a:t>;  //!&lt; [ns] Next time read Task outputs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TaskPeriod</a:t>
            </a:r>
            <a:r>
              <a:rPr lang="en-US" sz="2500" dirty="0"/>
              <a:t>;  //!&lt; [ns] Cycle rate for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PickupDelay</a:t>
            </a:r>
            <a:r>
              <a:rPr lang="en-US" sz="2500" dirty="0"/>
              <a:t>;  //!&lt; [ns] Time between dispatches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FirstTaskTime</a:t>
            </a:r>
            <a:r>
              <a:rPr lang="en-US" sz="2500" dirty="0"/>
              <a:t>;  //!&lt; [ns] Time to start Task for first time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bool </a:t>
            </a:r>
            <a:r>
              <a:rPr lang="en-US" sz="2500" dirty="0" err="1"/>
              <a:t>taskActive</a:t>
            </a:r>
            <a:r>
              <a:rPr lang="en-US" sz="2500" dirty="0"/>
              <a:t>;  //!&lt; -- Flag indicating whether the Task has been disabled</a:t>
            </a:r>
            <a:endParaRPr lang="en-U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473806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SysModelTask</a:t>
            </a:r>
            <a:r>
              <a:rPr lang="en-US" dirty="0"/>
              <a:t>()?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96EEA-841A-FC41-AF7E-502417FBB8D7}"/>
              </a:ext>
            </a:extLst>
          </p:cNvPr>
          <p:cNvSpPr txBox="1"/>
          <p:nvPr/>
        </p:nvSpPr>
        <p:spPr>
          <a:xfrm>
            <a:off x="16348503" y="10034854"/>
            <a:ext cx="7524750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Doesn’t have to be a multiple of the task period. Can be used to offset the time that the task is called. For instance, if there is a 10s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TaskPeriod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, but a 5s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FirstTaskTime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, this task will run at 5s, 15s, 25s, etc.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 Ligh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10463266" y="11765503"/>
            <a:ext cx="5526377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1130270" y="8686799"/>
            <a:ext cx="14278708" cy="394030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8BED5C-7FDA-A145-BAFB-4E679D9911ED}"/>
              </a:ext>
            </a:extLst>
          </p:cNvPr>
          <p:cNvSpPr/>
          <p:nvPr/>
        </p:nvSpPr>
        <p:spPr>
          <a:xfrm>
            <a:off x="1130270" y="2485865"/>
            <a:ext cx="14278708" cy="10141238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SysModelTask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SysModelTask</a:t>
            </a:r>
            <a:r>
              <a:rPr lang="en-US" sz="2500" dirty="0"/>
              <a:t>(uint64_t </a:t>
            </a:r>
            <a:r>
              <a:rPr lang="en-US" sz="2500" dirty="0" err="1"/>
              <a:t>InputPeriod</a:t>
            </a:r>
            <a:r>
              <a:rPr lang="en-US" sz="2500" dirty="0"/>
              <a:t>, uint64_t </a:t>
            </a:r>
            <a:r>
              <a:rPr lang="en-US" sz="2500" dirty="0" err="1"/>
              <a:t>InputDelay</a:t>
            </a:r>
            <a:r>
              <a:rPr lang="en-US" sz="2500" dirty="0"/>
              <a:t>=0,</a:t>
            </a:r>
            <a:br>
              <a:rPr lang="en-US" sz="2500" dirty="0"/>
            </a:br>
            <a:r>
              <a:rPr lang="en-US" sz="2500" dirty="0"/>
              <a:t>                   uint64_t </a:t>
            </a:r>
            <a:r>
              <a:rPr lang="en-US" sz="2500" dirty="0" err="1"/>
              <a:t>FirstStartTime</a:t>
            </a:r>
            <a:r>
              <a:rPr lang="en-US" sz="2500" dirty="0"/>
              <a:t>=0);</a:t>
            </a:r>
            <a:br>
              <a:rPr lang="en-US" sz="2500" dirty="0"/>
            </a:br>
            <a:r>
              <a:rPr lang="en-US" sz="2500" dirty="0"/>
              <a:t>    ~</a:t>
            </a:r>
            <a:r>
              <a:rPr lang="en-US" sz="2500" dirty="0" err="1"/>
              <a:t>SysModelTask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AddNewObject</a:t>
            </a:r>
            <a:r>
              <a:rPr lang="en-US" sz="2500" dirty="0"/>
              <a:t>(</a:t>
            </a:r>
            <a:r>
              <a:rPr lang="en-US" sz="2500" dirty="0" err="1"/>
              <a:t>SysModel</a:t>
            </a:r>
            <a:r>
              <a:rPr lang="en-US" sz="2500" dirty="0"/>
              <a:t> *</a:t>
            </a:r>
            <a:r>
              <a:rPr lang="en-US" sz="2500" dirty="0" err="1"/>
              <a:t>NewModel</a:t>
            </a:r>
            <a:r>
              <a:rPr lang="en-US" sz="2500" dirty="0"/>
              <a:t>, int32_t Priority = -1);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SelfInitTaskList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</a:t>
            </a:r>
          </a:p>
          <a:p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ExecuteTaskList</a:t>
            </a:r>
            <a:r>
              <a:rPr lang="en-US" sz="2500" dirty="0"/>
              <a:t>(uint64_t </a:t>
            </a:r>
            <a:r>
              <a:rPr lang="en-US" sz="2500" dirty="0" err="1"/>
              <a:t>CurrentSimTime</a:t>
            </a:r>
            <a:r>
              <a:rPr lang="en-US" sz="2500" dirty="0"/>
              <a:t>);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ResetTaskList</a:t>
            </a:r>
            <a:r>
              <a:rPr lang="en-US" sz="2500" dirty="0"/>
              <a:t>(uint64_t </a:t>
            </a:r>
            <a:r>
              <a:rPr lang="en-US" sz="2500" dirty="0" err="1"/>
              <a:t>CurrentSimTime</a:t>
            </a:r>
            <a:r>
              <a:rPr lang="en-US" sz="2500" dirty="0"/>
              <a:t>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ResetTask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=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FirstTaskTime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enableTask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taskActive</a:t>
            </a:r>
            <a:r>
              <a:rPr lang="en-US" sz="2500" dirty="0"/>
              <a:t> = </a:t>
            </a:r>
            <a:r>
              <a:rPr lang="en-US" sz="2500" b="1" dirty="0"/>
              <a:t>true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disableTask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taskActive</a:t>
            </a:r>
            <a:r>
              <a:rPr lang="en-US" sz="2500" dirty="0"/>
              <a:t> = </a:t>
            </a:r>
            <a:r>
              <a:rPr lang="en-US" sz="2500" b="1" dirty="0"/>
              <a:t>false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updatePeriod</a:t>
            </a:r>
            <a:r>
              <a:rPr lang="en-US" sz="2500" dirty="0"/>
              <a:t>(uint64_t </a:t>
            </a:r>
            <a:r>
              <a:rPr lang="en-US" sz="2500" dirty="0" err="1"/>
              <a:t>newPeriod</a:t>
            </a:r>
            <a:r>
              <a:rPr lang="en-US" sz="2500" dirty="0"/>
              <a:t>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=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-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TaskPeriod</a:t>
            </a:r>
            <a:r>
              <a:rPr lang="en-US" sz="2500" dirty="0"/>
              <a:t> + </a:t>
            </a:r>
            <a:r>
              <a:rPr lang="en-US" sz="2500" dirty="0" err="1"/>
              <a:t>newPeriod</a:t>
            </a:r>
            <a:r>
              <a:rPr lang="en-US" sz="2500" dirty="0"/>
              <a:t>;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TaskPeriod</a:t>
            </a:r>
            <a:r>
              <a:rPr lang="en-US" sz="2500" dirty="0"/>
              <a:t> = </a:t>
            </a:r>
            <a:r>
              <a:rPr lang="en-US" sz="2500" dirty="0" err="1"/>
              <a:t>newPeriod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 </a:t>
            </a:r>
            <a:br>
              <a:rPr lang="en-US" sz="2500" dirty="0"/>
            </a:br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std::vector&lt;</a:t>
            </a:r>
            <a:r>
              <a:rPr lang="en-US" sz="2500" dirty="0" err="1"/>
              <a:t>ModelPriorityPair</a:t>
            </a:r>
            <a:r>
              <a:rPr lang="en-US" sz="2500" dirty="0"/>
              <a:t>&gt; </a:t>
            </a:r>
            <a:r>
              <a:rPr lang="en-US" sz="2500" dirty="0" err="1"/>
              <a:t>TaskModels</a:t>
            </a:r>
            <a:r>
              <a:rPr lang="en-US" sz="2500" dirty="0"/>
              <a:t>;  //!&lt; -- Array that has pointers to all task </a:t>
            </a:r>
            <a:r>
              <a:rPr lang="en-US" sz="2500" dirty="0" err="1"/>
              <a:t>sysModels</a:t>
            </a:r>
            <a:br>
              <a:rPr lang="en-US" sz="2500" dirty="0"/>
            </a:br>
            <a:r>
              <a:rPr lang="en-US" sz="2500" dirty="0"/>
              <a:t>    std::string </a:t>
            </a:r>
            <a:r>
              <a:rPr lang="en-US" sz="2500" dirty="0" err="1"/>
              <a:t>TaskName</a:t>
            </a:r>
            <a:r>
              <a:rPr lang="en-US" sz="2500" dirty="0"/>
              <a:t>;  //!&lt; -- Identifier for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NextStartTime</a:t>
            </a:r>
            <a:r>
              <a:rPr lang="en-US" sz="2500" dirty="0"/>
              <a:t>;  //!&lt; [ns] Next time to start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NextPickupTime</a:t>
            </a:r>
            <a:r>
              <a:rPr lang="en-US" sz="2500" dirty="0"/>
              <a:t>;  //!&lt; [ns] Next time read Task outputs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TaskPeriod</a:t>
            </a:r>
            <a:r>
              <a:rPr lang="en-US" sz="2500" dirty="0"/>
              <a:t>;  //!&lt; [ns] Cycle rate for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PickupDelay</a:t>
            </a:r>
            <a:r>
              <a:rPr lang="en-US" sz="2500" dirty="0"/>
              <a:t>;  //!&lt; [ns] Time between dispatches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FirstTaskTime</a:t>
            </a:r>
            <a:r>
              <a:rPr lang="en-US" sz="2500" dirty="0"/>
              <a:t>;  //!&lt; [ns] Time to start Task for first time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bool </a:t>
            </a:r>
            <a:r>
              <a:rPr lang="en-US" sz="2500" dirty="0" err="1"/>
              <a:t>taskActive</a:t>
            </a:r>
            <a:r>
              <a:rPr lang="en-US" sz="2500" dirty="0"/>
              <a:t>;  //!&lt; -- Flag indicating whether the Task has been disabled</a:t>
            </a:r>
            <a:endParaRPr lang="en-U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111636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SysModelTask</a:t>
            </a:r>
            <a:r>
              <a:rPr lang="en-US" dirty="0"/>
              <a:t>()?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96EEA-841A-FC41-AF7E-502417FBB8D7}"/>
              </a:ext>
            </a:extLst>
          </p:cNvPr>
          <p:cNvSpPr txBox="1"/>
          <p:nvPr/>
        </p:nvSpPr>
        <p:spPr>
          <a:xfrm>
            <a:off x="16113724" y="11859437"/>
            <a:ext cx="7524750" cy="677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If false, the task models will not be run.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 Ligh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11884294" y="12197990"/>
            <a:ext cx="3994138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1130270" y="8686799"/>
            <a:ext cx="14278708" cy="394030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F62CC9-18F0-1249-A60F-298F5B425E32}"/>
              </a:ext>
            </a:extLst>
          </p:cNvPr>
          <p:cNvSpPr/>
          <p:nvPr/>
        </p:nvSpPr>
        <p:spPr>
          <a:xfrm>
            <a:off x="1130270" y="2485865"/>
            <a:ext cx="14278708" cy="10141238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SysModelTask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SysModelTask</a:t>
            </a:r>
            <a:r>
              <a:rPr lang="en-US" sz="2500" dirty="0"/>
              <a:t>(uint64_t </a:t>
            </a:r>
            <a:r>
              <a:rPr lang="en-US" sz="2500" dirty="0" err="1"/>
              <a:t>InputPeriod</a:t>
            </a:r>
            <a:r>
              <a:rPr lang="en-US" sz="2500" dirty="0"/>
              <a:t>, uint64_t </a:t>
            </a:r>
            <a:r>
              <a:rPr lang="en-US" sz="2500" dirty="0" err="1"/>
              <a:t>InputDelay</a:t>
            </a:r>
            <a:r>
              <a:rPr lang="en-US" sz="2500" dirty="0"/>
              <a:t>=0,</a:t>
            </a:r>
            <a:br>
              <a:rPr lang="en-US" sz="2500" dirty="0"/>
            </a:br>
            <a:r>
              <a:rPr lang="en-US" sz="2500" dirty="0"/>
              <a:t>                   uint64_t </a:t>
            </a:r>
            <a:r>
              <a:rPr lang="en-US" sz="2500" dirty="0" err="1"/>
              <a:t>FirstStartTime</a:t>
            </a:r>
            <a:r>
              <a:rPr lang="en-US" sz="2500" dirty="0"/>
              <a:t>=0);</a:t>
            </a:r>
            <a:br>
              <a:rPr lang="en-US" sz="2500" dirty="0"/>
            </a:br>
            <a:r>
              <a:rPr lang="en-US" sz="2500" dirty="0"/>
              <a:t>    ~</a:t>
            </a:r>
            <a:r>
              <a:rPr lang="en-US" sz="2500" dirty="0" err="1"/>
              <a:t>SysModelTask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AddNewObject</a:t>
            </a:r>
            <a:r>
              <a:rPr lang="en-US" sz="2500" dirty="0"/>
              <a:t>(</a:t>
            </a:r>
            <a:r>
              <a:rPr lang="en-US" sz="2500" dirty="0" err="1"/>
              <a:t>SysModel</a:t>
            </a:r>
            <a:r>
              <a:rPr lang="en-US" sz="2500" dirty="0"/>
              <a:t> *</a:t>
            </a:r>
            <a:r>
              <a:rPr lang="en-US" sz="2500" dirty="0" err="1"/>
              <a:t>NewModel</a:t>
            </a:r>
            <a:r>
              <a:rPr lang="en-US" sz="2500" dirty="0"/>
              <a:t>, int32_t Priority = -1);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SelfInitTaskList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</a:t>
            </a:r>
          </a:p>
          <a:p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ExecuteTaskList</a:t>
            </a:r>
            <a:r>
              <a:rPr lang="en-US" sz="2500" dirty="0"/>
              <a:t>(uint64_t </a:t>
            </a:r>
            <a:r>
              <a:rPr lang="en-US" sz="2500" dirty="0" err="1"/>
              <a:t>CurrentSimTime</a:t>
            </a:r>
            <a:r>
              <a:rPr lang="en-US" sz="2500" dirty="0"/>
              <a:t>);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ResetTaskList</a:t>
            </a:r>
            <a:r>
              <a:rPr lang="en-US" sz="2500" dirty="0"/>
              <a:t>(uint64_t </a:t>
            </a:r>
            <a:r>
              <a:rPr lang="en-US" sz="2500" dirty="0" err="1"/>
              <a:t>CurrentSimTime</a:t>
            </a:r>
            <a:r>
              <a:rPr lang="en-US" sz="2500" dirty="0"/>
              <a:t>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ResetTask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=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FirstTaskTime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enableTask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taskActive</a:t>
            </a:r>
            <a:r>
              <a:rPr lang="en-US" sz="2500" dirty="0"/>
              <a:t> = </a:t>
            </a:r>
            <a:r>
              <a:rPr lang="en-US" sz="2500" b="1" dirty="0"/>
              <a:t>true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disableTask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taskActive</a:t>
            </a:r>
            <a:r>
              <a:rPr lang="en-US" sz="2500" dirty="0"/>
              <a:t> = </a:t>
            </a:r>
            <a:r>
              <a:rPr lang="en-US" sz="2500" b="1" dirty="0"/>
              <a:t>false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updatePeriod</a:t>
            </a:r>
            <a:r>
              <a:rPr lang="en-US" sz="2500" dirty="0"/>
              <a:t>(uint64_t </a:t>
            </a:r>
            <a:r>
              <a:rPr lang="en-US" sz="2500" dirty="0" err="1"/>
              <a:t>newPeriod</a:t>
            </a:r>
            <a:r>
              <a:rPr lang="en-US" sz="2500" dirty="0"/>
              <a:t>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=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-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TaskPeriod</a:t>
            </a:r>
            <a:r>
              <a:rPr lang="en-US" sz="2500" dirty="0"/>
              <a:t> + </a:t>
            </a:r>
            <a:r>
              <a:rPr lang="en-US" sz="2500" dirty="0" err="1"/>
              <a:t>newPeriod</a:t>
            </a:r>
            <a:r>
              <a:rPr lang="en-US" sz="2500" dirty="0"/>
              <a:t>;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TaskPeriod</a:t>
            </a:r>
            <a:r>
              <a:rPr lang="en-US" sz="2500" dirty="0"/>
              <a:t> = </a:t>
            </a:r>
            <a:r>
              <a:rPr lang="en-US" sz="2500" dirty="0" err="1"/>
              <a:t>newPeriod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 </a:t>
            </a:r>
            <a:br>
              <a:rPr lang="en-US" sz="2500" dirty="0"/>
            </a:br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std::vector&lt;</a:t>
            </a:r>
            <a:r>
              <a:rPr lang="en-US" sz="2500" dirty="0" err="1"/>
              <a:t>ModelPriorityPair</a:t>
            </a:r>
            <a:r>
              <a:rPr lang="en-US" sz="2500" dirty="0"/>
              <a:t>&gt; </a:t>
            </a:r>
            <a:r>
              <a:rPr lang="en-US" sz="2500" dirty="0" err="1"/>
              <a:t>TaskModels</a:t>
            </a:r>
            <a:r>
              <a:rPr lang="en-US" sz="2500" dirty="0"/>
              <a:t>;  //!&lt; -- Array that has pointers to all task </a:t>
            </a:r>
            <a:r>
              <a:rPr lang="en-US" sz="2500" dirty="0" err="1"/>
              <a:t>sysModels</a:t>
            </a:r>
            <a:br>
              <a:rPr lang="en-US" sz="2500" dirty="0"/>
            </a:br>
            <a:r>
              <a:rPr lang="en-US" sz="2500" dirty="0"/>
              <a:t>    std::string </a:t>
            </a:r>
            <a:r>
              <a:rPr lang="en-US" sz="2500" dirty="0" err="1"/>
              <a:t>TaskName</a:t>
            </a:r>
            <a:r>
              <a:rPr lang="en-US" sz="2500" dirty="0"/>
              <a:t>;  //!&lt; -- Identifier for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NextStartTime</a:t>
            </a:r>
            <a:r>
              <a:rPr lang="en-US" sz="2500" dirty="0"/>
              <a:t>;  //!&lt; [ns] Next time to start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NextPickupTime</a:t>
            </a:r>
            <a:r>
              <a:rPr lang="en-US" sz="2500" dirty="0"/>
              <a:t>;  //!&lt; [ns] Next time read Task outputs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TaskPeriod</a:t>
            </a:r>
            <a:r>
              <a:rPr lang="en-US" sz="2500" dirty="0"/>
              <a:t>;  //!&lt; [ns] Cycle rate for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PickupDelay</a:t>
            </a:r>
            <a:r>
              <a:rPr lang="en-US" sz="2500" dirty="0"/>
              <a:t>;  //!&lt; [ns] Time between dispatches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FirstTaskTime</a:t>
            </a:r>
            <a:r>
              <a:rPr lang="en-US" sz="2500" dirty="0"/>
              <a:t>;  //!&lt; [ns] Time to start Task for first time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bool </a:t>
            </a:r>
            <a:r>
              <a:rPr lang="en-US" sz="2500" dirty="0" err="1"/>
              <a:t>taskActive</a:t>
            </a:r>
            <a:r>
              <a:rPr lang="en-US" sz="2500" dirty="0"/>
              <a:t>;  //!&lt; -- Flag indicating whether the Task has been disabled</a:t>
            </a:r>
            <a:endParaRPr lang="en-U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258345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SysModelTask</a:t>
            </a:r>
            <a:r>
              <a:rPr lang="en-US" dirty="0"/>
              <a:t>() do?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4111893" y="3375265"/>
            <a:ext cx="11828323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1130270" y="2473507"/>
            <a:ext cx="14278708" cy="626272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55DEF-22F3-3F49-8A7B-06EB8FEE1D19}"/>
              </a:ext>
            </a:extLst>
          </p:cNvPr>
          <p:cNvSpPr txBox="1"/>
          <p:nvPr/>
        </p:nvSpPr>
        <p:spPr>
          <a:xfrm>
            <a:off x="16249648" y="2951129"/>
            <a:ext cx="7524750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Construct the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SysModelTask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() with default values and set it active.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D28689-30A5-CD48-A86A-A5E179D9A621}"/>
              </a:ext>
            </a:extLst>
          </p:cNvPr>
          <p:cNvSpPr/>
          <p:nvPr/>
        </p:nvSpPr>
        <p:spPr>
          <a:xfrm>
            <a:off x="1130270" y="2485865"/>
            <a:ext cx="14278708" cy="10141238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SysModelTask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SysModelTask</a:t>
            </a:r>
            <a:r>
              <a:rPr lang="en-US" sz="2500" dirty="0"/>
              <a:t>(uint64_t </a:t>
            </a:r>
            <a:r>
              <a:rPr lang="en-US" sz="2500" dirty="0" err="1"/>
              <a:t>InputPeriod</a:t>
            </a:r>
            <a:r>
              <a:rPr lang="en-US" sz="2500" dirty="0"/>
              <a:t>, uint64_t </a:t>
            </a:r>
            <a:r>
              <a:rPr lang="en-US" sz="2500" dirty="0" err="1"/>
              <a:t>InputDelay</a:t>
            </a:r>
            <a:r>
              <a:rPr lang="en-US" sz="2500" dirty="0"/>
              <a:t>=0,</a:t>
            </a:r>
            <a:br>
              <a:rPr lang="en-US" sz="2500" dirty="0"/>
            </a:br>
            <a:r>
              <a:rPr lang="en-US" sz="2500" dirty="0"/>
              <a:t>                   uint64_t </a:t>
            </a:r>
            <a:r>
              <a:rPr lang="en-US" sz="2500" dirty="0" err="1"/>
              <a:t>FirstStartTime</a:t>
            </a:r>
            <a:r>
              <a:rPr lang="en-US" sz="2500" dirty="0"/>
              <a:t>=0);</a:t>
            </a:r>
            <a:br>
              <a:rPr lang="en-US" sz="2500" dirty="0"/>
            </a:br>
            <a:r>
              <a:rPr lang="en-US" sz="2500" dirty="0"/>
              <a:t>    ~</a:t>
            </a:r>
            <a:r>
              <a:rPr lang="en-US" sz="2500" dirty="0" err="1"/>
              <a:t>SysModelTask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AddNewObject</a:t>
            </a:r>
            <a:r>
              <a:rPr lang="en-US" sz="2500" dirty="0"/>
              <a:t>(</a:t>
            </a:r>
            <a:r>
              <a:rPr lang="en-US" sz="2500" dirty="0" err="1"/>
              <a:t>SysModel</a:t>
            </a:r>
            <a:r>
              <a:rPr lang="en-US" sz="2500" dirty="0"/>
              <a:t> *</a:t>
            </a:r>
            <a:r>
              <a:rPr lang="en-US" sz="2500" dirty="0" err="1"/>
              <a:t>NewModel</a:t>
            </a:r>
            <a:r>
              <a:rPr lang="en-US" sz="2500" dirty="0"/>
              <a:t>, int32_t Priority = -1);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SelfInitTaskList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</a:t>
            </a:r>
          </a:p>
          <a:p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ExecuteTaskList</a:t>
            </a:r>
            <a:r>
              <a:rPr lang="en-US" sz="2500" dirty="0"/>
              <a:t>(uint64_t </a:t>
            </a:r>
            <a:r>
              <a:rPr lang="en-US" sz="2500" dirty="0" err="1"/>
              <a:t>CurrentSimTime</a:t>
            </a:r>
            <a:r>
              <a:rPr lang="en-US" sz="2500" dirty="0"/>
              <a:t>);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ResetTaskList</a:t>
            </a:r>
            <a:r>
              <a:rPr lang="en-US" sz="2500" dirty="0"/>
              <a:t>(uint64_t </a:t>
            </a:r>
            <a:r>
              <a:rPr lang="en-US" sz="2500" dirty="0" err="1"/>
              <a:t>CurrentSimTime</a:t>
            </a:r>
            <a:r>
              <a:rPr lang="en-US" sz="2500" dirty="0"/>
              <a:t>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ResetTask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=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FirstTaskTime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enableTask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taskActive</a:t>
            </a:r>
            <a:r>
              <a:rPr lang="en-US" sz="2500" dirty="0"/>
              <a:t> = </a:t>
            </a:r>
            <a:r>
              <a:rPr lang="en-US" sz="2500" b="1" dirty="0"/>
              <a:t>true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disableTask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taskActive</a:t>
            </a:r>
            <a:r>
              <a:rPr lang="en-US" sz="2500" dirty="0"/>
              <a:t> = </a:t>
            </a:r>
            <a:r>
              <a:rPr lang="en-US" sz="2500" b="1" dirty="0"/>
              <a:t>false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updatePeriod</a:t>
            </a:r>
            <a:r>
              <a:rPr lang="en-US" sz="2500" dirty="0"/>
              <a:t>(uint64_t </a:t>
            </a:r>
            <a:r>
              <a:rPr lang="en-US" sz="2500" dirty="0" err="1"/>
              <a:t>newPeriod</a:t>
            </a:r>
            <a:r>
              <a:rPr lang="en-US" sz="2500" dirty="0"/>
              <a:t>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=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-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TaskPeriod</a:t>
            </a:r>
            <a:r>
              <a:rPr lang="en-US" sz="2500" dirty="0"/>
              <a:t> + </a:t>
            </a:r>
            <a:r>
              <a:rPr lang="en-US" sz="2500" dirty="0" err="1"/>
              <a:t>newPeriod</a:t>
            </a:r>
            <a:r>
              <a:rPr lang="en-US" sz="2500" dirty="0"/>
              <a:t>;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TaskPeriod</a:t>
            </a:r>
            <a:r>
              <a:rPr lang="en-US" sz="2500" dirty="0"/>
              <a:t> = </a:t>
            </a:r>
            <a:r>
              <a:rPr lang="en-US" sz="2500" dirty="0" err="1"/>
              <a:t>newPeriod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 </a:t>
            </a:r>
            <a:br>
              <a:rPr lang="en-US" sz="2500" dirty="0"/>
            </a:br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std::vector&lt;</a:t>
            </a:r>
            <a:r>
              <a:rPr lang="en-US" sz="2500" dirty="0" err="1"/>
              <a:t>ModelPriorityPair</a:t>
            </a:r>
            <a:r>
              <a:rPr lang="en-US" sz="2500" dirty="0"/>
              <a:t>&gt; </a:t>
            </a:r>
            <a:r>
              <a:rPr lang="en-US" sz="2500" dirty="0" err="1"/>
              <a:t>TaskModels</a:t>
            </a:r>
            <a:r>
              <a:rPr lang="en-US" sz="2500" dirty="0"/>
              <a:t>;  //!&lt; -- Array that has pointers to all task </a:t>
            </a:r>
            <a:r>
              <a:rPr lang="en-US" sz="2500" dirty="0" err="1"/>
              <a:t>sysModels</a:t>
            </a:r>
            <a:br>
              <a:rPr lang="en-US" sz="2500" dirty="0"/>
            </a:br>
            <a:r>
              <a:rPr lang="en-US" sz="2500" dirty="0"/>
              <a:t>    std::string </a:t>
            </a:r>
            <a:r>
              <a:rPr lang="en-US" sz="2500" dirty="0" err="1"/>
              <a:t>TaskName</a:t>
            </a:r>
            <a:r>
              <a:rPr lang="en-US" sz="2500" dirty="0"/>
              <a:t>;  //!&lt; -- Identifier for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NextStartTime</a:t>
            </a:r>
            <a:r>
              <a:rPr lang="en-US" sz="2500" dirty="0"/>
              <a:t>;  //!&lt; [ns] Next time to start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NextPickupTime</a:t>
            </a:r>
            <a:r>
              <a:rPr lang="en-US" sz="2500" dirty="0"/>
              <a:t>;  //!&lt; [ns] Next time read Task outputs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TaskPeriod</a:t>
            </a:r>
            <a:r>
              <a:rPr lang="en-US" sz="2500" dirty="0"/>
              <a:t>;  //!&lt; [ns] Cycle rate for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PickupDelay</a:t>
            </a:r>
            <a:r>
              <a:rPr lang="en-US" sz="2500" dirty="0"/>
              <a:t>;  //!&lt; [ns] Time between dispatches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FirstTaskTime</a:t>
            </a:r>
            <a:r>
              <a:rPr lang="en-US" sz="2500" dirty="0"/>
              <a:t>;  //!&lt; [ns] Time to start Task for first time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bool </a:t>
            </a:r>
            <a:r>
              <a:rPr lang="en-US" sz="2500" dirty="0" err="1"/>
              <a:t>taskActive</a:t>
            </a:r>
            <a:r>
              <a:rPr lang="en-US" sz="2500" dirty="0"/>
              <a:t>;  //!&lt; -- Flag indicating whether the Task has been disabled</a:t>
            </a:r>
            <a:endParaRPr lang="en-U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095788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SysModelTask</a:t>
            </a:r>
            <a:r>
              <a:rPr lang="en-US" dirty="0"/>
              <a:t>() do?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6657385" y="4147262"/>
            <a:ext cx="9394042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1130270" y="2473507"/>
            <a:ext cx="14278708" cy="626272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55DEF-22F3-3F49-8A7B-06EB8FEE1D19}"/>
              </a:ext>
            </a:extLst>
          </p:cNvPr>
          <p:cNvSpPr txBox="1"/>
          <p:nvPr/>
        </p:nvSpPr>
        <p:spPr>
          <a:xfrm>
            <a:off x="16224935" y="3808709"/>
            <a:ext cx="7524750" cy="677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Construct with some inputs from the user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9627F5-3D94-6D4F-AB4C-27682848FC63}"/>
              </a:ext>
            </a:extLst>
          </p:cNvPr>
          <p:cNvSpPr/>
          <p:nvPr/>
        </p:nvSpPr>
        <p:spPr>
          <a:xfrm>
            <a:off x="1130270" y="2485865"/>
            <a:ext cx="14278708" cy="10141238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SysModelTask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SysModelTask</a:t>
            </a:r>
            <a:r>
              <a:rPr lang="en-US" sz="2500" dirty="0"/>
              <a:t>(uint64_t </a:t>
            </a:r>
            <a:r>
              <a:rPr lang="en-US" sz="2500" dirty="0" err="1"/>
              <a:t>InputPeriod</a:t>
            </a:r>
            <a:r>
              <a:rPr lang="en-US" sz="2500" dirty="0"/>
              <a:t>, uint64_t </a:t>
            </a:r>
            <a:r>
              <a:rPr lang="en-US" sz="2500" dirty="0" err="1"/>
              <a:t>InputDelay</a:t>
            </a:r>
            <a:r>
              <a:rPr lang="en-US" sz="2500" dirty="0"/>
              <a:t>=0,</a:t>
            </a:r>
            <a:br>
              <a:rPr lang="en-US" sz="2500" dirty="0"/>
            </a:br>
            <a:r>
              <a:rPr lang="en-US" sz="2500" dirty="0"/>
              <a:t>                   uint64_t </a:t>
            </a:r>
            <a:r>
              <a:rPr lang="en-US" sz="2500" dirty="0" err="1"/>
              <a:t>FirstStartTime</a:t>
            </a:r>
            <a:r>
              <a:rPr lang="en-US" sz="2500" dirty="0"/>
              <a:t>=0);</a:t>
            </a:r>
            <a:br>
              <a:rPr lang="en-US" sz="2500" dirty="0"/>
            </a:br>
            <a:r>
              <a:rPr lang="en-US" sz="2500" dirty="0"/>
              <a:t>    ~</a:t>
            </a:r>
            <a:r>
              <a:rPr lang="en-US" sz="2500" dirty="0" err="1"/>
              <a:t>SysModelTask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AddNewObject</a:t>
            </a:r>
            <a:r>
              <a:rPr lang="en-US" sz="2500" dirty="0"/>
              <a:t>(</a:t>
            </a:r>
            <a:r>
              <a:rPr lang="en-US" sz="2500" dirty="0" err="1"/>
              <a:t>SysModel</a:t>
            </a:r>
            <a:r>
              <a:rPr lang="en-US" sz="2500" dirty="0"/>
              <a:t> *</a:t>
            </a:r>
            <a:r>
              <a:rPr lang="en-US" sz="2500" dirty="0" err="1"/>
              <a:t>NewModel</a:t>
            </a:r>
            <a:r>
              <a:rPr lang="en-US" sz="2500" dirty="0"/>
              <a:t>, int32_t Priority = -1);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SelfInitTaskList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</a:t>
            </a:r>
          </a:p>
          <a:p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ExecuteTaskList</a:t>
            </a:r>
            <a:r>
              <a:rPr lang="en-US" sz="2500" dirty="0"/>
              <a:t>(uint64_t </a:t>
            </a:r>
            <a:r>
              <a:rPr lang="en-US" sz="2500" dirty="0" err="1"/>
              <a:t>CurrentSimTime</a:t>
            </a:r>
            <a:r>
              <a:rPr lang="en-US" sz="2500" dirty="0"/>
              <a:t>);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ResetTaskList</a:t>
            </a:r>
            <a:r>
              <a:rPr lang="en-US" sz="2500" dirty="0"/>
              <a:t>(uint64_t </a:t>
            </a:r>
            <a:r>
              <a:rPr lang="en-US" sz="2500" dirty="0" err="1"/>
              <a:t>CurrentSimTime</a:t>
            </a:r>
            <a:r>
              <a:rPr lang="en-US" sz="2500" dirty="0"/>
              <a:t>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ResetTask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=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FirstTaskTime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enableTask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taskActive</a:t>
            </a:r>
            <a:r>
              <a:rPr lang="en-US" sz="2500" dirty="0"/>
              <a:t> = </a:t>
            </a:r>
            <a:r>
              <a:rPr lang="en-US" sz="2500" b="1" dirty="0"/>
              <a:t>true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disableTask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taskActive</a:t>
            </a:r>
            <a:r>
              <a:rPr lang="en-US" sz="2500" dirty="0"/>
              <a:t> = </a:t>
            </a:r>
            <a:r>
              <a:rPr lang="en-US" sz="2500" b="1" dirty="0"/>
              <a:t>false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updatePeriod</a:t>
            </a:r>
            <a:r>
              <a:rPr lang="en-US" sz="2500" dirty="0"/>
              <a:t>(uint64_t </a:t>
            </a:r>
            <a:r>
              <a:rPr lang="en-US" sz="2500" dirty="0" err="1"/>
              <a:t>newPeriod</a:t>
            </a:r>
            <a:r>
              <a:rPr lang="en-US" sz="2500" dirty="0"/>
              <a:t>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=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-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TaskPeriod</a:t>
            </a:r>
            <a:r>
              <a:rPr lang="en-US" sz="2500" dirty="0"/>
              <a:t> + </a:t>
            </a:r>
            <a:r>
              <a:rPr lang="en-US" sz="2500" dirty="0" err="1"/>
              <a:t>newPeriod</a:t>
            </a:r>
            <a:r>
              <a:rPr lang="en-US" sz="2500" dirty="0"/>
              <a:t>;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TaskPeriod</a:t>
            </a:r>
            <a:r>
              <a:rPr lang="en-US" sz="2500" dirty="0"/>
              <a:t> = </a:t>
            </a:r>
            <a:r>
              <a:rPr lang="en-US" sz="2500" dirty="0" err="1"/>
              <a:t>newPeriod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 </a:t>
            </a:r>
            <a:br>
              <a:rPr lang="en-US" sz="2500" dirty="0"/>
            </a:br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std::vector&lt;</a:t>
            </a:r>
            <a:r>
              <a:rPr lang="en-US" sz="2500" dirty="0" err="1"/>
              <a:t>ModelPriorityPair</a:t>
            </a:r>
            <a:r>
              <a:rPr lang="en-US" sz="2500" dirty="0"/>
              <a:t>&gt; </a:t>
            </a:r>
            <a:r>
              <a:rPr lang="en-US" sz="2500" dirty="0" err="1"/>
              <a:t>TaskModels</a:t>
            </a:r>
            <a:r>
              <a:rPr lang="en-US" sz="2500" dirty="0"/>
              <a:t>;  //!&lt; -- Array that has pointers to all task </a:t>
            </a:r>
            <a:r>
              <a:rPr lang="en-US" sz="2500" dirty="0" err="1"/>
              <a:t>sysModels</a:t>
            </a:r>
            <a:br>
              <a:rPr lang="en-US" sz="2500" dirty="0"/>
            </a:br>
            <a:r>
              <a:rPr lang="en-US" sz="2500" dirty="0"/>
              <a:t>    std::string </a:t>
            </a:r>
            <a:r>
              <a:rPr lang="en-US" sz="2500" dirty="0" err="1"/>
              <a:t>TaskName</a:t>
            </a:r>
            <a:r>
              <a:rPr lang="en-US" sz="2500" dirty="0"/>
              <a:t>;  //!&lt; -- Identifier for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NextStartTime</a:t>
            </a:r>
            <a:r>
              <a:rPr lang="en-US" sz="2500" dirty="0"/>
              <a:t>;  //!&lt; [ns] Next time to start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NextPickupTime</a:t>
            </a:r>
            <a:r>
              <a:rPr lang="en-US" sz="2500" dirty="0"/>
              <a:t>;  //!&lt; [ns] Next time read Task outputs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TaskPeriod</a:t>
            </a:r>
            <a:r>
              <a:rPr lang="en-US" sz="2500" dirty="0"/>
              <a:t>;  //!&lt; [ns] Cycle rate for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PickupDelay</a:t>
            </a:r>
            <a:r>
              <a:rPr lang="en-US" sz="2500" dirty="0"/>
              <a:t>;  //!&lt; [ns] Time between dispatches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FirstTaskTime</a:t>
            </a:r>
            <a:r>
              <a:rPr lang="en-US" sz="2500" dirty="0"/>
              <a:t>;  //!&lt; [ns] Time to start Task for first time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bool </a:t>
            </a:r>
            <a:r>
              <a:rPr lang="en-US" sz="2500" dirty="0" err="1"/>
              <a:t>taskActive</a:t>
            </a:r>
            <a:r>
              <a:rPr lang="en-US" sz="2500" dirty="0"/>
              <a:t>;  //!&lt; -- Flag indicating whether the Task has been disabled</a:t>
            </a:r>
            <a:endParaRPr lang="en-U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87774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930B-BE82-9C4D-A189-1DB5678E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Basilisk?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FF9FFF-EC93-4C42-8D7A-8E09B9D90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028" y="3280949"/>
            <a:ext cx="8949353" cy="7167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ADCAD3-2CFE-CA48-9B90-EC6F97311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91817" y="3365956"/>
            <a:ext cx="8636000" cy="6997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F4C5C8-DFBE-2D48-9637-C3FFA7704E89}"/>
              </a:ext>
            </a:extLst>
          </p:cNvPr>
          <p:cNvSpPr txBox="1"/>
          <p:nvPr/>
        </p:nvSpPr>
        <p:spPr>
          <a:xfrm>
            <a:off x="761028" y="11411300"/>
            <a:ext cx="19797405" cy="1661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I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 super cool and has a messag</a:t>
            </a:r>
            <a:r>
              <a:rPr lang="en-US" dirty="0"/>
              <a:t>e p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assing interface (or does it?), but do messages work like this or like this? </a:t>
            </a:r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Why does swig make my </a:t>
            </a:r>
            <a:r>
              <a:rPr lang="en-US" dirty="0"/>
              <a:t>life so hard? Do flight</a:t>
            </a:r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Software modules have to be in ANSI-C?  ALSO what are ZERO-MQ, QEMU, and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BlackLion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? What is a Qt Viz?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7E3E3B-7F40-1349-9F70-0D580F062E0D}"/>
              </a:ext>
            </a:extLst>
          </p:cNvPr>
          <p:cNvCxnSpPr>
            <a:cxnSpLocks/>
          </p:cNvCxnSpPr>
          <p:nvPr/>
        </p:nvCxnSpPr>
        <p:spPr>
          <a:xfrm flipH="1" flipV="1">
            <a:off x="5908431" y="10093570"/>
            <a:ext cx="11992708" cy="1317730"/>
          </a:xfrm>
          <a:prstGeom prst="straightConnector1">
            <a:avLst/>
          </a:prstGeom>
          <a:noFill/>
          <a:ln w="190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7B058B-A21A-9543-98B2-FD52ABDD446A}"/>
              </a:ext>
            </a:extLst>
          </p:cNvPr>
          <p:cNvCxnSpPr>
            <a:cxnSpLocks/>
          </p:cNvCxnSpPr>
          <p:nvPr/>
        </p:nvCxnSpPr>
        <p:spPr>
          <a:xfrm flipH="1" flipV="1">
            <a:off x="18609817" y="9366740"/>
            <a:ext cx="276060" cy="2044560"/>
          </a:xfrm>
          <a:prstGeom prst="straightConnector1">
            <a:avLst/>
          </a:prstGeom>
          <a:noFill/>
          <a:ln w="190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181611883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SysModelTask</a:t>
            </a:r>
            <a:r>
              <a:rPr lang="en-US" dirty="0"/>
              <a:t>() do?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4050109" y="4567392"/>
            <a:ext cx="11593545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1130270" y="2473507"/>
            <a:ext cx="14278708" cy="626272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55DEF-22F3-3F49-8A7B-06EB8FEE1D19}"/>
              </a:ext>
            </a:extLst>
          </p:cNvPr>
          <p:cNvSpPr txBox="1"/>
          <p:nvPr/>
        </p:nvSpPr>
        <p:spPr>
          <a:xfrm>
            <a:off x="16187865" y="4228839"/>
            <a:ext cx="7524750" cy="677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</a:rPr>
              <a:t>Doesn’t do anything.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9597DB-0932-C74F-979D-45B4F75D8A21}"/>
              </a:ext>
            </a:extLst>
          </p:cNvPr>
          <p:cNvSpPr/>
          <p:nvPr/>
        </p:nvSpPr>
        <p:spPr>
          <a:xfrm>
            <a:off x="1130270" y="2485865"/>
            <a:ext cx="14278708" cy="10141238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SysModelTask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SysModelTask</a:t>
            </a:r>
            <a:r>
              <a:rPr lang="en-US" sz="2500" dirty="0"/>
              <a:t>(uint64_t </a:t>
            </a:r>
            <a:r>
              <a:rPr lang="en-US" sz="2500" dirty="0" err="1"/>
              <a:t>InputPeriod</a:t>
            </a:r>
            <a:r>
              <a:rPr lang="en-US" sz="2500" dirty="0"/>
              <a:t>, uint64_t </a:t>
            </a:r>
            <a:r>
              <a:rPr lang="en-US" sz="2500" dirty="0" err="1"/>
              <a:t>InputDelay</a:t>
            </a:r>
            <a:r>
              <a:rPr lang="en-US" sz="2500" dirty="0"/>
              <a:t>=0,</a:t>
            </a:r>
            <a:br>
              <a:rPr lang="en-US" sz="2500" dirty="0"/>
            </a:br>
            <a:r>
              <a:rPr lang="en-US" sz="2500" dirty="0"/>
              <a:t>                   uint64_t </a:t>
            </a:r>
            <a:r>
              <a:rPr lang="en-US" sz="2500" dirty="0" err="1"/>
              <a:t>FirstStartTime</a:t>
            </a:r>
            <a:r>
              <a:rPr lang="en-US" sz="2500" dirty="0"/>
              <a:t>=0);</a:t>
            </a:r>
            <a:br>
              <a:rPr lang="en-US" sz="2500" dirty="0"/>
            </a:br>
            <a:r>
              <a:rPr lang="en-US" sz="2500" dirty="0"/>
              <a:t>    ~</a:t>
            </a:r>
            <a:r>
              <a:rPr lang="en-US" sz="2500" dirty="0" err="1"/>
              <a:t>SysModelTask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AddNewObject</a:t>
            </a:r>
            <a:r>
              <a:rPr lang="en-US" sz="2500" dirty="0"/>
              <a:t>(</a:t>
            </a:r>
            <a:r>
              <a:rPr lang="en-US" sz="2500" dirty="0" err="1"/>
              <a:t>SysModel</a:t>
            </a:r>
            <a:r>
              <a:rPr lang="en-US" sz="2500" dirty="0"/>
              <a:t> *</a:t>
            </a:r>
            <a:r>
              <a:rPr lang="en-US" sz="2500" dirty="0" err="1"/>
              <a:t>NewModel</a:t>
            </a:r>
            <a:r>
              <a:rPr lang="en-US" sz="2500" dirty="0"/>
              <a:t>, int32_t Priority = -1);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SelfInitTaskList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</a:t>
            </a:r>
          </a:p>
          <a:p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ExecuteTaskList</a:t>
            </a:r>
            <a:r>
              <a:rPr lang="en-US" sz="2500" dirty="0"/>
              <a:t>(uint64_t </a:t>
            </a:r>
            <a:r>
              <a:rPr lang="en-US" sz="2500" dirty="0" err="1"/>
              <a:t>CurrentSimTime</a:t>
            </a:r>
            <a:r>
              <a:rPr lang="en-US" sz="2500" dirty="0"/>
              <a:t>);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ResetTaskList</a:t>
            </a:r>
            <a:r>
              <a:rPr lang="en-US" sz="2500" dirty="0"/>
              <a:t>(uint64_t </a:t>
            </a:r>
            <a:r>
              <a:rPr lang="en-US" sz="2500" dirty="0" err="1"/>
              <a:t>CurrentSimTime</a:t>
            </a:r>
            <a:r>
              <a:rPr lang="en-US" sz="2500" dirty="0"/>
              <a:t>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ResetTask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=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FirstTaskTime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enableTask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taskActive</a:t>
            </a:r>
            <a:r>
              <a:rPr lang="en-US" sz="2500" dirty="0"/>
              <a:t> = </a:t>
            </a:r>
            <a:r>
              <a:rPr lang="en-US" sz="2500" b="1" dirty="0"/>
              <a:t>true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disableTask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taskActive</a:t>
            </a:r>
            <a:r>
              <a:rPr lang="en-US" sz="2500" dirty="0"/>
              <a:t> = </a:t>
            </a:r>
            <a:r>
              <a:rPr lang="en-US" sz="2500" b="1" dirty="0"/>
              <a:t>false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updatePeriod</a:t>
            </a:r>
            <a:r>
              <a:rPr lang="en-US" sz="2500" dirty="0"/>
              <a:t>(uint64_t </a:t>
            </a:r>
            <a:r>
              <a:rPr lang="en-US" sz="2500" dirty="0" err="1"/>
              <a:t>newPeriod</a:t>
            </a:r>
            <a:r>
              <a:rPr lang="en-US" sz="2500" dirty="0"/>
              <a:t>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=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-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TaskPeriod</a:t>
            </a:r>
            <a:r>
              <a:rPr lang="en-US" sz="2500" dirty="0"/>
              <a:t> + </a:t>
            </a:r>
            <a:r>
              <a:rPr lang="en-US" sz="2500" dirty="0" err="1"/>
              <a:t>newPeriod</a:t>
            </a:r>
            <a:r>
              <a:rPr lang="en-US" sz="2500" dirty="0"/>
              <a:t>;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TaskPeriod</a:t>
            </a:r>
            <a:r>
              <a:rPr lang="en-US" sz="2500" dirty="0"/>
              <a:t> = </a:t>
            </a:r>
            <a:r>
              <a:rPr lang="en-US" sz="2500" dirty="0" err="1"/>
              <a:t>newPeriod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 </a:t>
            </a:r>
            <a:br>
              <a:rPr lang="en-US" sz="2500" dirty="0"/>
            </a:br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std::vector&lt;</a:t>
            </a:r>
            <a:r>
              <a:rPr lang="en-US" sz="2500" dirty="0" err="1"/>
              <a:t>ModelPriorityPair</a:t>
            </a:r>
            <a:r>
              <a:rPr lang="en-US" sz="2500" dirty="0"/>
              <a:t>&gt; </a:t>
            </a:r>
            <a:r>
              <a:rPr lang="en-US" sz="2500" dirty="0" err="1"/>
              <a:t>TaskModels</a:t>
            </a:r>
            <a:r>
              <a:rPr lang="en-US" sz="2500" dirty="0"/>
              <a:t>;  //!&lt; -- Array that has pointers to all task </a:t>
            </a:r>
            <a:r>
              <a:rPr lang="en-US" sz="2500" dirty="0" err="1"/>
              <a:t>sysModels</a:t>
            </a:r>
            <a:br>
              <a:rPr lang="en-US" sz="2500" dirty="0"/>
            </a:br>
            <a:r>
              <a:rPr lang="en-US" sz="2500" dirty="0"/>
              <a:t>    std::string </a:t>
            </a:r>
            <a:r>
              <a:rPr lang="en-US" sz="2500" dirty="0" err="1"/>
              <a:t>TaskName</a:t>
            </a:r>
            <a:r>
              <a:rPr lang="en-US" sz="2500" dirty="0"/>
              <a:t>;  //!&lt; -- Identifier for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NextStartTime</a:t>
            </a:r>
            <a:r>
              <a:rPr lang="en-US" sz="2500" dirty="0"/>
              <a:t>;  //!&lt; [ns] Next time to start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NextPickupTime</a:t>
            </a:r>
            <a:r>
              <a:rPr lang="en-US" sz="2500" dirty="0"/>
              <a:t>;  //!&lt; [ns] Next time read Task outputs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TaskPeriod</a:t>
            </a:r>
            <a:r>
              <a:rPr lang="en-US" sz="2500" dirty="0"/>
              <a:t>;  //!&lt; [ns] Cycle rate for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PickupDelay</a:t>
            </a:r>
            <a:r>
              <a:rPr lang="en-US" sz="2500" dirty="0"/>
              <a:t>;  //!&lt; [ns] Time between dispatches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FirstTaskTime</a:t>
            </a:r>
            <a:r>
              <a:rPr lang="en-US" sz="2500" dirty="0"/>
              <a:t>;  //!&lt; [ns] Time to start Task for first time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bool </a:t>
            </a:r>
            <a:r>
              <a:rPr lang="en-US" sz="2500" dirty="0" err="1"/>
              <a:t>taskActive</a:t>
            </a:r>
            <a:r>
              <a:rPr lang="en-US" sz="2500" dirty="0"/>
              <a:t>;  //!&lt; -- Flag indicating whether the Task has been disabled</a:t>
            </a:r>
            <a:endParaRPr lang="en-U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096820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SysModelTask</a:t>
            </a:r>
            <a:r>
              <a:rPr lang="en-US" dirty="0"/>
              <a:t>() do?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10698045" y="4905945"/>
            <a:ext cx="5266885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1130270" y="2473507"/>
            <a:ext cx="14278708" cy="626272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55DEF-22F3-3F49-8A7B-06EB8FEE1D19}"/>
              </a:ext>
            </a:extLst>
          </p:cNvPr>
          <p:cNvSpPr txBox="1"/>
          <p:nvPr/>
        </p:nvSpPr>
        <p:spPr>
          <a:xfrm>
            <a:off x="16449852" y="3669005"/>
            <a:ext cx="7524750" cy="26468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Add a </a:t>
            </a:r>
            <a:r>
              <a:rPr lang="en-US" dirty="0" err="1">
                <a:solidFill>
                  <a:schemeClr val="tx1"/>
                </a:solidFill>
              </a:rPr>
              <a:t>SysModel</a:t>
            </a:r>
            <a:r>
              <a:rPr lang="en-US" dirty="0">
                <a:solidFill>
                  <a:schemeClr val="tx1"/>
                </a:solidFill>
              </a:rPr>
              <a:t>() to the task. </a:t>
            </a:r>
            <a:r>
              <a:rPr lang="en-US" dirty="0" err="1">
                <a:solidFill>
                  <a:schemeClr val="tx1"/>
                </a:solidFill>
              </a:rPr>
              <a:t>SysModels</a:t>
            </a:r>
            <a:r>
              <a:rPr lang="en-US" dirty="0">
                <a:solidFill>
                  <a:schemeClr val="tx1"/>
                </a:solidFill>
              </a:rPr>
              <a:t>() will be discussed later. They are where things like dynamics or sensors are programmed. Higher priority goes first in the list.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Neue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2145FA-ED7F-6A44-A6BB-1419F2136906}"/>
              </a:ext>
            </a:extLst>
          </p:cNvPr>
          <p:cNvSpPr/>
          <p:nvPr/>
        </p:nvSpPr>
        <p:spPr>
          <a:xfrm>
            <a:off x="1130270" y="2485865"/>
            <a:ext cx="14278708" cy="10141238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SysModelTask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SysModelTask</a:t>
            </a:r>
            <a:r>
              <a:rPr lang="en-US" sz="2500" dirty="0"/>
              <a:t>(uint64_t </a:t>
            </a:r>
            <a:r>
              <a:rPr lang="en-US" sz="2500" dirty="0" err="1"/>
              <a:t>InputPeriod</a:t>
            </a:r>
            <a:r>
              <a:rPr lang="en-US" sz="2500" dirty="0"/>
              <a:t>, uint64_t </a:t>
            </a:r>
            <a:r>
              <a:rPr lang="en-US" sz="2500" dirty="0" err="1"/>
              <a:t>InputDelay</a:t>
            </a:r>
            <a:r>
              <a:rPr lang="en-US" sz="2500" dirty="0"/>
              <a:t>=0,</a:t>
            </a:r>
            <a:br>
              <a:rPr lang="en-US" sz="2500" dirty="0"/>
            </a:br>
            <a:r>
              <a:rPr lang="en-US" sz="2500" dirty="0"/>
              <a:t>                   uint64_t </a:t>
            </a:r>
            <a:r>
              <a:rPr lang="en-US" sz="2500" dirty="0" err="1"/>
              <a:t>FirstStartTime</a:t>
            </a:r>
            <a:r>
              <a:rPr lang="en-US" sz="2500" dirty="0"/>
              <a:t>=0);</a:t>
            </a:r>
            <a:br>
              <a:rPr lang="en-US" sz="2500" dirty="0"/>
            </a:br>
            <a:r>
              <a:rPr lang="en-US" sz="2500" dirty="0"/>
              <a:t>    ~</a:t>
            </a:r>
            <a:r>
              <a:rPr lang="en-US" sz="2500" dirty="0" err="1"/>
              <a:t>SysModelTask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AddNewObject</a:t>
            </a:r>
            <a:r>
              <a:rPr lang="en-US" sz="2500" dirty="0"/>
              <a:t>(</a:t>
            </a:r>
            <a:r>
              <a:rPr lang="en-US" sz="2500" dirty="0" err="1"/>
              <a:t>SysModel</a:t>
            </a:r>
            <a:r>
              <a:rPr lang="en-US" sz="2500" dirty="0"/>
              <a:t> *</a:t>
            </a:r>
            <a:r>
              <a:rPr lang="en-US" sz="2500" dirty="0" err="1"/>
              <a:t>NewModel</a:t>
            </a:r>
            <a:r>
              <a:rPr lang="en-US" sz="2500" dirty="0"/>
              <a:t>, int32_t Priority = -1);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SelfInitTaskList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</a:t>
            </a:r>
          </a:p>
          <a:p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ExecuteTaskList</a:t>
            </a:r>
            <a:r>
              <a:rPr lang="en-US" sz="2500" dirty="0"/>
              <a:t>(uint64_t </a:t>
            </a:r>
            <a:r>
              <a:rPr lang="en-US" sz="2500" dirty="0" err="1"/>
              <a:t>CurrentSimTime</a:t>
            </a:r>
            <a:r>
              <a:rPr lang="en-US" sz="2500" dirty="0"/>
              <a:t>);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ResetTaskList</a:t>
            </a:r>
            <a:r>
              <a:rPr lang="en-US" sz="2500" dirty="0"/>
              <a:t>(uint64_t </a:t>
            </a:r>
            <a:r>
              <a:rPr lang="en-US" sz="2500" dirty="0" err="1"/>
              <a:t>CurrentSimTime</a:t>
            </a:r>
            <a:r>
              <a:rPr lang="en-US" sz="2500" dirty="0"/>
              <a:t>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ResetTask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=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FirstTaskTime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enableTask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taskActive</a:t>
            </a:r>
            <a:r>
              <a:rPr lang="en-US" sz="2500" dirty="0"/>
              <a:t> = </a:t>
            </a:r>
            <a:r>
              <a:rPr lang="en-US" sz="2500" b="1" dirty="0"/>
              <a:t>true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disableTask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taskActive</a:t>
            </a:r>
            <a:r>
              <a:rPr lang="en-US" sz="2500" dirty="0"/>
              <a:t> = </a:t>
            </a:r>
            <a:r>
              <a:rPr lang="en-US" sz="2500" b="1" dirty="0"/>
              <a:t>false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updatePeriod</a:t>
            </a:r>
            <a:r>
              <a:rPr lang="en-US" sz="2500" dirty="0"/>
              <a:t>(uint64_t </a:t>
            </a:r>
            <a:r>
              <a:rPr lang="en-US" sz="2500" dirty="0" err="1"/>
              <a:t>newPeriod</a:t>
            </a:r>
            <a:r>
              <a:rPr lang="en-US" sz="2500" dirty="0"/>
              <a:t>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=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-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TaskPeriod</a:t>
            </a:r>
            <a:r>
              <a:rPr lang="en-US" sz="2500" dirty="0"/>
              <a:t> + </a:t>
            </a:r>
            <a:r>
              <a:rPr lang="en-US" sz="2500" dirty="0" err="1"/>
              <a:t>newPeriod</a:t>
            </a:r>
            <a:r>
              <a:rPr lang="en-US" sz="2500" dirty="0"/>
              <a:t>;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TaskPeriod</a:t>
            </a:r>
            <a:r>
              <a:rPr lang="en-US" sz="2500" dirty="0"/>
              <a:t> = </a:t>
            </a:r>
            <a:r>
              <a:rPr lang="en-US" sz="2500" dirty="0" err="1"/>
              <a:t>newPeriod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 </a:t>
            </a:r>
            <a:br>
              <a:rPr lang="en-US" sz="2500" dirty="0"/>
            </a:br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std::vector&lt;</a:t>
            </a:r>
            <a:r>
              <a:rPr lang="en-US" sz="2500" dirty="0" err="1"/>
              <a:t>ModelPriorityPair</a:t>
            </a:r>
            <a:r>
              <a:rPr lang="en-US" sz="2500" dirty="0"/>
              <a:t>&gt; </a:t>
            </a:r>
            <a:r>
              <a:rPr lang="en-US" sz="2500" dirty="0" err="1"/>
              <a:t>TaskModels</a:t>
            </a:r>
            <a:r>
              <a:rPr lang="en-US" sz="2500" dirty="0"/>
              <a:t>;  //!&lt; -- Array that has pointers to all task </a:t>
            </a:r>
            <a:r>
              <a:rPr lang="en-US" sz="2500" dirty="0" err="1"/>
              <a:t>sysModels</a:t>
            </a:r>
            <a:br>
              <a:rPr lang="en-US" sz="2500" dirty="0"/>
            </a:br>
            <a:r>
              <a:rPr lang="en-US" sz="2500" dirty="0"/>
              <a:t>    std::string </a:t>
            </a:r>
            <a:r>
              <a:rPr lang="en-US" sz="2500" dirty="0" err="1"/>
              <a:t>TaskName</a:t>
            </a:r>
            <a:r>
              <a:rPr lang="en-US" sz="2500" dirty="0"/>
              <a:t>;  //!&lt; -- Identifier for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NextStartTime</a:t>
            </a:r>
            <a:r>
              <a:rPr lang="en-US" sz="2500" dirty="0"/>
              <a:t>;  //!&lt; [ns] Next time to start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NextPickupTime</a:t>
            </a:r>
            <a:r>
              <a:rPr lang="en-US" sz="2500" dirty="0"/>
              <a:t>;  //!&lt; [ns] Next time read Task outputs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TaskPeriod</a:t>
            </a:r>
            <a:r>
              <a:rPr lang="en-US" sz="2500" dirty="0"/>
              <a:t>;  //!&lt; [ns] Cycle rate for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PickupDelay</a:t>
            </a:r>
            <a:r>
              <a:rPr lang="en-US" sz="2500" dirty="0"/>
              <a:t>;  //!&lt; [ns] Time between dispatches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FirstTaskTime</a:t>
            </a:r>
            <a:r>
              <a:rPr lang="en-US" sz="2500" dirty="0"/>
              <a:t>;  //!&lt; [ns] Time to start Task for first time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bool </a:t>
            </a:r>
            <a:r>
              <a:rPr lang="en-US" sz="2500" dirty="0" err="1"/>
              <a:t>taskActive</a:t>
            </a:r>
            <a:r>
              <a:rPr lang="en-US" sz="2500" dirty="0"/>
              <a:t>;  //!&lt; -- Flag indicating whether the Task has been disabled</a:t>
            </a:r>
            <a:endParaRPr lang="en-U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967044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SysModelTask</a:t>
            </a:r>
            <a:r>
              <a:rPr lang="en-US" dirty="0"/>
              <a:t>() do?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4581451" y="5264291"/>
            <a:ext cx="11334052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1130270" y="2473507"/>
            <a:ext cx="14278708" cy="626272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55DEF-22F3-3F49-8A7B-06EB8FEE1D19}"/>
              </a:ext>
            </a:extLst>
          </p:cNvPr>
          <p:cNvSpPr txBox="1"/>
          <p:nvPr/>
        </p:nvSpPr>
        <p:spPr>
          <a:xfrm>
            <a:off x="16400425" y="4679516"/>
            <a:ext cx="7524750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Call </a:t>
            </a:r>
            <a:r>
              <a:rPr lang="en-US" dirty="0" err="1">
                <a:solidFill>
                  <a:schemeClr val="tx1"/>
                </a:solidFill>
              </a:rPr>
              <a:t>SelfInit</a:t>
            </a:r>
            <a:r>
              <a:rPr lang="en-US" dirty="0">
                <a:solidFill>
                  <a:schemeClr val="tx1"/>
                </a:solidFill>
              </a:rPr>
              <a:t>() for every </a:t>
            </a:r>
            <a:r>
              <a:rPr lang="en-US" dirty="0" err="1">
                <a:solidFill>
                  <a:schemeClr val="tx1"/>
                </a:solidFill>
              </a:rPr>
              <a:t>SysModel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 err="1">
                <a:solidFill>
                  <a:schemeClr val="tx1"/>
                </a:solidFill>
              </a:rPr>
              <a:t>TaskModels</a:t>
            </a:r>
            <a:r>
              <a:rPr lang="en-US" dirty="0">
                <a:solidFill>
                  <a:schemeClr val="tx1"/>
                </a:solidFill>
              </a:rPr>
              <a:t> in order.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Neue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CFDA08-1DA0-B240-9B9A-4926BF298870}"/>
              </a:ext>
            </a:extLst>
          </p:cNvPr>
          <p:cNvSpPr/>
          <p:nvPr/>
        </p:nvSpPr>
        <p:spPr>
          <a:xfrm>
            <a:off x="1130270" y="2485865"/>
            <a:ext cx="14278708" cy="10141238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SysModelTask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SysModelTask</a:t>
            </a:r>
            <a:r>
              <a:rPr lang="en-US" sz="2500" dirty="0"/>
              <a:t>(uint64_t </a:t>
            </a:r>
            <a:r>
              <a:rPr lang="en-US" sz="2500" dirty="0" err="1"/>
              <a:t>InputPeriod</a:t>
            </a:r>
            <a:r>
              <a:rPr lang="en-US" sz="2500" dirty="0"/>
              <a:t>, uint64_t </a:t>
            </a:r>
            <a:r>
              <a:rPr lang="en-US" sz="2500" dirty="0" err="1"/>
              <a:t>InputDelay</a:t>
            </a:r>
            <a:r>
              <a:rPr lang="en-US" sz="2500" dirty="0"/>
              <a:t>=0,</a:t>
            </a:r>
            <a:br>
              <a:rPr lang="en-US" sz="2500" dirty="0"/>
            </a:br>
            <a:r>
              <a:rPr lang="en-US" sz="2500" dirty="0"/>
              <a:t>                   uint64_t </a:t>
            </a:r>
            <a:r>
              <a:rPr lang="en-US" sz="2500" dirty="0" err="1"/>
              <a:t>FirstStartTime</a:t>
            </a:r>
            <a:r>
              <a:rPr lang="en-US" sz="2500" dirty="0"/>
              <a:t>=0);</a:t>
            </a:r>
            <a:br>
              <a:rPr lang="en-US" sz="2500" dirty="0"/>
            </a:br>
            <a:r>
              <a:rPr lang="en-US" sz="2500" dirty="0"/>
              <a:t>    ~</a:t>
            </a:r>
            <a:r>
              <a:rPr lang="en-US" sz="2500" dirty="0" err="1"/>
              <a:t>SysModelTask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AddNewObject</a:t>
            </a:r>
            <a:r>
              <a:rPr lang="en-US" sz="2500" dirty="0"/>
              <a:t>(</a:t>
            </a:r>
            <a:r>
              <a:rPr lang="en-US" sz="2500" dirty="0" err="1"/>
              <a:t>SysModel</a:t>
            </a:r>
            <a:r>
              <a:rPr lang="en-US" sz="2500" dirty="0"/>
              <a:t> *</a:t>
            </a:r>
            <a:r>
              <a:rPr lang="en-US" sz="2500" dirty="0" err="1"/>
              <a:t>NewModel</a:t>
            </a:r>
            <a:r>
              <a:rPr lang="en-US" sz="2500" dirty="0"/>
              <a:t>, int32_t Priority = -1);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SelfInitTaskList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</a:t>
            </a:r>
          </a:p>
          <a:p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ExecuteTaskList</a:t>
            </a:r>
            <a:r>
              <a:rPr lang="en-US" sz="2500" dirty="0"/>
              <a:t>(uint64_t </a:t>
            </a:r>
            <a:r>
              <a:rPr lang="en-US" sz="2500" dirty="0" err="1"/>
              <a:t>CurrentSimTime</a:t>
            </a:r>
            <a:r>
              <a:rPr lang="en-US" sz="2500" dirty="0"/>
              <a:t>);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ResetTaskList</a:t>
            </a:r>
            <a:r>
              <a:rPr lang="en-US" sz="2500" dirty="0"/>
              <a:t>(uint64_t </a:t>
            </a:r>
            <a:r>
              <a:rPr lang="en-US" sz="2500" dirty="0" err="1"/>
              <a:t>CurrentSimTime</a:t>
            </a:r>
            <a:r>
              <a:rPr lang="en-US" sz="2500" dirty="0"/>
              <a:t>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ResetTask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=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FirstTaskTime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enableTask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taskActive</a:t>
            </a:r>
            <a:r>
              <a:rPr lang="en-US" sz="2500" dirty="0"/>
              <a:t> = </a:t>
            </a:r>
            <a:r>
              <a:rPr lang="en-US" sz="2500" b="1" dirty="0"/>
              <a:t>true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disableTask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taskActive</a:t>
            </a:r>
            <a:r>
              <a:rPr lang="en-US" sz="2500" dirty="0"/>
              <a:t> = </a:t>
            </a:r>
            <a:r>
              <a:rPr lang="en-US" sz="2500" b="1" dirty="0"/>
              <a:t>false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updatePeriod</a:t>
            </a:r>
            <a:r>
              <a:rPr lang="en-US" sz="2500" dirty="0"/>
              <a:t>(uint64_t </a:t>
            </a:r>
            <a:r>
              <a:rPr lang="en-US" sz="2500" dirty="0" err="1"/>
              <a:t>newPeriod</a:t>
            </a:r>
            <a:r>
              <a:rPr lang="en-US" sz="2500" dirty="0"/>
              <a:t>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=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-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TaskPeriod</a:t>
            </a:r>
            <a:r>
              <a:rPr lang="en-US" sz="2500" dirty="0"/>
              <a:t> + </a:t>
            </a:r>
            <a:r>
              <a:rPr lang="en-US" sz="2500" dirty="0" err="1"/>
              <a:t>newPeriod</a:t>
            </a:r>
            <a:r>
              <a:rPr lang="en-US" sz="2500" dirty="0"/>
              <a:t>;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TaskPeriod</a:t>
            </a:r>
            <a:r>
              <a:rPr lang="en-US" sz="2500" dirty="0"/>
              <a:t> = </a:t>
            </a:r>
            <a:r>
              <a:rPr lang="en-US" sz="2500" dirty="0" err="1"/>
              <a:t>newPeriod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 </a:t>
            </a:r>
            <a:br>
              <a:rPr lang="en-US" sz="2500" dirty="0"/>
            </a:br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std::vector&lt;</a:t>
            </a:r>
            <a:r>
              <a:rPr lang="en-US" sz="2500" dirty="0" err="1"/>
              <a:t>ModelPriorityPair</a:t>
            </a:r>
            <a:r>
              <a:rPr lang="en-US" sz="2500" dirty="0"/>
              <a:t>&gt; </a:t>
            </a:r>
            <a:r>
              <a:rPr lang="en-US" sz="2500" dirty="0" err="1"/>
              <a:t>TaskModels</a:t>
            </a:r>
            <a:r>
              <a:rPr lang="en-US" sz="2500" dirty="0"/>
              <a:t>;  //!&lt; -- Array that has pointers to all task </a:t>
            </a:r>
            <a:r>
              <a:rPr lang="en-US" sz="2500" dirty="0" err="1"/>
              <a:t>sysModels</a:t>
            </a:r>
            <a:br>
              <a:rPr lang="en-US" sz="2500" dirty="0"/>
            </a:br>
            <a:r>
              <a:rPr lang="en-US" sz="2500" dirty="0"/>
              <a:t>    std::string </a:t>
            </a:r>
            <a:r>
              <a:rPr lang="en-US" sz="2500" dirty="0" err="1"/>
              <a:t>TaskName</a:t>
            </a:r>
            <a:r>
              <a:rPr lang="en-US" sz="2500" dirty="0"/>
              <a:t>;  //!&lt; -- Identifier for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NextStartTime</a:t>
            </a:r>
            <a:r>
              <a:rPr lang="en-US" sz="2500" dirty="0"/>
              <a:t>;  //!&lt; [ns] Next time to start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NextPickupTime</a:t>
            </a:r>
            <a:r>
              <a:rPr lang="en-US" sz="2500" dirty="0"/>
              <a:t>;  //!&lt; [ns] Next time read Task outputs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TaskPeriod</a:t>
            </a:r>
            <a:r>
              <a:rPr lang="en-US" sz="2500" dirty="0"/>
              <a:t>;  //!&lt; [ns] Cycle rate for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PickupDelay</a:t>
            </a:r>
            <a:r>
              <a:rPr lang="en-US" sz="2500" dirty="0"/>
              <a:t>;  //!&lt; [ns] Time between dispatches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FirstTaskTime</a:t>
            </a:r>
            <a:r>
              <a:rPr lang="en-US" sz="2500" dirty="0"/>
              <a:t>;  //!&lt; [ns] Time to start Task for first time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bool </a:t>
            </a:r>
            <a:r>
              <a:rPr lang="en-US" sz="2500" dirty="0" err="1"/>
              <a:t>taskActive</a:t>
            </a:r>
            <a:r>
              <a:rPr lang="en-US" sz="2500" dirty="0"/>
              <a:t>;  //!&lt; -- Flag indicating whether the Task has been disabled</a:t>
            </a:r>
            <a:endParaRPr lang="en-U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4961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SysModelTask</a:t>
            </a:r>
            <a:r>
              <a:rPr lang="en-US" dirty="0"/>
              <a:t>() do?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8226694" y="6067480"/>
            <a:ext cx="7602311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1130270" y="2473507"/>
            <a:ext cx="14278708" cy="626272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55DEF-22F3-3F49-8A7B-06EB8FEE1D19}"/>
              </a:ext>
            </a:extLst>
          </p:cNvPr>
          <p:cNvSpPr txBox="1"/>
          <p:nvPr/>
        </p:nvSpPr>
        <p:spPr>
          <a:xfrm>
            <a:off x="16308645" y="4368840"/>
            <a:ext cx="7524750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Call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UpdateState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() for every model in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TaskModels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.</a:t>
            </a:r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Increment each model’s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CallCounts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 by 1</a:t>
            </a:r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Update this-&gt;</a:t>
            </a:r>
            <a:r>
              <a:rPr lang="en-US" dirty="0" err="1">
                <a:solidFill>
                  <a:schemeClr val="tx1"/>
                </a:solidFill>
              </a:rPr>
              <a:t>NextStartTime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26478B-794C-594B-AC80-BBEA65FE9D11}"/>
              </a:ext>
            </a:extLst>
          </p:cNvPr>
          <p:cNvSpPr/>
          <p:nvPr/>
        </p:nvSpPr>
        <p:spPr>
          <a:xfrm>
            <a:off x="1130270" y="2485865"/>
            <a:ext cx="14278708" cy="10141238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SysModelTask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SysModelTask</a:t>
            </a:r>
            <a:r>
              <a:rPr lang="en-US" sz="2500" dirty="0"/>
              <a:t>(uint64_t </a:t>
            </a:r>
            <a:r>
              <a:rPr lang="en-US" sz="2500" dirty="0" err="1"/>
              <a:t>InputPeriod</a:t>
            </a:r>
            <a:r>
              <a:rPr lang="en-US" sz="2500" dirty="0"/>
              <a:t>, uint64_t </a:t>
            </a:r>
            <a:r>
              <a:rPr lang="en-US" sz="2500" dirty="0" err="1"/>
              <a:t>InputDelay</a:t>
            </a:r>
            <a:r>
              <a:rPr lang="en-US" sz="2500" dirty="0"/>
              <a:t>=0,</a:t>
            </a:r>
            <a:br>
              <a:rPr lang="en-US" sz="2500" dirty="0"/>
            </a:br>
            <a:r>
              <a:rPr lang="en-US" sz="2500" dirty="0"/>
              <a:t>                   uint64_t </a:t>
            </a:r>
            <a:r>
              <a:rPr lang="en-US" sz="2500" dirty="0" err="1"/>
              <a:t>FirstStartTime</a:t>
            </a:r>
            <a:r>
              <a:rPr lang="en-US" sz="2500" dirty="0"/>
              <a:t>=0);</a:t>
            </a:r>
            <a:br>
              <a:rPr lang="en-US" sz="2500" dirty="0"/>
            </a:br>
            <a:r>
              <a:rPr lang="en-US" sz="2500" dirty="0"/>
              <a:t>    ~</a:t>
            </a:r>
            <a:r>
              <a:rPr lang="en-US" sz="2500" dirty="0" err="1"/>
              <a:t>SysModelTask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AddNewObject</a:t>
            </a:r>
            <a:r>
              <a:rPr lang="en-US" sz="2500" dirty="0"/>
              <a:t>(</a:t>
            </a:r>
            <a:r>
              <a:rPr lang="en-US" sz="2500" dirty="0" err="1"/>
              <a:t>SysModel</a:t>
            </a:r>
            <a:r>
              <a:rPr lang="en-US" sz="2500" dirty="0"/>
              <a:t> *</a:t>
            </a:r>
            <a:r>
              <a:rPr lang="en-US" sz="2500" dirty="0" err="1"/>
              <a:t>NewModel</a:t>
            </a:r>
            <a:r>
              <a:rPr lang="en-US" sz="2500" dirty="0"/>
              <a:t>, int32_t Priority = -1);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SelfInitTaskList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</a:t>
            </a:r>
          </a:p>
          <a:p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ExecuteTaskList</a:t>
            </a:r>
            <a:r>
              <a:rPr lang="en-US" sz="2500" dirty="0"/>
              <a:t>(uint64_t </a:t>
            </a:r>
            <a:r>
              <a:rPr lang="en-US" sz="2500" dirty="0" err="1"/>
              <a:t>CurrentSimTime</a:t>
            </a:r>
            <a:r>
              <a:rPr lang="en-US" sz="2500" dirty="0"/>
              <a:t>);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ResetTaskList</a:t>
            </a:r>
            <a:r>
              <a:rPr lang="en-US" sz="2500" dirty="0"/>
              <a:t>(uint64_t </a:t>
            </a:r>
            <a:r>
              <a:rPr lang="en-US" sz="2500" dirty="0" err="1"/>
              <a:t>CurrentSimTime</a:t>
            </a:r>
            <a:r>
              <a:rPr lang="en-US" sz="2500" dirty="0"/>
              <a:t>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ResetTask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=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FirstTaskTime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enableTask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taskActive</a:t>
            </a:r>
            <a:r>
              <a:rPr lang="en-US" sz="2500" dirty="0"/>
              <a:t> = </a:t>
            </a:r>
            <a:r>
              <a:rPr lang="en-US" sz="2500" b="1" dirty="0"/>
              <a:t>true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disableTask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taskActive</a:t>
            </a:r>
            <a:r>
              <a:rPr lang="en-US" sz="2500" dirty="0"/>
              <a:t> = </a:t>
            </a:r>
            <a:r>
              <a:rPr lang="en-US" sz="2500" b="1" dirty="0"/>
              <a:t>false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updatePeriod</a:t>
            </a:r>
            <a:r>
              <a:rPr lang="en-US" sz="2500" dirty="0"/>
              <a:t>(uint64_t </a:t>
            </a:r>
            <a:r>
              <a:rPr lang="en-US" sz="2500" dirty="0" err="1"/>
              <a:t>newPeriod</a:t>
            </a:r>
            <a:r>
              <a:rPr lang="en-US" sz="2500" dirty="0"/>
              <a:t>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=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-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TaskPeriod</a:t>
            </a:r>
            <a:r>
              <a:rPr lang="en-US" sz="2500" dirty="0"/>
              <a:t> + </a:t>
            </a:r>
            <a:r>
              <a:rPr lang="en-US" sz="2500" dirty="0" err="1"/>
              <a:t>newPeriod</a:t>
            </a:r>
            <a:r>
              <a:rPr lang="en-US" sz="2500" dirty="0"/>
              <a:t>;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TaskPeriod</a:t>
            </a:r>
            <a:r>
              <a:rPr lang="en-US" sz="2500" dirty="0"/>
              <a:t> = </a:t>
            </a:r>
            <a:r>
              <a:rPr lang="en-US" sz="2500" dirty="0" err="1"/>
              <a:t>newPeriod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 </a:t>
            </a:r>
            <a:br>
              <a:rPr lang="en-US" sz="2500" dirty="0"/>
            </a:br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std::vector&lt;</a:t>
            </a:r>
            <a:r>
              <a:rPr lang="en-US" sz="2500" dirty="0" err="1"/>
              <a:t>ModelPriorityPair</a:t>
            </a:r>
            <a:r>
              <a:rPr lang="en-US" sz="2500" dirty="0"/>
              <a:t>&gt; </a:t>
            </a:r>
            <a:r>
              <a:rPr lang="en-US" sz="2500" dirty="0" err="1"/>
              <a:t>TaskModels</a:t>
            </a:r>
            <a:r>
              <a:rPr lang="en-US" sz="2500" dirty="0"/>
              <a:t>;  //!&lt; -- Array that has pointers to all task </a:t>
            </a:r>
            <a:r>
              <a:rPr lang="en-US" sz="2500" dirty="0" err="1"/>
              <a:t>sysModels</a:t>
            </a:r>
            <a:br>
              <a:rPr lang="en-US" sz="2500" dirty="0"/>
            </a:br>
            <a:r>
              <a:rPr lang="en-US" sz="2500" dirty="0"/>
              <a:t>    std::string </a:t>
            </a:r>
            <a:r>
              <a:rPr lang="en-US" sz="2500" dirty="0" err="1"/>
              <a:t>TaskName</a:t>
            </a:r>
            <a:r>
              <a:rPr lang="en-US" sz="2500" dirty="0"/>
              <a:t>;  //!&lt; -- Identifier for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NextStartTime</a:t>
            </a:r>
            <a:r>
              <a:rPr lang="en-US" sz="2500" dirty="0"/>
              <a:t>;  //!&lt; [ns] Next time to start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NextPickupTime</a:t>
            </a:r>
            <a:r>
              <a:rPr lang="en-US" sz="2500" dirty="0"/>
              <a:t>;  //!&lt; [ns] Next time read Task outputs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TaskPeriod</a:t>
            </a:r>
            <a:r>
              <a:rPr lang="en-US" sz="2500" dirty="0"/>
              <a:t>;  //!&lt; [ns] Cycle rate for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PickupDelay</a:t>
            </a:r>
            <a:r>
              <a:rPr lang="en-US" sz="2500" dirty="0"/>
              <a:t>;  //!&lt; [ns] Time between dispatches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FirstTaskTime</a:t>
            </a:r>
            <a:r>
              <a:rPr lang="en-US" sz="2500" dirty="0"/>
              <a:t>;  //!&lt; [ns] Time to start Task for first time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bool </a:t>
            </a:r>
            <a:r>
              <a:rPr lang="en-US" sz="2500" dirty="0" err="1"/>
              <a:t>taskActive</a:t>
            </a:r>
            <a:r>
              <a:rPr lang="en-US" sz="2500" dirty="0"/>
              <a:t>;  //!&lt; -- Flag indicating whether the Task has been disabled</a:t>
            </a:r>
            <a:endParaRPr lang="en-U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187063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SysModelTask</a:t>
            </a:r>
            <a:r>
              <a:rPr lang="en-US" dirty="0"/>
              <a:t>() do?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7806668" y="6463206"/>
            <a:ext cx="8121191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1130270" y="2473507"/>
            <a:ext cx="14278708" cy="626272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55DEF-22F3-3F49-8A7B-06EB8FEE1D19}"/>
              </a:ext>
            </a:extLst>
          </p:cNvPr>
          <p:cNvSpPr txBox="1"/>
          <p:nvPr/>
        </p:nvSpPr>
        <p:spPr>
          <a:xfrm>
            <a:off x="16259218" y="5902834"/>
            <a:ext cx="7524750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Ask every model in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TaskModels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 to call its Reset() method.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28FA47-9212-E54D-9554-B4A24FE22B19}"/>
              </a:ext>
            </a:extLst>
          </p:cNvPr>
          <p:cNvSpPr/>
          <p:nvPr/>
        </p:nvSpPr>
        <p:spPr>
          <a:xfrm>
            <a:off x="1130270" y="2485865"/>
            <a:ext cx="14278708" cy="10141238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SysModelTask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SysModelTask</a:t>
            </a:r>
            <a:r>
              <a:rPr lang="en-US" sz="2500" dirty="0"/>
              <a:t>(uint64_t </a:t>
            </a:r>
            <a:r>
              <a:rPr lang="en-US" sz="2500" dirty="0" err="1"/>
              <a:t>InputPeriod</a:t>
            </a:r>
            <a:r>
              <a:rPr lang="en-US" sz="2500" dirty="0"/>
              <a:t>, uint64_t </a:t>
            </a:r>
            <a:r>
              <a:rPr lang="en-US" sz="2500" dirty="0" err="1"/>
              <a:t>InputDelay</a:t>
            </a:r>
            <a:r>
              <a:rPr lang="en-US" sz="2500" dirty="0"/>
              <a:t>=0,</a:t>
            </a:r>
            <a:br>
              <a:rPr lang="en-US" sz="2500" dirty="0"/>
            </a:br>
            <a:r>
              <a:rPr lang="en-US" sz="2500" dirty="0"/>
              <a:t>                   uint64_t </a:t>
            </a:r>
            <a:r>
              <a:rPr lang="en-US" sz="2500" dirty="0" err="1"/>
              <a:t>FirstStartTime</a:t>
            </a:r>
            <a:r>
              <a:rPr lang="en-US" sz="2500" dirty="0"/>
              <a:t>=0);</a:t>
            </a:r>
            <a:br>
              <a:rPr lang="en-US" sz="2500" dirty="0"/>
            </a:br>
            <a:r>
              <a:rPr lang="en-US" sz="2500" dirty="0"/>
              <a:t>    ~</a:t>
            </a:r>
            <a:r>
              <a:rPr lang="en-US" sz="2500" dirty="0" err="1"/>
              <a:t>SysModelTask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AddNewObject</a:t>
            </a:r>
            <a:r>
              <a:rPr lang="en-US" sz="2500" dirty="0"/>
              <a:t>(</a:t>
            </a:r>
            <a:r>
              <a:rPr lang="en-US" sz="2500" dirty="0" err="1"/>
              <a:t>SysModel</a:t>
            </a:r>
            <a:r>
              <a:rPr lang="en-US" sz="2500" dirty="0"/>
              <a:t> *</a:t>
            </a:r>
            <a:r>
              <a:rPr lang="en-US" sz="2500" dirty="0" err="1"/>
              <a:t>NewModel</a:t>
            </a:r>
            <a:r>
              <a:rPr lang="en-US" sz="2500" dirty="0"/>
              <a:t>, int32_t Priority = -1);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SelfInitTaskList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</a:t>
            </a:r>
          </a:p>
          <a:p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ExecuteTaskList</a:t>
            </a:r>
            <a:r>
              <a:rPr lang="en-US" sz="2500" dirty="0"/>
              <a:t>(uint64_t </a:t>
            </a:r>
            <a:r>
              <a:rPr lang="en-US" sz="2500" dirty="0" err="1"/>
              <a:t>CurrentSimTime</a:t>
            </a:r>
            <a:r>
              <a:rPr lang="en-US" sz="2500" dirty="0"/>
              <a:t>);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ResetTaskList</a:t>
            </a:r>
            <a:r>
              <a:rPr lang="en-US" sz="2500" dirty="0"/>
              <a:t>(uint64_t </a:t>
            </a:r>
            <a:r>
              <a:rPr lang="en-US" sz="2500" dirty="0" err="1"/>
              <a:t>CurrentSimTime</a:t>
            </a:r>
            <a:r>
              <a:rPr lang="en-US" sz="2500" dirty="0"/>
              <a:t>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ResetTask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=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FirstTaskTime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enableTask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taskActive</a:t>
            </a:r>
            <a:r>
              <a:rPr lang="en-US" sz="2500" dirty="0"/>
              <a:t> = </a:t>
            </a:r>
            <a:r>
              <a:rPr lang="en-US" sz="2500" b="1" dirty="0"/>
              <a:t>true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disableTask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taskActive</a:t>
            </a:r>
            <a:r>
              <a:rPr lang="en-US" sz="2500" dirty="0"/>
              <a:t> = </a:t>
            </a:r>
            <a:r>
              <a:rPr lang="en-US" sz="2500" b="1" dirty="0"/>
              <a:t>false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updatePeriod</a:t>
            </a:r>
            <a:r>
              <a:rPr lang="en-US" sz="2500" dirty="0"/>
              <a:t>(uint64_t </a:t>
            </a:r>
            <a:r>
              <a:rPr lang="en-US" sz="2500" dirty="0" err="1"/>
              <a:t>newPeriod</a:t>
            </a:r>
            <a:r>
              <a:rPr lang="en-US" sz="2500" dirty="0"/>
              <a:t>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=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-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TaskPeriod</a:t>
            </a:r>
            <a:r>
              <a:rPr lang="en-US" sz="2500" dirty="0"/>
              <a:t> + </a:t>
            </a:r>
            <a:r>
              <a:rPr lang="en-US" sz="2500" dirty="0" err="1"/>
              <a:t>newPeriod</a:t>
            </a:r>
            <a:r>
              <a:rPr lang="en-US" sz="2500" dirty="0"/>
              <a:t>;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TaskPeriod</a:t>
            </a:r>
            <a:r>
              <a:rPr lang="en-US" sz="2500" dirty="0"/>
              <a:t> = </a:t>
            </a:r>
            <a:r>
              <a:rPr lang="en-US" sz="2500" dirty="0" err="1"/>
              <a:t>newPeriod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 </a:t>
            </a:r>
            <a:br>
              <a:rPr lang="en-US" sz="2500" dirty="0"/>
            </a:br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std::vector&lt;</a:t>
            </a:r>
            <a:r>
              <a:rPr lang="en-US" sz="2500" dirty="0" err="1"/>
              <a:t>ModelPriorityPair</a:t>
            </a:r>
            <a:r>
              <a:rPr lang="en-US" sz="2500" dirty="0"/>
              <a:t>&gt; </a:t>
            </a:r>
            <a:r>
              <a:rPr lang="en-US" sz="2500" dirty="0" err="1"/>
              <a:t>TaskModels</a:t>
            </a:r>
            <a:r>
              <a:rPr lang="en-US" sz="2500" dirty="0"/>
              <a:t>;  //!&lt; -- Array that has pointers to all task </a:t>
            </a:r>
            <a:r>
              <a:rPr lang="en-US" sz="2500" dirty="0" err="1"/>
              <a:t>sysModels</a:t>
            </a:r>
            <a:br>
              <a:rPr lang="en-US" sz="2500" dirty="0"/>
            </a:br>
            <a:r>
              <a:rPr lang="en-US" sz="2500" dirty="0"/>
              <a:t>    std::string </a:t>
            </a:r>
            <a:r>
              <a:rPr lang="en-US" sz="2500" dirty="0" err="1"/>
              <a:t>TaskName</a:t>
            </a:r>
            <a:r>
              <a:rPr lang="en-US" sz="2500" dirty="0"/>
              <a:t>;  //!&lt; -- Identifier for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NextStartTime</a:t>
            </a:r>
            <a:r>
              <a:rPr lang="en-US" sz="2500" dirty="0"/>
              <a:t>;  //!&lt; [ns] Next time to start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NextPickupTime</a:t>
            </a:r>
            <a:r>
              <a:rPr lang="en-US" sz="2500" dirty="0"/>
              <a:t>;  //!&lt; [ns] Next time read Task outputs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TaskPeriod</a:t>
            </a:r>
            <a:r>
              <a:rPr lang="en-US" sz="2500" dirty="0"/>
              <a:t>;  //!&lt; [ns] Cycle rate for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PickupDelay</a:t>
            </a:r>
            <a:r>
              <a:rPr lang="en-US" sz="2500" dirty="0"/>
              <a:t>;  //!&lt; [ns] Time between dispatches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FirstTaskTime</a:t>
            </a:r>
            <a:r>
              <a:rPr lang="en-US" sz="2500" dirty="0"/>
              <a:t>;  //!&lt; [ns] Time to start Task for first time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bool </a:t>
            </a:r>
            <a:r>
              <a:rPr lang="en-US" sz="2500" dirty="0" err="1"/>
              <a:t>taskActive</a:t>
            </a:r>
            <a:r>
              <a:rPr lang="en-US" sz="2500" dirty="0"/>
              <a:t>;  //!&lt; -- Flag indicating whether the Task has been disabled</a:t>
            </a:r>
            <a:endParaRPr lang="en-U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822867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SysModelTask</a:t>
            </a:r>
            <a:r>
              <a:rPr lang="en-US" dirty="0"/>
              <a:t>() do?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10216237" y="6809195"/>
            <a:ext cx="5711622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1130270" y="2473507"/>
            <a:ext cx="14278708" cy="626272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55DEF-22F3-3F49-8A7B-06EB8FEE1D19}"/>
              </a:ext>
            </a:extLst>
          </p:cNvPr>
          <p:cNvSpPr txBox="1"/>
          <p:nvPr/>
        </p:nvSpPr>
        <p:spPr>
          <a:xfrm>
            <a:off x="16259218" y="6470642"/>
            <a:ext cx="7524750" cy="677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Just resets the task time as shown.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512FF3-66C5-DD41-8FCD-B8E25FF337BF}"/>
              </a:ext>
            </a:extLst>
          </p:cNvPr>
          <p:cNvSpPr/>
          <p:nvPr/>
        </p:nvSpPr>
        <p:spPr>
          <a:xfrm>
            <a:off x="1130270" y="2485865"/>
            <a:ext cx="14278708" cy="10141238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SysModelTask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SysModelTask</a:t>
            </a:r>
            <a:r>
              <a:rPr lang="en-US" sz="2500" dirty="0"/>
              <a:t>(uint64_t </a:t>
            </a:r>
            <a:r>
              <a:rPr lang="en-US" sz="2500" dirty="0" err="1"/>
              <a:t>InputPeriod</a:t>
            </a:r>
            <a:r>
              <a:rPr lang="en-US" sz="2500" dirty="0"/>
              <a:t>, uint64_t </a:t>
            </a:r>
            <a:r>
              <a:rPr lang="en-US" sz="2500" dirty="0" err="1"/>
              <a:t>InputDelay</a:t>
            </a:r>
            <a:r>
              <a:rPr lang="en-US" sz="2500" dirty="0"/>
              <a:t>=0,</a:t>
            </a:r>
            <a:br>
              <a:rPr lang="en-US" sz="2500" dirty="0"/>
            </a:br>
            <a:r>
              <a:rPr lang="en-US" sz="2500" dirty="0"/>
              <a:t>                   uint64_t </a:t>
            </a:r>
            <a:r>
              <a:rPr lang="en-US" sz="2500" dirty="0" err="1"/>
              <a:t>FirstStartTime</a:t>
            </a:r>
            <a:r>
              <a:rPr lang="en-US" sz="2500" dirty="0"/>
              <a:t>=0);</a:t>
            </a:r>
            <a:br>
              <a:rPr lang="en-US" sz="2500" dirty="0"/>
            </a:br>
            <a:r>
              <a:rPr lang="en-US" sz="2500" dirty="0"/>
              <a:t>    ~</a:t>
            </a:r>
            <a:r>
              <a:rPr lang="en-US" sz="2500" dirty="0" err="1"/>
              <a:t>SysModelTask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AddNewObject</a:t>
            </a:r>
            <a:r>
              <a:rPr lang="en-US" sz="2500" dirty="0"/>
              <a:t>(</a:t>
            </a:r>
            <a:r>
              <a:rPr lang="en-US" sz="2500" dirty="0" err="1"/>
              <a:t>SysModel</a:t>
            </a:r>
            <a:r>
              <a:rPr lang="en-US" sz="2500" dirty="0"/>
              <a:t> *</a:t>
            </a:r>
            <a:r>
              <a:rPr lang="en-US" sz="2500" dirty="0" err="1"/>
              <a:t>NewModel</a:t>
            </a:r>
            <a:r>
              <a:rPr lang="en-US" sz="2500" dirty="0"/>
              <a:t>, int32_t Priority = -1);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SelfInitTaskList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</a:t>
            </a:r>
          </a:p>
          <a:p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ExecuteTaskList</a:t>
            </a:r>
            <a:r>
              <a:rPr lang="en-US" sz="2500" dirty="0"/>
              <a:t>(uint64_t </a:t>
            </a:r>
            <a:r>
              <a:rPr lang="en-US" sz="2500" dirty="0" err="1"/>
              <a:t>CurrentSimTime</a:t>
            </a:r>
            <a:r>
              <a:rPr lang="en-US" sz="2500" dirty="0"/>
              <a:t>);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ResetTaskList</a:t>
            </a:r>
            <a:r>
              <a:rPr lang="en-US" sz="2500" dirty="0"/>
              <a:t>(uint64_t </a:t>
            </a:r>
            <a:r>
              <a:rPr lang="en-US" sz="2500" dirty="0" err="1"/>
              <a:t>CurrentSimTime</a:t>
            </a:r>
            <a:r>
              <a:rPr lang="en-US" sz="2500" dirty="0"/>
              <a:t>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ResetTask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=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FirstTaskTime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enableTask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taskActive</a:t>
            </a:r>
            <a:r>
              <a:rPr lang="en-US" sz="2500" dirty="0"/>
              <a:t> = </a:t>
            </a:r>
            <a:r>
              <a:rPr lang="en-US" sz="2500" b="1" dirty="0"/>
              <a:t>true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disableTask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taskActive</a:t>
            </a:r>
            <a:r>
              <a:rPr lang="en-US" sz="2500" dirty="0"/>
              <a:t> = </a:t>
            </a:r>
            <a:r>
              <a:rPr lang="en-US" sz="2500" b="1" dirty="0"/>
              <a:t>false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updatePeriod</a:t>
            </a:r>
            <a:r>
              <a:rPr lang="en-US" sz="2500" dirty="0"/>
              <a:t>(uint64_t </a:t>
            </a:r>
            <a:r>
              <a:rPr lang="en-US" sz="2500" dirty="0" err="1"/>
              <a:t>newPeriod</a:t>
            </a:r>
            <a:r>
              <a:rPr lang="en-US" sz="2500" dirty="0"/>
              <a:t>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=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-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TaskPeriod</a:t>
            </a:r>
            <a:r>
              <a:rPr lang="en-US" sz="2500" dirty="0"/>
              <a:t> + </a:t>
            </a:r>
            <a:r>
              <a:rPr lang="en-US" sz="2500" dirty="0" err="1"/>
              <a:t>newPeriod</a:t>
            </a:r>
            <a:r>
              <a:rPr lang="en-US" sz="2500" dirty="0"/>
              <a:t>;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TaskPeriod</a:t>
            </a:r>
            <a:r>
              <a:rPr lang="en-US" sz="2500" dirty="0"/>
              <a:t> = </a:t>
            </a:r>
            <a:r>
              <a:rPr lang="en-US" sz="2500" dirty="0" err="1"/>
              <a:t>newPeriod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 </a:t>
            </a:r>
            <a:br>
              <a:rPr lang="en-US" sz="2500" dirty="0"/>
            </a:br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std::vector&lt;</a:t>
            </a:r>
            <a:r>
              <a:rPr lang="en-US" sz="2500" dirty="0" err="1"/>
              <a:t>ModelPriorityPair</a:t>
            </a:r>
            <a:r>
              <a:rPr lang="en-US" sz="2500" dirty="0"/>
              <a:t>&gt; </a:t>
            </a:r>
            <a:r>
              <a:rPr lang="en-US" sz="2500" dirty="0" err="1"/>
              <a:t>TaskModels</a:t>
            </a:r>
            <a:r>
              <a:rPr lang="en-US" sz="2500" dirty="0"/>
              <a:t>;  //!&lt; -- Array that has pointers to all task </a:t>
            </a:r>
            <a:r>
              <a:rPr lang="en-US" sz="2500" dirty="0" err="1"/>
              <a:t>sysModels</a:t>
            </a:r>
            <a:br>
              <a:rPr lang="en-US" sz="2500" dirty="0"/>
            </a:br>
            <a:r>
              <a:rPr lang="en-US" sz="2500" dirty="0"/>
              <a:t>    std::string </a:t>
            </a:r>
            <a:r>
              <a:rPr lang="en-US" sz="2500" dirty="0" err="1"/>
              <a:t>TaskName</a:t>
            </a:r>
            <a:r>
              <a:rPr lang="en-US" sz="2500" dirty="0"/>
              <a:t>;  //!&lt; -- Identifier for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NextStartTime</a:t>
            </a:r>
            <a:r>
              <a:rPr lang="en-US" sz="2500" dirty="0"/>
              <a:t>;  //!&lt; [ns] Next time to start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NextPickupTime</a:t>
            </a:r>
            <a:r>
              <a:rPr lang="en-US" sz="2500" dirty="0"/>
              <a:t>;  //!&lt; [ns] Next time read Task outputs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TaskPeriod</a:t>
            </a:r>
            <a:r>
              <a:rPr lang="en-US" sz="2500" dirty="0"/>
              <a:t>;  //!&lt; [ns] Cycle rate for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PickupDelay</a:t>
            </a:r>
            <a:r>
              <a:rPr lang="en-US" sz="2500" dirty="0"/>
              <a:t>;  //!&lt; [ns] Time between dispatches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FirstTaskTime</a:t>
            </a:r>
            <a:r>
              <a:rPr lang="en-US" sz="2500" dirty="0"/>
              <a:t>;  //!&lt; [ns] Time to start Task for first time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bool </a:t>
            </a:r>
            <a:r>
              <a:rPr lang="en-US" sz="2500" dirty="0" err="1"/>
              <a:t>taskActive</a:t>
            </a:r>
            <a:r>
              <a:rPr lang="en-US" sz="2500" dirty="0"/>
              <a:t>;  //!&lt; -- Flag indicating whether the Task has been disabled</a:t>
            </a:r>
            <a:endParaRPr lang="en-U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750814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SysModelTask</a:t>
            </a:r>
            <a:r>
              <a:rPr lang="en-US" dirty="0"/>
              <a:t>() do?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7448324" y="7229324"/>
            <a:ext cx="8442465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1130270" y="2473507"/>
            <a:ext cx="14278708" cy="626272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55DEF-22F3-3F49-8A7B-06EB8FEE1D19}"/>
              </a:ext>
            </a:extLst>
          </p:cNvPr>
          <p:cNvSpPr txBox="1"/>
          <p:nvPr/>
        </p:nvSpPr>
        <p:spPr>
          <a:xfrm>
            <a:off x="16172721" y="6386936"/>
            <a:ext cx="7524750" cy="1661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Turn on the task. Checked by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ExecuteTaskList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() before executing the task list.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6C0733-029D-B24B-9459-87C62B351A89}"/>
              </a:ext>
            </a:extLst>
          </p:cNvPr>
          <p:cNvSpPr/>
          <p:nvPr/>
        </p:nvSpPr>
        <p:spPr>
          <a:xfrm>
            <a:off x="1130270" y="2485865"/>
            <a:ext cx="14278708" cy="10141238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SysModelTask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SysModelTask</a:t>
            </a:r>
            <a:r>
              <a:rPr lang="en-US" sz="2500" dirty="0"/>
              <a:t>(uint64_t </a:t>
            </a:r>
            <a:r>
              <a:rPr lang="en-US" sz="2500" dirty="0" err="1"/>
              <a:t>InputPeriod</a:t>
            </a:r>
            <a:r>
              <a:rPr lang="en-US" sz="2500" dirty="0"/>
              <a:t>, uint64_t </a:t>
            </a:r>
            <a:r>
              <a:rPr lang="en-US" sz="2500" dirty="0" err="1"/>
              <a:t>InputDelay</a:t>
            </a:r>
            <a:r>
              <a:rPr lang="en-US" sz="2500" dirty="0"/>
              <a:t>=0,</a:t>
            </a:r>
            <a:br>
              <a:rPr lang="en-US" sz="2500" dirty="0"/>
            </a:br>
            <a:r>
              <a:rPr lang="en-US" sz="2500" dirty="0"/>
              <a:t>                   uint64_t </a:t>
            </a:r>
            <a:r>
              <a:rPr lang="en-US" sz="2500" dirty="0" err="1"/>
              <a:t>FirstStartTime</a:t>
            </a:r>
            <a:r>
              <a:rPr lang="en-US" sz="2500" dirty="0"/>
              <a:t>=0);</a:t>
            </a:r>
            <a:br>
              <a:rPr lang="en-US" sz="2500" dirty="0"/>
            </a:br>
            <a:r>
              <a:rPr lang="en-US" sz="2500" dirty="0"/>
              <a:t>    ~</a:t>
            </a:r>
            <a:r>
              <a:rPr lang="en-US" sz="2500" dirty="0" err="1"/>
              <a:t>SysModelTask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AddNewObject</a:t>
            </a:r>
            <a:r>
              <a:rPr lang="en-US" sz="2500" dirty="0"/>
              <a:t>(</a:t>
            </a:r>
            <a:r>
              <a:rPr lang="en-US" sz="2500" dirty="0" err="1"/>
              <a:t>SysModel</a:t>
            </a:r>
            <a:r>
              <a:rPr lang="en-US" sz="2500" dirty="0"/>
              <a:t> *</a:t>
            </a:r>
            <a:r>
              <a:rPr lang="en-US" sz="2500" dirty="0" err="1"/>
              <a:t>NewModel</a:t>
            </a:r>
            <a:r>
              <a:rPr lang="en-US" sz="2500" dirty="0"/>
              <a:t>, int32_t Priority = -1);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SelfInitTaskList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</a:t>
            </a:r>
          </a:p>
          <a:p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ExecuteTaskList</a:t>
            </a:r>
            <a:r>
              <a:rPr lang="en-US" sz="2500" dirty="0"/>
              <a:t>(uint64_t </a:t>
            </a:r>
            <a:r>
              <a:rPr lang="en-US" sz="2500" dirty="0" err="1"/>
              <a:t>CurrentSimTime</a:t>
            </a:r>
            <a:r>
              <a:rPr lang="en-US" sz="2500" dirty="0"/>
              <a:t>);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ResetTaskList</a:t>
            </a:r>
            <a:r>
              <a:rPr lang="en-US" sz="2500" dirty="0"/>
              <a:t>(uint64_t </a:t>
            </a:r>
            <a:r>
              <a:rPr lang="en-US" sz="2500" dirty="0" err="1"/>
              <a:t>CurrentSimTime</a:t>
            </a:r>
            <a:r>
              <a:rPr lang="en-US" sz="2500" dirty="0"/>
              <a:t>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ResetTask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=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FirstTaskTime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enableTask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taskActive</a:t>
            </a:r>
            <a:r>
              <a:rPr lang="en-US" sz="2500" dirty="0"/>
              <a:t> = </a:t>
            </a:r>
            <a:r>
              <a:rPr lang="en-US" sz="2500" b="1" dirty="0"/>
              <a:t>true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disableTask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taskActive</a:t>
            </a:r>
            <a:r>
              <a:rPr lang="en-US" sz="2500" dirty="0"/>
              <a:t> = </a:t>
            </a:r>
            <a:r>
              <a:rPr lang="en-US" sz="2500" b="1" dirty="0"/>
              <a:t>false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updatePeriod</a:t>
            </a:r>
            <a:r>
              <a:rPr lang="en-US" sz="2500" dirty="0"/>
              <a:t>(uint64_t </a:t>
            </a:r>
            <a:r>
              <a:rPr lang="en-US" sz="2500" dirty="0" err="1"/>
              <a:t>newPeriod</a:t>
            </a:r>
            <a:r>
              <a:rPr lang="en-US" sz="2500" dirty="0"/>
              <a:t>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=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-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TaskPeriod</a:t>
            </a:r>
            <a:r>
              <a:rPr lang="en-US" sz="2500" dirty="0"/>
              <a:t> + </a:t>
            </a:r>
            <a:r>
              <a:rPr lang="en-US" sz="2500" dirty="0" err="1"/>
              <a:t>newPeriod</a:t>
            </a:r>
            <a:r>
              <a:rPr lang="en-US" sz="2500" dirty="0"/>
              <a:t>;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TaskPeriod</a:t>
            </a:r>
            <a:r>
              <a:rPr lang="en-US" sz="2500" dirty="0"/>
              <a:t> = </a:t>
            </a:r>
            <a:r>
              <a:rPr lang="en-US" sz="2500" dirty="0" err="1"/>
              <a:t>newPeriod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 </a:t>
            </a:r>
            <a:br>
              <a:rPr lang="en-US" sz="2500" dirty="0"/>
            </a:br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std::vector&lt;</a:t>
            </a:r>
            <a:r>
              <a:rPr lang="en-US" sz="2500" dirty="0" err="1"/>
              <a:t>ModelPriorityPair</a:t>
            </a:r>
            <a:r>
              <a:rPr lang="en-US" sz="2500" dirty="0"/>
              <a:t>&gt; </a:t>
            </a:r>
            <a:r>
              <a:rPr lang="en-US" sz="2500" dirty="0" err="1"/>
              <a:t>TaskModels</a:t>
            </a:r>
            <a:r>
              <a:rPr lang="en-US" sz="2500" dirty="0"/>
              <a:t>;  //!&lt; -- Array that has pointers to all task </a:t>
            </a:r>
            <a:r>
              <a:rPr lang="en-US" sz="2500" dirty="0" err="1"/>
              <a:t>sysModels</a:t>
            </a:r>
            <a:br>
              <a:rPr lang="en-US" sz="2500" dirty="0"/>
            </a:br>
            <a:r>
              <a:rPr lang="en-US" sz="2500" dirty="0"/>
              <a:t>    std::string </a:t>
            </a:r>
            <a:r>
              <a:rPr lang="en-US" sz="2500" dirty="0" err="1"/>
              <a:t>TaskName</a:t>
            </a:r>
            <a:r>
              <a:rPr lang="en-US" sz="2500" dirty="0"/>
              <a:t>;  //!&lt; -- Identifier for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NextStartTime</a:t>
            </a:r>
            <a:r>
              <a:rPr lang="en-US" sz="2500" dirty="0"/>
              <a:t>;  //!&lt; [ns] Next time to start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NextPickupTime</a:t>
            </a:r>
            <a:r>
              <a:rPr lang="en-US" sz="2500" dirty="0"/>
              <a:t>;  //!&lt; [ns] Next time read Task outputs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TaskPeriod</a:t>
            </a:r>
            <a:r>
              <a:rPr lang="en-US" sz="2500" dirty="0"/>
              <a:t>;  //!&lt; [ns] Cycle rate for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PickupDelay</a:t>
            </a:r>
            <a:r>
              <a:rPr lang="en-US" sz="2500" dirty="0"/>
              <a:t>;  //!&lt; [ns] Time between dispatches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FirstTaskTime</a:t>
            </a:r>
            <a:r>
              <a:rPr lang="en-US" sz="2500" dirty="0"/>
              <a:t>;  //!&lt; [ns] Time to start Task for first time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bool </a:t>
            </a:r>
            <a:r>
              <a:rPr lang="en-US" sz="2500" dirty="0" err="1"/>
              <a:t>taskActive</a:t>
            </a:r>
            <a:r>
              <a:rPr lang="en-US" sz="2500" dirty="0"/>
              <a:t>;  //!&lt; -- Flag indicating whether the Task has been disabled</a:t>
            </a:r>
            <a:endParaRPr lang="en-U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893188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SysModelTask</a:t>
            </a:r>
            <a:r>
              <a:rPr lang="en-US" dirty="0"/>
              <a:t>() do?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7510108" y="7587670"/>
            <a:ext cx="8442465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1130270" y="2473507"/>
            <a:ext cx="14278708" cy="626272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55DEF-22F3-3F49-8A7B-06EB8FEE1D19}"/>
              </a:ext>
            </a:extLst>
          </p:cNvPr>
          <p:cNvSpPr txBox="1"/>
          <p:nvPr/>
        </p:nvSpPr>
        <p:spPr>
          <a:xfrm>
            <a:off x="16172721" y="6725488"/>
            <a:ext cx="7524750" cy="1661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Turn off the task. Checked by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ExecuteTaskList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() before executing the task list.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E35BB1-0EE2-C648-9108-9D4015AF51C7}"/>
              </a:ext>
            </a:extLst>
          </p:cNvPr>
          <p:cNvSpPr/>
          <p:nvPr/>
        </p:nvSpPr>
        <p:spPr>
          <a:xfrm>
            <a:off x="1130270" y="2485865"/>
            <a:ext cx="14278708" cy="10141238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SysModelTask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SysModelTask</a:t>
            </a:r>
            <a:r>
              <a:rPr lang="en-US" sz="2500" dirty="0"/>
              <a:t>(uint64_t </a:t>
            </a:r>
            <a:r>
              <a:rPr lang="en-US" sz="2500" dirty="0" err="1"/>
              <a:t>InputPeriod</a:t>
            </a:r>
            <a:r>
              <a:rPr lang="en-US" sz="2500" dirty="0"/>
              <a:t>, uint64_t </a:t>
            </a:r>
            <a:r>
              <a:rPr lang="en-US" sz="2500" dirty="0" err="1"/>
              <a:t>InputDelay</a:t>
            </a:r>
            <a:r>
              <a:rPr lang="en-US" sz="2500" dirty="0"/>
              <a:t>=0,</a:t>
            </a:r>
            <a:br>
              <a:rPr lang="en-US" sz="2500" dirty="0"/>
            </a:br>
            <a:r>
              <a:rPr lang="en-US" sz="2500" dirty="0"/>
              <a:t>                   uint64_t </a:t>
            </a:r>
            <a:r>
              <a:rPr lang="en-US" sz="2500" dirty="0" err="1"/>
              <a:t>FirstStartTime</a:t>
            </a:r>
            <a:r>
              <a:rPr lang="en-US" sz="2500" dirty="0"/>
              <a:t>=0);</a:t>
            </a:r>
            <a:br>
              <a:rPr lang="en-US" sz="2500" dirty="0"/>
            </a:br>
            <a:r>
              <a:rPr lang="en-US" sz="2500" dirty="0"/>
              <a:t>    ~</a:t>
            </a:r>
            <a:r>
              <a:rPr lang="en-US" sz="2500" dirty="0" err="1"/>
              <a:t>SysModelTask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AddNewObject</a:t>
            </a:r>
            <a:r>
              <a:rPr lang="en-US" sz="2500" dirty="0"/>
              <a:t>(</a:t>
            </a:r>
            <a:r>
              <a:rPr lang="en-US" sz="2500" dirty="0" err="1"/>
              <a:t>SysModel</a:t>
            </a:r>
            <a:r>
              <a:rPr lang="en-US" sz="2500" dirty="0"/>
              <a:t> *</a:t>
            </a:r>
            <a:r>
              <a:rPr lang="en-US" sz="2500" dirty="0" err="1"/>
              <a:t>NewModel</a:t>
            </a:r>
            <a:r>
              <a:rPr lang="en-US" sz="2500" dirty="0"/>
              <a:t>, int32_t Priority = -1);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SelfInitTaskList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</a:t>
            </a:r>
          </a:p>
          <a:p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ExecuteTaskList</a:t>
            </a:r>
            <a:r>
              <a:rPr lang="en-US" sz="2500" dirty="0"/>
              <a:t>(uint64_t </a:t>
            </a:r>
            <a:r>
              <a:rPr lang="en-US" sz="2500" dirty="0" err="1"/>
              <a:t>CurrentSimTime</a:t>
            </a:r>
            <a:r>
              <a:rPr lang="en-US" sz="2500" dirty="0"/>
              <a:t>);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ResetTaskList</a:t>
            </a:r>
            <a:r>
              <a:rPr lang="en-US" sz="2500" dirty="0"/>
              <a:t>(uint64_t </a:t>
            </a:r>
            <a:r>
              <a:rPr lang="en-US" sz="2500" dirty="0" err="1"/>
              <a:t>CurrentSimTime</a:t>
            </a:r>
            <a:r>
              <a:rPr lang="en-US" sz="2500" dirty="0"/>
              <a:t>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ResetTask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=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FirstTaskTime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enableTask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taskActive</a:t>
            </a:r>
            <a:r>
              <a:rPr lang="en-US" sz="2500" dirty="0"/>
              <a:t> = </a:t>
            </a:r>
            <a:r>
              <a:rPr lang="en-US" sz="2500" b="1" dirty="0"/>
              <a:t>true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disableTask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taskActive</a:t>
            </a:r>
            <a:r>
              <a:rPr lang="en-US" sz="2500" dirty="0"/>
              <a:t> = </a:t>
            </a:r>
            <a:r>
              <a:rPr lang="en-US" sz="2500" b="1" dirty="0"/>
              <a:t>false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updatePeriod</a:t>
            </a:r>
            <a:r>
              <a:rPr lang="en-US" sz="2500" dirty="0"/>
              <a:t>(uint64_t </a:t>
            </a:r>
            <a:r>
              <a:rPr lang="en-US" sz="2500" dirty="0" err="1"/>
              <a:t>newPeriod</a:t>
            </a:r>
            <a:r>
              <a:rPr lang="en-US" sz="2500" dirty="0"/>
              <a:t>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=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-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TaskPeriod</a:t>
            </a:r>
            <a:r>
              <a:rPr lang="en-US" sz="2500" dirty="0"/>
              <a:t> + </a:t>
            </a:r>
            <a:r>
              <a:rPr lang="en-US" sz="2500" dirty="0" err="1"/>
              <a:t>newPeriod</a:t>
            </a:r>
            <a:r>
              <a:rPr lang="en-US" sz="2500" dirty="0"/>
              <a:t>;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TaskPeriod</a:t>
            </a:r>
            <a:r>
              <a:rPr lang="en-US" sz="2500" dirty="0"/>
              <a:t> = </a:t>
            </a:r>
            <a:r>
              <a:rPr lang="en-US" sz="2500" dirty="0" err="1"/>
              <a:t>newPeriod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 </a:t>
            </a:r>
            <a:br>
              <a:rPr lang="en-US" sz="2500" dirty="0"/>
            </a:br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std::vector&lt;</a:t>
            </a:r>
            <a:r>
              <a:rPr lang="en-US" sz="2500" dirty="0" err="1"/>
              <a:t>ModelPriorityPair</a:t>
            </a:r>
            <a:r>
              <a:rPr lang="en-US" sz="2500" dirty="0"/>
              <a:t>&gt; </a:t>
            </a:r>
            <a:r>
              <a:rPr lang="en-US" sz="2500" dirty="0" err="1"/>
              <a:t>TaskModels</a:t>
            </a:r>
            <a:r>
              <a:rPr lang="en-US" sz="2500" dirty="0"/>
              <a:t>;  //!&lt; -- Array that has pointers to all task </a:t>
            </a:r>
            <a:r>
              <a:rPr lang="en-US" sz="2500" dirty="0" err="1"/>
              <a:t>sysModels</a:t>
            </a:r>
            <a:br>
              <a:rPr lang="en-US" sz="2500" dirty="0"/>
            </a:br>
            <a:r>
              <a:rPr lang="en-US" sz="2500" dirty="0"/>
              <a:t>    std::string </a:t>
            </a:r>
            <a:r>
              <a:rPr lang="en-US" sz="2500" dirty="0" err="1"/>
              <a:t>TaskName</a:t>
            </a:r>
            <a:r>
              <a:rPr lang="en-US" sz="2500" dirty="0"/>
              <a:t>;  //!&lt; -- Identifier for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NextStartTime</a:t>
            </a:r>
            <a:r>
              <a:rPr lang="en-US" sz="2500" dirty="0"/>
              <a:t>;  //!&lt; [ns] Next time to start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NextPickupTime</a:t>
            </a:r>
            <a:r>
              <a:rPr lang="en-US" sz="2500" dirty="0"/>
              <a:t>;  //!&lt; [ns] Next time read Task outputs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TaskPeriod</a:t>
            </a:r>
            <a:r>
              <a:rPr lang="en-US" sz="2500" dirty="0"/>
              <a:t>;  //!&lt; [ns] Cycle rate for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PickupDelay</a:t>
            </a:r>
            <a:r>
              <a:rPr lang="en-US" sz="2500" dirty="0"/>
              <a:t>;  //!&lt; [ns] Time between dispatches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FirstTaskTime</a:t>
            </a:r>
            <a:r>
              <a:rPr lang="en-US" sz="2500" dirty="0"/>
              <a:t>;  //!&lt; [ns] Time to start Task for first time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bool </a:t>
            </a:r>
            <a:r>
              <a:rPr lang="en-US" sz="2500" dirty="0" err="1"/>
              <a:t>taskActive</a:t>
            </a:r>
            <a:r>
              <a:rPr lang="en-US" sz="2500" dirty="0"/>
              <a:t>;  //!&lt; -- Flag indicating whether the Task has been disabled</a:t>
            </a:r>
            <a:endParaRPr lang="en-U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579822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SysModelTask</a:t>
            </a:r>
            <a:r>
              <a:rPr lang="en-US" dirty="0"/>
              <a:t>() do?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9586044" y="8363387"/>
            <a:ext cx="6292388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1130270" y="2473507"/>
            <a:ext cx="14278708" cy="626272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55DEF-22F3-3F49-8A7B-06EB8FEE1D19}"/>
              </a:ext>
            </a:extLst>
          </p:cNvPr>
          <p:cNvSpPr txBox="1"/>
          <p:nvPr/>
        </p:nvSpPr>
        <p:spPr>
          <a:xfrm>
            <a:off x="16172721" y="7286170"/>
            <a:ext cx="7524750" cy="21544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Set a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newPeriod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 and update the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NextStartTime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 accordingly, since it is generally set with the old task period at the end of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ExecuteTaskList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().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133244-DD08-674F-8A80-50D9EBA9AA9C}"/>
              </a:ext>
            </a:extLst>
          </p:cNvPr>
          <p:cNvSpPr/>
          <p:nvPr/>
        </p:nvSpPr>
        <p:spPr>
          <a:xfrm>
            <a:off x="1130270" y="2485865"/>
            <a:ext cx="14278708" cy="10141238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SysModelTask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SysModelTask</a:t>
            </a:r>
            <a:r>
              <a:rPr lang="en-US" sz="2500" dirty="0"/>
              <a:t>(uint64_t </a:t>
            </a:r>
            <a:r>
              <a:rPr lang="en-US" sz="2500" dirty="0" err="1"/>
              <a:t>InputPeriod</a:t>
            </a:r>
            <a:r>
              <a:rPr lang="en-US" sz="2500" dirty="0"/>
              <a:t>, uint64_t </a:t>
            </a:r>
            <a:r>
              <a:rPr lang="en-US" sz="2500" dirty="0" err="1"/>
              <a:t>InputDelay</a:t>
            </a:r>
            <a:r>
              <a:rPr lang="en-US" sz="2500" dirty="0"/>
              <a:t>=0,</a:t>
            </a:r>
            <a:br>
              <a:rPr lang="en-US" sz="2500" dirty="0"/>
            </a:br>
            <a:r>
              <a:rPr lang="en-US" sz="2500" dirty="0"/>
              <a:t>                   uint64_t </a:t>
            </a:r>
            <a:r>
              <a:rPr lang="en-US" sz="2500" dirty="0" err="1"/>
              <a:t>FirstStartTime</a:t>
            </a:r>
            <a:r>
              <a:rPr lang="en-US" sz="2500" dirty="0"/>
              <a:t>=0);</a:t>
            </a:r>
            <a:br>
              <a:rPr lang="en-US" sz="2500" dirty="0"/>
            </a:br>
            <a:r>
              <a:rPr lang="en-US" sz="2500" dirty="0"/>
              <a:t>    ~</a:t>
            </a:r>
            <a:r>
              <a:rPr lang="en-US" sz="2500" dirty="0" err="1"/>
              <a:t>SysModelTask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AddNewObject</a:t>
            </a:r>
            <a:r>
              <a:rPr lang="en-US" sz="2500" dirty="0"/>
              <a:t>(</a:t>
            </a:r>
            <a:r>
              <a:rPr lang="en-US" sz="2500" dirty="0" err="1"/>
              <a:t>SysModel</a:t>
            </a:r>
            <a:r>
              <a:rPr lang="en-US" sz="2500" dirty="0"/>
              <a:t> *</a:t>
            </a:r>
            <a:r>
              <a:rPr lang="en-US" sz="2500" dirty="0" err="1"/>
              <a:t>NewModel</a:t>
            </a:r>
            <a:r>
              <a:rPr lang="en-US" sz="2500" dirty="0"/>
              <a:t>, int32_t Priority = -1);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SelfInitTaskList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</a:t>
            </a:r>
          </a:p>
          <a:p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ExecuteTaskList</a:t>
            </a:r>
            <a:r>
              <a:rPr lang="en-US" sz="2500" dirty="0"/>
              <a:t>(uint64_t </a:t>
            </a:r>
            <a:r>
              <a:rPr lang="en-US" sz="2500" dirty="0" err="1"/>
              <a:t>CurrentSimTime</a:t>
            </a:r>
            <a:r>
              <a:rPr lang="en-US" sz="2500" dirty="0"/>
              <a:t>);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ResetTaskList</a:t>
            </a:r>
            <a:r>
              <a:rPr lang="en-US" sz="2500" dirty="0"/>
              <a:t>(uint64_t </a:t>
            </a:r>
            <a:r>
              <a:rPr lang="en-US" sz="2500" dirty="0" err="1"/>
              <a:t>CurrentSimTime</a:t>
            </a:r>
            <a:r>
              <a:rPr lang="en-US" sz="2500" dirty="0"/>
              <a:t>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void </a:t>
            </a:r>
            <a:r>
              <a:rPr lang="en-US" sz="2500" dirty="0" err="1"/>
              <a:t>ResetTask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=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FirstTaskTime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enableTask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taskActive</a:t>
            </a:r>
            <a:r>
              <a:rPr lang="en-US" sz="2500" dirty="0"/>
              <a:t> = </a:t>
            </a:r>
            <a:r>
              <a:rPr lang="en-US" sz="2500" b="1" dirty="0"/>
              <a:t>true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disableTask</a:t>
            </a:r>
            <a:r>
              <a:rPr lang="en-US" sz="2500" dirty="0"/>
              <a:t>()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taskActive</a:t>
            </a:r>
            <a:r>
              <a:rPr lang="en-US" sz="2500" dirty="0"/>
              <a:t> = </a:t>
            </a:r>
            <a:r>
              <a:rPr lang="en-US" sz="2500" b="1" dirty="0"/>
              <a:t>false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void </a:t>
            </a:r>
            <a:r>
              <a:rPr lang="en-US" sz="2500" dirty="0" err="1"/>
              <a:t>updatePeriod</a:t>
            </a:r>
            <a:r>
              <a:rPr lang="en-US" sz="2500" dirty="0"/>
              <a:t>(uint64_t </a:t>
            </a:r>
            <a:r>
              <a:rPr lang="en-US" sz="2500" dirty="0" err="1"/>
              <a:t>newPeriod</a:t>
            </a:r>
            <a:r>
              <a:rPr lang="en-US" sz="2500" dirty="0"/>
              <a:t>) {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=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NextStartTime</a:t>
            </a:r>
            <a:r>
              <a:rPr lang="en-US" sz="2500" dirty="0"/>
              <a:t> -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TaskPeriod</a:t>
            </a:r>
            <a:r>
              <a:rPr lang="en-US" sz="2500" dirty="0"/>
              <a:t> + </a:t>
            </a:r>
            <a:r>
              <a:rPr lang="en-US" sz="2500" dirty="0" err="1"/>
              <a:t>newPeriod</a:t>
            </a:r>
            <a:r>
              <a:rPr lang="en-US" sz="2500" dirty="0"/>
              <a:t>; </a:t>
            </a:r>
            <a:r>
              <a:rPr lang="en-US" sz="2500" b="1" dirty="0"/>
              <a:t>this</a:t>
            </a:r>
            <a:r>
              <a:rPr lang="en-US" sz="2500" dirty="0"/>
              <a:t>-&gt;</a:t>
            </a:r>
            <a:r>
              <a:rPr lang="en-US" sz="2500" dirty="0" err="1"/>
              <a:t>TaskPeriod</a:t>
            </a:r>
            <a:r>
              <a:rPr lang="en-US" sz="2500" dirty="0"/>
              <a:t> = </a:t>
            </a:r>
            <a:r>
              <a:rPr lang="en-US" sz="2500" dirty="0" err="1"/>
              <a:t>newPeriod</a:t>
            </a:r>
            <a:r>
              <a:rPr lang="en-US" sz="2500" dirty="0"/>
              <a:t>;}</a:t>
            </a:r>
            <a:br>
              <a:rPr lang="en-US" sz="2500" dirty="0"/>
            </a:br>
            <a:r>
              <a:rPr lang="en-US" sz="2500" dirty="0"/>
              <a:t>    </a:t>
            </a:r>
            <a:br>
              <a:rPr lang="en-US" sz="2500" dirty="0"/>
            </a:br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std::vector&lt;</a:t>
            </a:r>
            <a:r>
              <a:rPr lang="en-US" sz="2500" dirty="0" err="1"/>
              <a:t>ModelPriorityPair</a:t>
            </a:r>
            <a:r>
              <a:rPr lang="en-US" sz="2500" dirty="0"/>
              <a:t>&gt; </a:t>
            </a:r>
            <a:r>
              <a:rPr lang="en-US" sz="2500" dirty="0" err="1"/>
              <a:t>TaskModels</a:t>
            </a:r>
            <a:r>
              <a:rPr lang="en-US" sz="2500" dirty="0"/>
              <a:t>;  //!&lt; -- Array that has pointers to all task </a:t>
            </a:r>
            <a:r>
              <a:rPr lang="en-US" sz="2500" dirty="0" err="1"/>
              <a:t>sysModels</a:t>
            </a:r>
            <a:br>
              <a:rPr lang="en-US" sz="2500" dirty="0"/>
            </a:br>
            <a:r>
              <a:rPr lang="en-US" sz="2500" dirty="0"/>
              <a:t>    std::string </a:t>
            </a:r>
            <a:r>
              <a:rPr lang="en-US" sz="2500" dirty="0" err="1"/>
              <a:t>TaskName</a:t>
            </a:r>
            <a:r>
              <a:rPr lang="en-US" sz="2500" dirty="0"/>
              <a:t>;  //!&lt; -- Identifier for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NextStartTime</a:t>
            </a:r>
            <a:r>
              <a:rPr lang="en-US" sz="2500" dirty="0"/>
              <a:t>;  //!&lt; [ns] Next time to start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NextPickupTime</a:t>
            </a:r>
            <a:r>
              <a:rPr lang="en-US" sz="2500" dirty="0"/>
              <a:t>;  //!&lt; [ns] Next time read Task outputs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TaskPeriod</a:t>
            </a:r>
            <a:r>
              <a:rPr lang="en-US" sz="2500" dirty="0"/>
              <a:t>;  //!&lt; [ns] Cycle rate for Task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PickupDelay</a:t>
            </a:r>
            <a:r>
              <a:rPr lang="en-US" sz="2500" dirty="0"/>
              <a:t>;  //!&lt; [ns] Time between dispatches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FirstTaskTime</a:t>
            </a:r>
            <a:r>
              <a:rPr lang="en-US" sz="2500" dirty="0"/>
              <a:t>;  //!&lt; [ns] Time to start Task for first time</a:t>
            </a:r>
            <a:br>
              <a:rPr lang="en-US" sz="2500" dirty="0"/>
            </a:br>
            <a:r>
              <a:rPr lang="en-US" sz="2500" dirty="0"/>
              <a:t>   </a:t>
            </a:r>
            <a:r>
              <a:rPr lang="en-US" sz="2500" b="1" dirty="0"/>
              <a:t>bool </a:t>
            </a:r>
            <a:r>
              <a:rPr lang="en-US" sz="2500" dirty="0" err="1"/>
              <a:t>taskActive</a:t>
            </a:r>
            <a:r>
              <a:rPr lang="en-US" sz="2500" dirty="0"/>
              <a:t>;  //!&lt; -- Flag indicating whether the Task has been disabled</a:t>
            </a:r>
            <a:endParaRPr lang="en-U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101052"/>
      </p:ext>
    </p:extLst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A406-E1DF-384C-A97D-869B6B8A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 Architecture Classes</a:t>
            </a:r>
          </a:p>
        </p:txBody>
      </p:sp>
      <p:sp>
        <p:nvSpPr>
          <p:cNvPr id="3" name="text bullet">
            <a:extLst>
              <a:ext uri="{FF2B5EF4-FFF2-40B4-BE49-F238E27FC236}">
                <a16:creationId xmlns:a16="http://schemas.microsoft.com/office/drawing/2014/main" id="{F2A86B29-AD50-3640-AE6F-57057F146908}"/>
              </a:ext>
            </a:extLst>
          </p:cNvPr>
          <p:cNvSpPr txBox="1">
            <a:spLocks/>
          </p:cNvSpPr>
          <p:nvPr/>
        </p:nvSpPr>
        <p:spPr>
          <a:xfrm>
            <a:off x="913014" y="2265640"/>
            <a:ext cx="22557972" cy="10238781"/>
          </a:xfrm>
          <a:prstGeom prst="rect">
            <a:avLst/>
          </a:prstGeom>
        </p:spPr>
        <p:txBody>
          <a:bodyPr/>
          <a:lstStyle>
            <a:lvl1pPr marL="350981" marR="0" indent="-350981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7718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1274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14703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18132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21561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24990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28419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31848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r>
              <a:rPr lang="en-US" dirty="0"/>
              <a:t>The following are the most important architectural classes in Basilisk. You can find a .</a:t>
            </a:r>
            <a:r>
              <a:rPr lang="en-US" dirty="0" err="1"/>
              <a:t>cpp</a:t>
            </a:r>
            <a:r>
              <a:rPr lang="en-US" dirty="0"/>
              <a:t> and .h file for each of these in the </a:t>
            </a:r>
            <a:r>
              <a:rPr lang="en-US" dirty="0" err="1"/>
              <a:t>src</a:t>
            </a:r>
            <a:r>
              <a:rPr lang="en-US" dirty="0"/>
              <a:t>/simulation folder of basilisk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E4ABE7-487A-904A-982E-73A6EEDF67D7}"/>
              </a:ext>
            </a:extLst>
          </p:cNvPr>
          <p:cNvSpPr/>
          <p:nvPr/>
        </p:nvSpPr>
        <p:spPr>
          <a:xfrm>
            <a:off x="1828800" y="4301832"/>
            <a:ext cx="5353050" cy="2292935"/>
          </a:xfrm>
          <a:prstGeom prst="rect">
            <a:avLst/>
          </a:prstGeom>
          <a:solidFill>
            <a:srgbClr val="BFBFBF"/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 err="1">
                <a:solidFill>
                  <a:srgbClr val="000000"/>
                </a:solidFill>
              </a:rPr>
              <a:t>s</a:t>
            </a:r>
            <a:r>
              <a:rPr kumimoji="0" lang="en-US" sz="5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im_model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indent="-45720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The main container and main looper for a sim. </a:t>
            </a:r>
            <a:r>
              <a:rPr lang="en-US" sz="3000" dirty="0">
                <a:solidFill>
                  <a:srgbClr val="000000"/>
                </a:solidFill>
              </a:rPr>
              <a:t>It has a list of </a:t>
            </a:r>
            <a:r>
              <a:rPr lang="en-US" sz="3000" dirty="0" err="1">
                <a:solidFill>
                  <a:srgbClr val="000000"/>
                </a:solidFill>
              </a:rPr>
              <a:t>sys_processes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36DD8-F375-E640-8C78-FDC8F957F87C}"/>
              </a:ext>
            </a:extLst>
          </p:cNvPr>
          <p:cNvSpPr/>
          <p:nvPr/>
        </p:nvSpPr>
        <p:spPr>
          <a:xfrm>
            <a:off x="9382125" y="3840168"/>
            <a:ext cx="5353050" cy="3216265"/>
          </a:xfrm>
          <a:prstGeom prst="rect">
            <a:avLst/>
          </a:prstGeom>
          <a:solidFill>
            <a:srgbClr val="BFBFBF"/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 err="1">
                <a:solidFill>
                  <a:srgbClr val="000000"/>
                </a:solidFill>
              </a:rPr>
              <a:t>sys_process</a:t>
            </a:r>
            <a:endParaRPr lang="en-US" sz="5000" dirty="0">
              <a:solidFill>
                <a:srgbClr val="000000"/>
              </a:solidFill>
            </a:endParaRPr>
          </a:p>
          <a:p>
            <a:pPr marL="457200" marR="0" indent="-45720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000" dirty="0">
                <a:solidFill>
                  <a:srgbClr val="000000"/>
                </a:solidFill>
              </a:rPr>
              <a:t>A grouping of </a:t>
            </a:r>
            <a:r>
              <a:rPr lang="en-US" sz="3000" dirty="0" err="1">
                <a:solidFill>
                  <a:srgbClr val="000000"/>
                </a:solidFill>
              </a:rPr>
              <a:t>sys_model_tasks</a:t>
            </a:r>
            <a:r>
              <a:rPr lang="en-US" sz="3000" dirty="0">
                <a:solidFill>
                  <a:srgbClr val="000000"/>
                </a:solidFill>
              </a:rPr>
              <a:t> to execute.</a:t>
            </a:r>
          </a:p>
          <a:p>
            <a:pPr marL="457200" marR="0" indent="-45720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000" dirty="0">
                <a:solidFill>
                  <a:srgbClr val="000000"/>
                </a:solidFill>
              </a:rPr>
              <a:t>Each </a:t>
            </a:r>
            <a:r>
              <a:rPr lang="en-US" sz="3000" dirty="0" err="1">
                <a:solidFill>
                  <a:srgbClr val="000000"/>
                </a:solidFill>
              </a:rPr>
              <a:t>sys_process</a:t>
            </a:r>
            <a:r>
              <a:rPr lang="en-US" sz="3000" dirty="0">
                <a:solidFill>
                  <a:srgbClr val="000000"/>
                </a:solidFill>
              </a:rPr>
              <a:t> has their own distinct memory to read messages from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1DF6C3-B550-E44C-BCD3-A8996DCA949F}"/>
              </a:ext>
            </a:extLst>
          </p:cNvPr>
          <p:cNvSpPr/>
          <p:nvPr/>
        </p:nvSpPr>
        <p:spPr>
          <a:xfrm>
            <a:off x="16935450" y="4532665"/>
            <a:ext cx="5353050" cy="1831271"/>
          </a:xfrm>
          <a:prstGeom prst="rect">
            <a:avLst/>
          </a:prstGeom>
          <a:solidFill>
            <a:srgbClr val="BFBFBF"/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 err="1">
                <a:solidFill>
                  <a:srgbClr val="000000"/>
                </a:solidFill>
              </a:rPr>
              <a:t>sys_model_task</a:t>
            </a:r>
            <a:endParaRPr lang="en-US" sz="5000" dirty="0">
              <a:solidFill>
                <a:srgbClr val="000000"/>
              </a:solidFill>
            </a:endParaRPr>
          </a:p>
          <a:p>
            <a:pPr marL="685800" marR="0" indent="-68580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A grouping of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sys_models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to execute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738DD5-D237-F64D-92B7-DBA2752D4F0D}"/>
              </a:ext>
            </a:extLst>
          </p:cNvPr>
          <p:cNvSpPr/>
          <p:nvPr/>
        </p:nvSpPr>
        <p:spPr>
          <a:xfrm>
            <a:off x="1828800" y="8172294"/>
            <a:ext cx="5353050" cy="275460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 err="1">
                <a:solidFill>
                  <a:srgbClr val="000000"/>
                </a:solidFill>
              </a:rPr>
              <a:t>sys_model</a:t>
            </a:r>
            <a:endParaRPr lang="en-US" sz="5000" dirty="0">
              <a:solidFill>
                <a:srgbClr val="000000"/>
              </a:solidFill>
            </a:endParaRPr>
          </a:p>
          <a:p>
            <a:pPr marL="685800" marR="0" indent="-68580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A module that executes a distinct, algorithmic task. i.e. a dynamics module or flight software module</a:t>
            </a:r>
          </a:p>
        </p:txBody>
      </p:sp>
    </p:spTree>
    <p:extLst>
      <p:ext uri="{BB962C8B-B14F-4D97-AF65-F5344CB8AC3E}">
        <p14:creationId xmlns:p14="http://schemas.microsoft.com/office/powerpoint/2010/main" val="392499266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D39EE0-41E1-6D4D-9707-6FDBDBF1E62D}"/>
              </a:ext>
            </a:extLst>
          </p:cNvPr>
          <p:cNvSpPr/>
          <p:nvPr/>
        </p:nvSpPr>
        <p:spPr>
          <a:xfrm>
            <a:off x="8862646" y="2265640"/>
            <a:ext cx="14278708" cy="10238781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A38DB0-A66A-A34C-9782-1C947993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a procedural explanation of a Basilisk Simulation</a:t>
            </a:r>
          </a:p>
        </p:txBody>
      </p:sp>
      <p:sp>
        <p:nvSpPr>
          <p:cNvPr id="3" name="text bullet">
            <a:extLst>
              <a:ext uri="{FF2B5EF4-FFF2-40B4-BE49-F238E27FC236}">
                <a16:creationId xmlns:a16="http://schemas.microsoft.com/office/drawing/2014/main" id="{7F7004D0-8D73-E341-AC81-352173A8BA3A}"/>
              </a:ext>
            </a:extLst>
          </p:cNvPr>
          <p:cNvSpPr txBox="1">
            <a:spLocks/>
          </p:cNvSpPr>
          <p:nvPr/>
        </p:nvSpPr>
        <p:spPr>
          <a:xfrm>
            <a:off x="913014" y="2265640"/>
            <a:ext cx="7668278" cy="10238781"/>
          </a:xfrm>
          <a:prstGeom prst="rect">
            <a:avLst/>
          </a:prstGeom>
        </p:spPr>
        <p:txBody>
          <a:bodyPr/>
          <a:lstStyle>
            <a:lvl1pPr marL="350981" marR="0" indent="-350981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7718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1274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14703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18132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21561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24990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28419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31848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r>
              <a:rPr lang="en-US" dirty="0"/>
              <a:t>Basilisk is a list of Task Groups</a:t>
            </a:r>
          </a:p>
          <a:p>
            <a:r>
              <a:rPr lang="en-US" dirty="0"/>
              <a:t>Task groups are a list of Tasks</a:t>
            </a:r>
          </a:p>
          <a:p>
            <a:r>
              <a:rPr lang="en-US" dirty="0"/>
              <a:t>Tasks are a list of modules to update in a given order</a:t>
            </a:r>
          </a:p>
          <a:p>
            <a:r>
              <a:rPr lang="en-US" dirty="0"/>
              <a:t>Also note the main architectural component of BSK is called </a:t>
            </a:r>
            <a:r>
              <a:rPr lang="en-US" dirty="0" err="1"/>
              <a:t>sim_model</a:t>
            </a:r>
            <a:r>
              <a:rPr lang="en-US" dirty="0"/>
              <a:t>.</a:t>
            </a:r>
          </a:p>
          <a:p>
            <a:r>
              <a:rPr lang="en-US" dirty="0"/>
              <a:t>This simplified description ignores a few things:</a:t>
            </a:r>
          </a:p>
          <a:p>
            <a:pPr lvl="1"/>
            <a:r>
              <a:rPr lang="en-US" dirty="0"/>
              <a:t>Task priority, single-stepping in time,  process priority, initialization, message routing,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A93F6-3651-184B-B5B7-3B7273AD554B}"/>
              </a:ext>
            </a:extLst>
          </p:cNvPr>
          <p:cNvSpPr txBox="1"/>
          <p:nvPr/>
        </p:nvSpPr>
        <p:spPr>
          <a:xfrm>
            <a:off x="11605846" y="3743256"/>
            <a:ext cx="3010759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b="1" dirty="0"/>
              <a:t>f</a:t>
            </a:r>
            <a:r>
              <a:rPr kumimoji="0" lang="en-US" sz="5000" b="1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or all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215CDE-3FFB-C749-93B0-3394BD5116DD}"/>
              </a:ext>
            </a:extLst>
          </p:cNvPr>
          <p:cNvSpPr txBox="1"/>
          <p:nvPr/>
        </p:nvSpPr>
        <p:spPr>
          <a:xfrm>
            <a:off x="12602307" y="4697361"/>
            <a:ext cx="5698994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b="1" dirty="0"/>
              <a:t>for every task group</a:t>
            </a:r>
            <a:endParaRPr kumimoji="0" lang="en-US" sz="5000" b="1" i="0" u="none" strike="noStrike" cap="none" spc="0" normalizeH="0" baseline="0" dirty="0">
              <a:ln>
                <a:noFill/>
              </a:ln>
              <a:solidFill>
                <a:srgbClr val="51515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758A1D-08DC-E84C-AA0C-52DCB707E762}"/>
              </a:ext>
            </a:extLst>
          </p:cNvPr>
          <p:cNvSpPr txBox="1"/>
          <p:nvPr/>
        </p:nvSpPr>
        <p:spPr>
          <a:xfrm>
            <a:off x="13880123" y="5651466"/>
            <a:ext cx="3889204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b="1" dirty="0"/>
              <a:t>for every task</a:t>
            </a:r>
            <a:endParaRPr kumimoji="0" lang="en-US" sz="5000" b="1" i="0" u="none" strike="noStrike" cap="none" spc="0" normalizeH="0" baseline="0" dirty="0">
              <a:ln>
                <a:noFill/>
              </a:ln>
              <a:solidFill>
                <a:srgbClr val="51515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5038B6-F0FE-9344-A99D-0FCCD5FA1532}"/>
              </a:ext>
            </a:extLst>
          </p:cNvPr>
          <p:cNvSpPr txBox="1"/>
          <p:nvPr/>
        </p:nvSpPr>
        <p:spPr>
          <a:xfrm>
            <a:off x="14982092" y="6577589"/>
            <a:ext cx="4793298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b="1" dirty="0"/>
              <a:t>for every module</a:t>
            </a:r>
            <a:endParaRPr kumimoji="0" lang="en-US" sz="5000" b="1" i="0" u="none" strike="noStrike" cap="none" spc="0" normalizeH="0" baseline="0" dirty="0">
              <a:ln>
                <a:noFill/>
              </a:ln>
              <a:solidFill>
                <a:srgbClr val="51515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69863-DA0A-FF47-816F-DEF4F1F1D396}"/>
              </a:ext>
            </a:extLst>
          </p:cNvPr>
          <p:cNvSpPr txBox="1"/>
          <p:nvPr/>
        </p:nvSpPr>
        <p:spPr>
          <a:xfrm>
            <a:off x="16259908" y="7488394"/>
            <a:ext cx="3661578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b="1" dirty="0"/>
              <a:t>update state</a:t>
            </a:r>
            <a:endParaRPr kumimoji="0" lang="en-US" sz="5000" b="1" i="0" u="none" strike="noStrike" cap="none" spc="0" normalizeH="0" baseline="0" dirty="0">
              <a:ln>
                <a:noFill/>
              </a:ln>
              <a:solidFill>
                <a:srgbClr val="51515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554F9B-BBB0-D045-9A16-57A4BB05B983}"/>
              </a:ext>
            </a:extLst>
          </p:cNvPr>
          <p:cNvSpPr txBox="1"/>
          <p:nvPr/>
        </p:nvSpPr>
        <p:spPr>
          <a:xfrm>
            <a:off x="9591548" y="2527395"/>
            <a:ext cx="3361816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b="1" dirty="0" err="1"/>
              <a:t>sim_model</a:t>
            </a:r>
            <a:r>
              <a:rPr lang="en-US" sz="5000" b="1" dirty="0"/>
              <a:t>:</a:t>
            </a:r>
            <a:endParaRPr kumimoji="0" lang="en-US" sz="5000" b="1" i="0" u="none" strike="noStrike" cap="none" spc="0" normalizeH="0" baseline="0" dirty="0">
              <a:ln>
                <a:noFill/>
              </a:ln>
              <a:solidFill>
                <a:srgbClr val="51515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B8F2CDD-60D5-F14E-A855-A94985944DCD}"/>
              </a:ext>
            </a:extLst>
          </p:cNvPr>
          <p:cNvSpPr/>
          <p:nvPr/>
        </p:nvSpPr>
        <p:spPr>
          <a:xfrm>
            <a:off x="15246147" y="7385030"/>
            <a:ext cx="867665" cy="766144"/>
          </a:xfrm>
          <a:custGeom>
            <a:avLst/>
            <a:gdLst>
              <a:gd name="connsiteX0" fmla="*/ 2145553 w 2145553"/>
              <a:gd name="connsiteY0" fmla="*/ 1160585 h 1206216"/>
              <a:gd name="connsiteX1" fmla="*/ 1231153 w 2145553"/>
              <a:gd name="connsiteY1" fmla="*/ 1160585 h 1206216"/>
              <a:gd name="connsiteX2" fmla="*/ 35399 w 2145553"/>
              <a:gd name="connsiteY2" fmla="*/ 1125415 h 1206216"/>
              <a:gd name="connsiteX3" fmla="*/ 230 w 2145553"/>
              <a:gd name="connsiteY3" fmla="*/ 0 h 1206216"/>
              <a:gd name="connsiteX0" fmla="*/ 1231153 w 1231153"/>
              <a:gd name="connsiteY0" fmla="*/ 1160585 h 1160585"/>
              <a:gd name="connsiteX1" fmla="*/ 35399 w 1231153"/>
              <a:gd name="connsiteY1" fmla="*/ 1125415 h 1160585"/>
              <a:gd name="connsiteX2" fmla="*/ 230 w 1231153"/>
              <a:gd name="connsiteY2" fmla="*/ 0 h 1160585"/>
              <a:gd name="connsiteX0" fmla="*/ 1437982 w 1437982"/>
              <a:gd name="connsiteY0" fmla="*/ 692499 h 1125415"/>
              <a:gd name="connsiteX1" fmla="*/ 35399 w 1437982"/>
              <a:gd name="connsiteY1" fmla="*/ 1125415 h 1125415"/>
              <a:gd name="connsiteX2" fmla="*/ 230 w 1437982"/>
              <a:gd name="connsiteY2" fmla="*/ 0 h 1125415"/>
              <a:gd name="connsiteX0" fmla="*/ 1350897 w 1350897"/>
              <a:gd name="connsiteY0" fmla="*/ 1084385 h 1125415"/>
              <a:gd name="connsiteX1" fmla="*/ 35399 w 1350897"/>
              <a:gd name="connsiteY1" fmla="*/ 1125415 h 1125415"/>
              <a:gd name="connsiteX2" fmla="*/ 230 w 1350897"/>
              <a:gd name="connsiteY2" fmla="*/ 0 h 1125415"/>
              <a:gd name="connsiteX0" fmla="*/ 1317237 w 1317237"/>
              <a:gd name="connsiteY0" fmla="*/ 1084385 h 1125415"/>
              <a:gd name="connsiteX1" fmla="*/ 1739 w 1317237"/>
              <a:gd name="connsiteY1" fmla="*/ 1125415 h 1125415"/>
              <a:gd name="connsiteX2" fmla="*/ 641484 w 1317237"/>
              <a:gd name="connsiteY2" fmla="*/ 0 h 1125415"/>
              <a:gd name="connsiteX0" fmla="*/ 1331553 w 1331553"/>
              <a:gd name="connsiteY0" fmla="*/ 1073499 h 1114529"/>
              <a:gd name="connsiteX1" fmla="*/ 16055 w 1331553"/>
              <a:gd name="connsiteY1" fmla="*/ 1114529 h 1114529"/>
              <a:gd name="connsiteX2" fmla="*/ 24429 w 1331553"/>
              <a:gd name="connsiteY2" fmla="*/ 0 h 1114529"/>
              <a:gd name="connsiteX0" fmla="*/ 1315498 w 1315498"/>
              <a:gd name="connsiteY0" fmla="*/ 1073499 h 1114529"/>
              <a:gd name="connsiteX1" fmla="*/ 0 w 1315498"/>
              <a:gd name="connsiteY1" fmla="*/ 1114529 h 1114529"/>
              <a:gd name="connsiteX2" fmla="*/ 8374 w 1315498"/>
              <a:gd name="connsiteY2" fmla="*/ 0 h 1114529"/>
              <a:gd name="connsiteX0" fmla="*/ 1315498 w 1315498"/>
              <a:gd name="connsiteY0" fmla="*/ 1073499 h 1114529"/>
              <a:gd name="connsiteX1" fmla="*/ 0 w 1315498"/>
              <a:gd name="connsiteY1" fmla="*/ 1114529 h 1114529"/>
              <a:gd name="connsiteX2" fmla="*/ 8374 w 1315498"/>
              <a:gd name="connsiteY2" fmla="*/ 0 h 1114529"/>
              <a:gd name="connsiteX0" fmla="*/ 1239298 w 1239298"/>
              <a:gd name="connsiteY0" fmla="*/ 1400070 h 1400478"/>
              <a:gd name="connsiteX1" fmla="*/ 0 w 1239298"/>
              <a:gd name="connsiteY1" fmla="*/ 1114529 h 1400478"/>
              <a:gd name="connsiteX2" fmla="*/ 8374 w 1239298"/>
              <a:gd name="connsiteY2" fmla="*/ 0 h 1400478"/>
              <a:gd name="connsiteX0" fmla="*/ 1282840 w 1282840"/>
              <a:gd name="connsiteY0" fmla="*/ 1127927 h 1129918"/>
              <a:gd name="connsiteX1" fmla="*/ 0 w 1282840"/>
              <a:gd name="connsiteY1" fmla="*/ 1114529 h 1129918"/>
              <a:gd name="connsiteX2" fmla="*/ 8374 w 1282840"/>
              <a:gd name="connsiteY2" fmla="*/ 0 h 1129918"/>
              <a:gd name="connsiteX0" fmla="*/ 1282840 w 1282840"/>
              <a:gd name="connsiteY0" fmla="*/ 1127927 h 1132741"/>
              <a:gd name="connsiteX1" fmla="*/ 0 w 1282840"/>
              <a:gd name="connsiteY1" fmla="*/ 1114529 h 1132741"/>
              <a:gd name="connsiteX2" fmla="*/ 8374 w 1282840"/>
              <a:gd name="connsiteY2" fmla="*/ 0 h 113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840" h="1132741">
                <a:moveTo>
                  <a:pt x="1282840" y="1127927"/>
                </a:moveTo>
                <a:cubicBezTo>
                  <a:pt x="844341" y="1141604"/>
                  <a:pt x="1265813" y="1122622"/>
                  <a:pt x="0" y="1114529"/>
                </a:cubicBezTo>
                <a:cubicBezTo>
                  <a:pt x="3051" y="27753"/>
                  <a:pt x="8374" y="609866"/>
                  <a:pt x="8374" y="0"/>
                </a:cubicBezTo>
              </a:path>
            </a:pathLst>
          </a:custGeom>
          <a:noFill/>
          <a:ln w="63500" cap="flat">
            <a:solidFill>
              <a:srgbClr val="000000"/>
            </a:solidFill>
            <a:prstDash val="solid"/>
            <a:miter lim="400000"/>
            <a:tailEnd type="stealth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E31EC93-1624-7848-A24D-A6E873A1FBBA}"/>
              </a:ext>
            </a:extLst>
          </p:cNvPr>
          <p:cNvSpPr/>
          <p:nvPr/>
        </p:nvSpPr>
        <p:spPr>
          <a:xfrm>
            <a:off x="14378482" y="6688686"/>
            <a:ext cx="2665985" cy="2309338"/>
          </a:xfrm>
          <a:custGeom>
            <a:avLst/>
            <a:gdLst>
              <a:gd name="connsiteX0" fmla="*/ 2145553 w 2145553"/>
              <a:gd name="connsiteY0" fmla="*/ 1160585 h 1206216"/>
              <a:gd name="connsiteX1" fmla="*/ 1231153 w 2145553"/>
              <a:gd name="connsiteY1" fmla="*/ 1160585 h 1206216"/>
              <a:gd name="connsiteX2" fmla="*/ 35399 w 2145553"/>
              <a:gd name="connsiteY2" fmla="*/ 1125415 h 1206216"/>
              <a:gd name="connsiteX3" fmla="*/ 230 w 2145553"/>
              <a:gd name="connsiteY3" fmla="*/ 0 h 1206216"/>
              <a:gd name="connsiteX0" fmla="*/ 1231153 w 1231153"/>
              <a:gd name="connsiteY0" fmla="*/ 1160585 h 1160585"/>
              <a:gd name="connsiteX1" fmla="*/ 35399 w 1231153"/>
              <a:gd name="connsiteY1" fmla="*/ 1125415 h 1160585"/>
              <a:gd name="connsiteX2" fmla="*/ 230 w 1231153"/>
              <a:gd name="connsiteY2" fmla="*/ 0 h 1160585"/>
              <a:gd name="connsiteX0" fmla="*/ 1437982 w 1437982"/>
              <a:gd name="connsiteY0" fmla="*/ 692499 h 1125415"/>
              <a:gd name="connsiteX1" fmla="*/ 35399 w 1437982"/>
              <a:gd name="connsiteY1" fmla="*/ 1125415 h 1125415"/>
              <a:gd name="connsiteX2" fmla="*/ 230 w 1437982"/>
              <a:gd name="connsiteY2" fmla="*/ 0 h 1125415"/>
              <a:gd name="connsiteX0" fmla="*/ 1350897 w 1350897"/>
              <a:gd name="connsiteY0" fmla="*/ 1084385 h 1125415"/>
              <a:gd name="connsiteX1" fmla="*/ 35399 w 1350897"/>
              <a:gd name="connsiteY1" fmla="*/ 1125415 h 1125415"/>
              <a:gd name="connsiteX2" fmla="*/ 230 w 1350897"/>
              <a:gd name="connsiteY2" fmla="*/ 0 h 1125415"/>
              <a:gd name="connsiteX0" fmla="*/ 1317237 w 1317237"/>
              <a:gd name="connsiteY0" fmla="*/ 1084385 h 1125415"/>
              <a:gd name="connsiteX1" fmla="*/ 1739 w 1317237"/>
              <a:gd name="connsiteY1" fmla="*/ 1125415 h 1125415"/>
              <a:gd name="connsiteX2" fmla="*/ 641484 w 1317237"/>
              <a:gd name="connsiteY2" fmla="*/ 0 h 1125415"/>
              <a:gd name="connsiteX0" fmla="*/ 1331553 w 1331553"/>
              <a:gd name="connsiteY0" fmla="*/ 1073499 h 1114529"/>
              <a:gd name="connsiteX1" fmla="*/ 16055 w 1331553"/>
              <a:gd name="connsiteY1" fmla="*/ 1114529 h 1114529"/>
              <a:gd name="connsiteX2" fmla="*/ 24429 w 1331553"/>
              <a:gd name="connsiteY2" fmla="*/ 0 h 1114529"/>
              <a:gd name="connsiteX0" fmla="*/ 1315498 w 1315498"/>
              <a:gd name="connsiteY0" fmla="*/ 1073499 h 1114529"/>
              <a:gd name="connsiteX1" fmla="*/ 0 w 1315498"/>
              <a:gd name="connsiteY1" fmla="*/ 1114529 h 1114529"/>
              <a:gd name="connsiteX2" fmla="*/ 8374 w 1315498"/>
              <a:gd name="connsiteY2" fmla="*/ 0 h 1114529"/>
              <a:gd name="connsiteX0" fmla="*/ 1315498 w 1315498"/>
              <a:gd name="connsiteY0" fmla="*/ 1073499 h 1114529"/>
              <a:gd name="connsiteX1" fmla="*/ 0 w 1315498"/>
              <a:gd name="connsiteY1" fmla="*/ 1114529 h 1114529"/>
              <a:gd name="connsiteX2" fmla="*/ 8374 w 1315498"/>
              <a:gd name="connsiteY2" fmla="*/ 0 h 1114529"/>
              <a:gd name="connsiteX0" fmla="*/ 1239298 w 1239298"/>
              <a:gd name="connsiteY0" fmla="*/ 1400070 h 1400478"/>
              <a:gd name="connsiteX1" fmla="*/ 0 w 1239298"/>
              <a:gd name="connsiteY1" fmla="*/ 1114529 h 1400478"/>
              <a:gd name="connsiteX2" fmla="*/ 8374 w 1239298"/>
              <a:gd name="connsiteY2" fmla="*/ 0 h 1400478"/>
              <a:gd name="connsiteX0" fmla="*/ 1282840 w 1282840"/>
              <a:gd name="connsiteY0" fmla="*/ 1127927 h 1129918"/>
              <a:gd name="connsiteX1" fmla="*/ 0 w 1282840"/>
              <a:gd name="connsiteY1" fmla="*/ 1114529 h 1129918"/>
              <a:gd name="connsiteX2" fmla="*/ 8374 w 1282840"/>
              <a:gd name="connsiteY2" fmla="*/ 0 h 1129918"/>
              <a:gd name="connsiteX0" fmla="*/ 1282840 w 1282840"/>
              <a:gd name="connsiteY0" fmla="*/ 1127927 h 1132741"/>
              <a:gd name="connsiteX1" fmla="*/ 0 w 1282840"/>
              <a:gd name="connsiteY1" fmla="*/ 1114529 h 1132741"/>
              <a:gd name="connsiteX2" fmla="*/ 8374 w 1282840"/>
              <a:gd name="connsiteY2" fmla="*/ 0 h 1132741"/>
              <a:gd name="connsiteX0" fmla="*/ 1282840 w 1282840"/>
              <a:gd name="connsiteY0" fmla="*/ 3426220 h 3431034"/>
              <a:gd name="connsiteX1" fmla="*/ 0 w 1282840"/>
              <a:gd name="connsiteY1" fmla="*/ 3412822 h 3431034"/>
              <a:gd name="connsiteX2" fmla="*/ 8374 w 1282840"/>
              <a:gd name="connsiteY2" fmla="*/ 0 h 3431034"/>
              <a:gd name="connsiteX0" fmla="*/ 3941651 w 3941651"/>
              <a:gd name="connsiteY0" fmla="*/ 3381155 h 3414348"/>
              <a:gd name="connsiteX1" fmla="*/ 0 w 3941651"/>
              <a:gd name="connsiteY1" fmla="*/ 3412822 h 3414348"/>
              <a:gd name="connsiteX2" fmla="*/ 8374 w 3941651"/>
              <a:gd name="connsiteY2" fmla="*/ 0 h 3414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1651" h="3414348">
                <a:moveTo>
                  <a:pt x="3941651" y="3381155"/>
                </a:moveTo>
                <a:cubicBezTo>
                  <a:pt x="3503152" y="3394832"/>
                  <a:pt x="1265813" y="3420915"/>
                  <a:pt x="0" y="3412822"/>
                </a:cubicBezTo>
                <a:cubicBezTo>
                  <a:pt x="3051" y="2326046"/>
                  <a:pt x="8374" y="609866"/>
                  <a:pt x="8374" y="0"/>
                </a:cubicBezTo>
              </a:path>
            </a:pathLst>
          </a:custGeom>
          <a:noFill/>
          <a:ln w="63500" cap="flat">
            <a:solidFill>
              <a:srgbClr val="000000"/>
            </a:solidFill>
            <a:prstDash val="solid"/>
            <a:miter lim="400000"/>
            <a:tailEnd type="stealth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F215AB80-BC28-F941-852A-023B6294E062}"/>
              </a:ext>
            </a:extLst>
          </p:cNvPr>
          <p:cNvSpPr/>
          <p:nvPr/>
        </p:nvSpPr>
        <p:spPr>
          <a:xfrm>
            <a:off x="13158740" y="5798169"/>
            <a:ext cx="4647185" cy="3903618"/>
          </a:xfrm>
          <a:custGeom>
            <a:avLst/>
            <a:gdLst>
              <a:gd name="connsiteX0" fmla="*/ 2145553 w 2145553"/>
              <a:gd name="connsiteY0" fmla="*/ 1160585 h 1206216"/>
              <a:gd name="connsiteX1" fmla="*/ 1231153 w 2145553"/>
              <a:gd name="connsiteY1" fmla="*/ 1160585 h 1206216"/>
              <a:gd name="connsiteX2" fmla="*/ 35399 w 2145553"/>
              <a:gd name="connsiteY2" fmla="*/ 1125415 h 1206216"/>
              <a:gd name="connsiteX3" fmla="*/ 230 w 2145553"/>
              <a:gd name="connsiteY3" fmla="*/ 0 h 1206216"/>
              <a:gd name="connsiteX0" fmla="*/ 1231153 w 1231153"/>
              <a:gd name="connsiteY0" fmla="*/ 1160585 h 1160585"/>
              <a:gd name="connsiteX1" fmla="*/ 35399 w 1231153"/>
              <a:gd name="connsiteY1" fmla="*/ 1125415 h 1160585"/>
              <a:gd name="connsiteX2" fmla="*/ 230 w 1231153"/>
              <a:gd name="connsiteY2" fmla="*/ 0 h 1160585"/>
              <a:gd name="connsiteX0" fmla="*/ 1437982 w 1437982"/>
              <a:gd name="connsiteY0" fmla="*/ 692499 h 1125415"/>
              <a:gd name="connsiteX1" fmla="*/ 35399 w 1437982"/>
              <a:gd name="connsiteY1" fmla="*/ 1125415 h 1125415"/>
              <a:gd name="connsiteX2" fmla="*/ 230 w 1437982"/>
              <a:gd name="connsiteY2" fmla="*/ 0 h 1125415"/>
              <a:gd name="connsiteX0" fmla="*/ 1350897 w 1350897"/>
              <a:gd name="connsiteY0" fmla="*/ 1084385 h 1125415"/>
              <a:gd name="connsiteX1" fmla="*/ 35399 w 1350897"/>
              <a:gd name="connsiteY1" fmla="*/ 1125415 h 1125415"/>
              <a:gd name="connsiteX2" fmla="*/ 230 w 1350897"/>
              <a:gd name="connsiteY2" fmla="*/ 0 h 1125415"/>
              <a:gd name="connsiteX0" fmla="*/ 1317237 w 1317237"/>
              <a:gd name="connsiteY0" fmla="*/ 1084385 h 1125415"/>
              <a:gd name="connsiteX1" fmla="*/ 1739 w 1317237"/>
              <a:gd name="connsiteY1" fmla="*/ 1125415 h 1125415"/>
              <a:gd name="connsiteX2" fmla="*/ 641484 w 1317237"/>
              <a:gd name="connsiteY2" fmla="*/ 0 h 1125415"/>
              <a:gd name="connsiteX0" fmla="*/ 1331553 w 1331553"/>
              <a:gd name="connsiteY0" fmla="*/ 1073499 h 1114529"/>
              <a:gd name="connsiteX1" fmla="*/ 16055 w 1331553"/>
              <a:gd name="connsiteY1" fmla="*/ 1114529 h 1114529"/>
              <a:gd name="connsiteX2" fmla="*/ 24429 w 1331553"/>
              <a:gd name="connsiteY2" fmla="*/ 0 h 1114529"/>
              <a:gd name="connsiteX0" fmla="*/ 1315498 w 1315498"/>
              <a:gd name="connsiteY0" fmla="*/ 1073499 h 1114529"/>
              <a:gd name="connsiteX1" fmla="*/ 0 w 1315498"/>
              <a:gd name="connsiteY1" fmla="*/ 1114529 h 1114529"/>
              <a:gd name="connsiteX2" fmla="*/ 8374 w 1315498"/>
              <a:gd name="connsiteY2" fmla="*/ 0 h 1114529"/>
              <a:gd name="connsiteX0" fmla="*/ 1315498 w 1315498"/>
              <a:gd name="connsiteY0" fmla="*/ 1073499 h 1114529"/>
              <a:gd name="connsiteX1" fmla="*/ 0 w 1315498"/>
              <a:gd name="connsiteY1" fmla="*/ 1114529 h 1114529"/>
              <a:gd name="connsiteX2" fmla="*/ 8374 w 1315498"/>
              <a:gd name="connsiteY2" fmla="*/ 0 h 1114529"/>
              <a:gd name="connsiteX0" fmla="*/ 1239298 w 1239298"/>
              <a:gd name="connsiteY0" fmla="*/ 1400070 h 1400478"/>
              <a:gd name="connsiteX1" fmla="*/ 0 w 1239298"/>
              <a:gd name="connsiteY1" fmla="*/ 1114529 h 1400478"/>
              <a:gd name="connsiteX2" fmla="*/ 8374 w 1239298"/>
              <a:gd name="connsiteY2" fmla="*/ 0 h 1400478"/>
              <a:gd name="connsiteX0" fmla="*/ 1282840 w 1282840"/>
              <a:gd name="connsiteY0" fmla="*/ 1127927 h 1129918"/>
              <a:gd name="connsiteX1" fmla="*/ 0 w 1282840"/>
              <a:gd name="connsiteY1" fmla="*/ 1114529 h 1129918"/>
              <a:gd name="connsiteX2" fmla="*/ 8374 w 1282840"/>
              <a:gd name="connsiteY2" fmla="*/ 0 h 1129918"/>
              <a:gd name="connsiteX0" fmla="*/ 1282840 w 1282840"/>
              <a:gd name="connsiteY0" fmla="*/ 1127927 h 1132741"/>
              <a:gd name="connsiteX1" fmla="*/ 0 w 1282840"/>
              <a:gd name="connsiteY1" fmla="*/ 1114529 h 1132741"/>
              <a:gd name="connsiteX2" fmla="*/ 8374 w 1282840"/>
              <a:gd name="connsiteY2" fmla="*/ 0 h 1132741"/>
              <a:gd name="connsiteX0" fmla="*/ 1282840 w 1282840"/>
              <a:gd name="connsiteY0" fmla="*/ 3426220 h 3431034"/>
              <a:gd name="connsiteX1" fmla="*/ 0 w 1282840"/>
              <a:gd name="connsiteY1" fmla="*/ 3412822 h 3431034"/>
              <a:gd name="connsiteX2" fmla="*/ 8374 w 1282840"/>
              <a:gd name="connsiteY2" fmla="*/ 0 h 3431034"/>
              <a:gd name="connsiteX0" fmla="*/ 3941651 w 3941651"/>
              <a:gd name="connsiteY0" fmla="*/ 3381155 h 3414348"/>
              <a:gd name="connsiteX1" fmla="*/ 0 w 3941651"/>
              <a:gd name="connsiteY1" fmla="*/ 3412822 h 3414348"/>
              <a:gd name="connsiteX2" fmla="*/ 8374 w 3941651"/>
              <a:gd name="connsiteY2" fmla="*/ 0 h 3414348"/>
              <a:gd name="connsiteX0" fmla="*/ 3941651 w 3941651"/>
              <a:gd name="connsiteY0" fmla="*/ 5679448 h 5712640"/>
              <a:gd name="connsiteX1" fmla="*/ 0 w 3941651"/>
              <a:gd name="connsiteY1" fmla="*/ 5711115 h 5712640"/>
              <a:gd name="connsiteX2" fmla="*/ 8374 w 3941651"/>
              <a:gd name="connsiteY2" fmla="*/ 0 h 5712640"/>
              <a:gd name="connsiteX0" fmla="*/ 6870849 w 6870849"/>
              <a:gd name="connsiteY0" fmla="*/ 5769577 h 5771486"/>
              <a:gd name="connsiteX1" fmla="*/ 0 w 6870849"/>
              <a:gd name="connsiteY1" fmla="*/ 5711115 h 5771486"/>
              <a:gd name="connsiteX2" fmla="*/ 8374 w 6870849"/>
              <a:gd name="connsiteY2" fmla="*/ 0 h 577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70849" h="5771486">
                <a:moveTo>
                  <a:pt x="6870849" y="5769577"/>
                </a:moveTo>
                <a:cubicBezTo>
                  <a:pt x="6432350" y="5783254"/>
                  <a:pt x="1265813" y="5719208"/>
                  <a:pt x="0" y="5711115"/>
                </a:cubicBezTo>
                <a:cubicBezTo>
                  <a:pt x="3051" y="4624339"/>
                  <a:pt x="8374" y="609866"/>
                  <a:pt x="8374" y="0"/>
                </a:cubicBezTo>
              </a:path>
            </a:pathLst>
          </a:custGeom>
          <a:noFill/>
          <a:ln w="63500" cap="flat">
            <a:solidFill>
              <a:srgbClr val="000000"/>
            </a:solidFill>
            <a:prstDash val="solid"/>
            <a:miter lim="400000"/>
            <a:tailEnd type="stealth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9F1FF8A9-E362-A343-B9D8-E5636EACC753}"/>
              </a:ext>
            </a:extLst>
          </p:cNvPr>
          <p:cNvSpPr/>
          <p:nvPr/>
        </p:nvSpPr>
        <p:spPr>
          <a:xfrm>
            <a:off x="11914213" y="5075874"/>
            <a:ext cx="7146545" cy="5580018"/>
          </a:xfrm>
          <a:custGeom>
            <a:avLst/>
            <a:gdLst>
              <a:gd name="connsiteX0" fmla="*/ 2145553 w 2145553"/>
              <a:gd name="connsiteY0" fmla="*/ 1160585 h 1206216"/>
              <a:gd name="connsiteX1" fmla="*/ 1231153 w 2145553"/>
              <a:gd name="connsiteY1" fmla="*/ 1160585 h 1206216"/>
              <a:gd name="connsiteX2" fmla="*/ 35399 w 2145553"/>
              <a:gd name="connsiteY2" fmla="*/ 1125415 h 1206216"/>
              <a:gd name="connsiteX3" fmla="*/ 230 w 2145553"/>
              <a:gd name="connsiteY3" fmla="*/ 0 h 1206216"/>
              <a:gd name="connsiteX0" fmla="*/ 1231153 w 1231153"/>
              <a:gd name="connsiteY0" fmla="*/ 1160585 h 1160585"/>
              <a:gd name="connsiteX1" fmla="*/ 35399 w 1231153"/>
              <a:gd name="connsiteY1" fmla="*/ 1125415 h 1160585"/>
              <a:gd name="connsiteX2" fmla="*/ 230 w 1231153"/>
              <a:gd name="connsiteY2" fmla="*/ 0 h 1160585"/>
              <a:gd name="connsiteX0" fmla="*/ 1437982 w 1437982"/>
              <a:gd name="connsiteY0" fmla="*/ 692499 h 1125415"/>
              <a:gd name="connsiteX1" fmla="*/ 35399 w 1437982"/>
              <a:gd name="connsiteY1" fmla="*/ 1125415 h 1125415"/>
              <a:gd name="connsiteX2" fmla="*/ 230 w 1437982"/>
              <a:gd name="connsiteY2" fmla="*/ 0 h 1125415"/>
              <a:gd name="connsiteX0" fmla="*/ 1350897 w 1350897"/>
              <a:gd name="connsiteY0" fmla="*/ 1084385 h 1125415"/>
              <a:gd name="connsiteX1" fmla="*/ 35399 w 1350897"/>
              <a:gd name="connsiteY1" fmla="*/ 1125415 h 1125415"/>
              <a:gd name="connsiteX2" fmla="*/ 230 w 1350897"/>
              <a:gd name="connsiteY2" fmla="*/ 0 h 1125415"/>
              <a:gd name="connsiteX0" fmla="*/ 1317237 w 1317237"/>
              <a:gd name="connsiteY0" fmla="*/ 1084385 h 1125415"/>
              <a:gd name="connsiteX1" fmla="*/ 1739 w 1317237"/>
              <a:gd name="connsiteY1" fmla="*/ 1125415 h 1125415"/>
              <a:gd name="connsiteX2" fmla="*/ 641484 w 1317237"/>
              <a:gd name="connsiteY2" fmla="*/ 0 h 1125415"/>
              <a:gd name="connsiteX0" fmla="*/ 1331553 w 1331553"/>
              <a:gd name="connsiteY0" fmla="*/ 1073499 h 1114529"/>
              <a:gd name="connsiteX1" fmla="*/ 16055 w 1331553"/>
              <a:gd name="connsiteY1" fmla="*/ 1114529 h 1114529"/>
              <a:gd name="connsiteX2" fmla="*/ 24429 w 1331553"/>
              <a:gd name="connsiteY2" fmla="*/ 0 h 1114529"/>
              <a:gd name="connsiteX0" fmla="*/ 1315498 w 1315498"/>
              <a:gd name="connsiteY0" fmla="*/ 1073499 h 1114529"/>
              <a:gd name="connsiteX1" fmla="*/ 0 w 1315498"/>
              <a:gd name="connsiteY1" fmla="*/ 1114529 h 1114529"/>
              <a:gd name="connsiteX2" fmla="*/ 8374 w 1315498"/>
              <a:gd name="connsiteY2" fmla="*/ 0 h 1114529"/>
              <a:gd name="connsiteX0" fmla="*/ 1315498 w 1315498"/>
              <a:gd name="connsiteY0" fmla="*/ 1073499 h 1114529"/>
              <a:gd name="connsiteX1" fmla="*/ 0 w 1315498"/>
              <a:gd name="connsiteY1" fmla="*/ 1114529 h 1114529"/>
              <a:gd name="connsiteX2" fmla="*/ 8374 w 1315498"/>
              <a:gd name="connsiteY2" fmla="*/ 0 h 1114529"/>
              <a:gd name="connsiteX0" fmla="*/ 1239298 w 1239298"/>
              <a:gd name="connsiteY0" fmla="*/ 1400070 h 1400478"/>
              <a:gd name="connsiteX1" fmla="*/ 0 w 1239298"/>
              <a:gd name="connsiteY1" fmla="*/ 1114529 h 1400478"/>
              <a:gd name="connsiteX2" fmla="*/ 8374 w 1239298"/>
              <a:gd name="connsiteY2" fmla="*/ 0 h 1400478"/>
              <a:gd name="connsiteX0" fmla="*/ 1282840 w 1282840"/>
              <a:gd name="connsiteY0" fmla="*/ 1127927 h 1129918"/>
              <a:gd name="connsiteX1" fmla="*/ 0 w 1282840"/>
              <a:gd name="connsiteY1" fmla="*/ 1114529 h 1129918"/>
              <a:gd name="connsiteX2" fmla="*/ 8374 w 1282840"/>
              <a:gd name="connsiteY2" fmla="*/ 0 h 1129918"/>
              <a:gd name="connsiteX0" fmla="*/ 1282840 w 1282840"/>
              <a:gd name="connsiteY0" fmla="*/ 1127927 h 1132741"/>
              <a:gd name="connsiteX1" fmla="*/ 0 w 1282840"/>
              <a:gd name="connsiteY1" fmla="*/ 1114529 h 1132741"/>
              <a:gd name="connsiteX2" fmla="*/ 8374 w 1282840"/>
              <a:gd name="connsiteY2" fmla="*/ 0 h 1132741"/>
              <a:gd name="connsiteX0" fmla="*/ 1282840 w 1282840"/>
              <a:gd name="connsiteY0" fmla="*/ 3426220 h 3431034"/>
              <a:gd name="connsiteX1" fmla="*/ 0 w 1282840"/>
              <a:gd name="connsiteY1" fmla="*/ 3412822 h 3431034"/>
              <a:gd name="connsiteX2" fmla="*/ 8374 w 1282840"/>
              <a:gd name="connsiteY2" fmla="*/ 0 h 3431034"/>
              <a:gd name="connsiteX0" fmla="*/ 3941651 w 3941651"/>
              <a:gd name="connsiteY0" fmla="*/ 3381155 h 3414348"/>
              <a:gd name="connsiteX1" fmla="*/ 0 w 3941651"/>
              <a:gd name="connsiteY1" fmla="*/ 3412822 h 3414348"/>
              <a:gd name="connsiteX2" fmla="*/ 8374 w 3941651"/>
              <a:gd name="connsiteY2" fmla="*/ 0 h 3414348"/>
              <a:gd name="connsiteX0" fmla="*/ 3941651 w 3941651"/>
              <a:gd name="connsiteY0" fmla="*/ 5679448 h 5712640"/>
              <a:gd name="connsiteX1" fmla="*/ 0 w 3941651"/>
              <a:gd name="connsiteY1" fmla="*/ 5711115 h 5712640"/>
              <a:gd name="connsiteX2" fmla="*/ 8374 w 3941651"/>
              <a:gd name="connsiteY2" fmla="*/ 0 h 5712640"/>
              <a:gd name="connsiteX0" fmla="*/ 6870849 w 6870849"/>
              <a:gd name="connsiteY0" fmla="*/ 5769577 h 5771486"/>
              <a:gd name="connsiteX1" fmla="*/ 0 w 6870849"/>
              <a:gd name="connsiteY1" fmla="*/ 5711115 h 5771486"/>
              <a:gd name="connsiteX2" fmla="*/ 8374 w 6870849"/>
              <a:gd name="connsiteY2" fmla="*/ 0 h 5771486"/>
              <a:gd name="connsiteX0" fmla="*/ 6870849 w 6870849"/>
              <a:gd name="connsiteY0" fmla="*/ 8248129 h 8250036"/>
              <a:gd name="connsiteX1" fmla="*/ 0 w 6870849"/>
              <a:gd name="connsiteY1" fmla="*/ 8189667 h 8250036"/>
              <a:gd name="connsiteX2" fmla="*/ 8374 w 6870849"/>
              <a:gd name="connsiteY2" fmla="*/ 0 h 8250036"/>
              <a:gd name="connsiteX0" fmla="*/ 10566145 w 10566145"/>
              <a:gd name="connsiteY0" fmla="*/ 8248129 h 8250037"/>
              <a:gd name="connsiteX1" fmla="*/ 0 w 10566145"/>
              <a:gd name="connsiteY1" fmla="*/ 8189667 h 8250037"/>
              <a:gd name="connsiteX2" fmla="*/ 8374 w 10566145"/>
              <a:gd name="connsiteY2" fmla="*/ 0 h 825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66145" h="8250037">
                <a:moveTo>
                  <a:pt x="10566145" y="8248129"/>
                </a:moveTo>
                <a:cubicBezTo>
                  <a:pt x="10127646" y="8261806"/>
                  <a:pt x="1265813" y="8197760"/>
                  <a:pt x="0" y="8189667"/>
                </a:cubicBezTo>
                <a:cubicBezTo>
                  <a:pt x="3051" y="7102891"/>
                  <a:pt x="8374" y="609866"/>
                  <a:pt x="8374" y="0"/>
                </a:cubicBezTo>
              </a:path>
            </a:pathLst>
          </a:custGeom>
          <a:noFill/>
          <a:ln w="63500" cap="flat">
            <a:solidFill>
              <a:srgbClr val="000000"/>
            </a:solidFill>
            <a:prstDash val="solid"/>
            <a:miter lim="400000"/>
            <a:tailEnd type="stealth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918B9A-4188-3C4D-B7ED-808FC34D979D}"/>
              </a:ext>
            </a:extLst>
          </p:cNvPr>
          <p:cNvSpPr txBox="1"/>
          <p:nvPr/>
        </p:nvSpPr>
        <p:spPr>
          <a:xfrm>
            <a:off x="9303809" y="10541963"/>
            <a:ext cx="14057051" cy="1661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*sometimes the word “task group” and “process” will be used interchangeably.</a:t>
            </a:r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I’ll try to be clear. When used this way “process” means the </a:t>
            </a:r>
            <a:r>
              <a:rPr lang="en-US" dirty="0" err="1"/>
              <a:t>SysProcess</a:t>
            </a:r>
            <a:r>
              <a:rPr lang="en-US" dirty="0"/>
              <a:t>()</a:t>
            </a:r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Class. See next slide.</a:t>
            </a:r>
          </a:p>
        </p:txBody>
      </p:sp>
    </p:spTree>
    <p:extLst>
      <p:ext uri="{BB962C8B-B14F-4D97-AF65-F5344CB8AC3E}">
        <p14:creationId xmlns:p14="http://schemas.microsoft.com/office/powerpoint/2010/main" val="833289764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SysModel</a:t>
            </a:r>
            <a:r>
              <a:rPr lang="en-US" dirty="0"/>
              <a:t>()?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99DE90-B184-0D49-8F9C-A210328F14F0}"/>
              </a:ext>
            </a:extLst>
          </p:cNvPr>
          <p:cNvSpPr/>
          <p:nvPr/>
        </p:nvSpPr>
        <p:spPr>
          <a:xfrm>
            <a:off x="835981" y="3531294"/>
            <a:ext cx="14278708" cy="5909310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</a:t>
            </a:r>
            <a:r>
              <a:rPr lang="en-US" sz="2500" dirty="0"/>
              <a:t>(</a:t>
            </a:r>
            <a:r>
              <a:rPr lang="en-US" sz="2500" b="1" dirty="0"/>
              <a:t>const </a:t>
            </a:r>
            <a:r>
              <a:rPr lang="en-US" sz="2500" dirty="0" err="1"/>
              <a:t>SysModel</a:t>
            </a:r>
            <a:r>
              <a:rPr lang="en-US" sz="2500" dirty="0"/>
              <a:t> &amp;obj);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</a:t>
            </a:r>
            <a:r>
              <a:rPr lang="en-US" sz="2500" dirty="0"/>
              <a:t>~</a:t>
            </a:r>
            <a:r>
              <a:rPr lang="en-US" sz="2500" dirty="0" err="1"/>
              <a:t>SysModel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void </a:t>
            </a:r>
            <a:r>
              <a:rPr lang="en-US" sz="2500" dirty="0" err="1"/>
              <a:t>SelfInit</a:t>
            </a:r>
            <a:r>
              <a:rPr lang="en-US" sz="2500" dirty="0"/>
              <a:t>();  //!&lt; -- initialize the module, create messages</a:t>
            </a:r>
            <a:br>
              <a:rPr lang="en-US" sz="2500" dirty="0"/>
            </a:br>
            <a:r>
              <a:rPr lang="en-US" sz="2500" dirty="0"/>
              <a:t>    </a:t>
            </a:r>
            <a:endParaRPr lang="en-US" sz="2500" b="1" dirty="0"/>
          </a:p>
          <a:p>
            <a:r>
              <a:rPr lang="en-US" sz="2500" b="1" dirty="0"/>
              <a:t>    virtual void </a:t>
            </a:r>
            <a:r>
              <a:rPr lang="en-US" sz="2500" dirty="0" err="1"/>
              <a:t>IntegratedInit</a:t>
            </a:r>
            <a:r>
              <a:rPr lang="en-US" sz="2500" dirty="0"/>
              <a:t>();  //!&lt; -- ???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void </a:t>
            </a:r>
            <a:r>
              <a:rPr lang="en-US" sz="2500" dirty="0" err="1"/>
              <a:t>UpdateState</a:t>
            </a:r>
            <a:r>
              <a:rPr lang="en-US" sz="2500" dirty="0"/>
              <a:t>(uint64_t </a:t>
            </a:r>
            <a:r>
              <a:rPr lang="en-US" sz="2500" dirty="0" err="1"/>
              <a:t>CurrentSimNanos</a:t>
            </a:r>
            <a:r>
              <a:rPr lang="en-US" sz="2500" dirty="0"/>
              <a:t>);  //!&lt; -- What the module does each time step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void </a:t>
            </a:r>
            <a:r>
              <a:rPr lang="en-US" sz="2500" dirty="0"/>
              <a:t>Reset(uint64_t </a:t>
            </a:r>
            <a:r>
              <a:rPr lang="en-US" sz="2500" dirty="0" err="1"/>
              <a:t>CurrentSimNanos</a:t>
            </a:r>
            <a:r>
              <a:rPr lang="en-US" sz="2500" dirty="0"/>
              <a:t>);  //!&lt; -- Reset module to specified time</a:t>
            </a:r>
            <a:br>
              <a:rPr lang="en-US" sz="2500" dirty="0"/>
            </a:br>
            <a:r>
              <a:rPr lang="en-US" sz="2500" dirty="0"/>
              <a:t>    </a:t>
            </a:r>
            <a:br>
              <a:rPr lang="en-US" sz="2500" dirty="0"/>
            </a:br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std</a:t>
            </a:r>
            <a:r>
              <a:rPr lang="en-US" sz="2500" dirty="0"/>
              <a:t>::string </a:t>
            </a:r>
            <a:r>
              <a:rPr lang="en-US" sz="2500" dirty="0" err="1"/>
              <a:t>ModelTag</a:t>
            </a:r>
            <a:r>
              <a:rPr lang="en-US" sz="2500" dirty="0"/>
              <a:t>;  //!&lt; -- name for the algorithm to base off of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CallCounts</a:t>
            </a:r>
            <a:r>
              <a:rPr lang="en-US" sz="2500" dirty="0"/>
              <a:t>=0;  //!&lt; -- Counts on the model being called</a:t>
            </a:r>
            <a:br>
              <a:rPr lang="en-US" sz="2500" dirty="0"/>
            </a:br>
            <a:r>
              <a:rPr lang="en-US" sz="2500" dirty="0"/>
              <a:t>    uint32_t </a:t>
            </a:r>
            <a:r>
              <a:rPr lang="en-US" sz="2500" dirty="0" err="1"/>
              <a:t>RNGSeed</a:t>
            </a:r>
            <a:r>
              <a:rPr lang="en-US" sz="2500" dirty="0"/>
              <a:t>;  //!&lt; -- Giving everyone a random seed for ease of MC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moduleID</a:t>
            </a:r>
            <a:r>
              <a:rPr lang="en-US" sz="2500" dirty="0"/>
              <a:t>;  //!&lt; -- Module ID for this module  (handed out by messaging system)</a:t>
            </a:r>
            <a:endParaRPr kumimoji="0" lang="en-US" sz="2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10413947" y="8042111"/>
            <a:ext cx="5167923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835981" y="7447311"/>
            <a:ext cx="14278708" cy="199329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55DEF-22F3-3F49-8A7B-06EB8FEE1D19}"/>
              </a:ext>
            </a:extLst>
          </p:cNvPr>
          <p:cNvSpPr txBox="1"/>
          <p:nvPr/>
        </p:nvSpPr>
        <p:spPr>
          <a:xfrm>
            <a:off x="15752591" y="7703558"/>
            <a:ext cx="7524750" cy="677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This model has a name.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465486"/>
      </p:ext>
    </p:extLst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SysModel</a:t>
            </a:r>
            <a:r>
              <a:rPr lang="en-US" dirty="0"/>
              <a:t>()?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10315093" y="8427953"/>
            <a:ext cx="5167923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835981" y="7447311"/>
            <a:ext cx="14278708" cy="199329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55DEF-22F3-3F49-8A7B-06EB8FEE1D19}"/>
              </a:ext>
            </a:extLst>
          </p:cNvPr>
          <p:cNvSpPr txBox="1"/>
          <p:nvPr/>
        </p:nvSpPr>
        <p:spPr>
          <a:xfrm>
            <a:off x="15641380" y="7594175"/>
            <a:ext cx="7524750" cy="1661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This is incremented by whatever task calls this model. Should be the number of times the module is called.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D26BAF-62FC-F34C-80BC-342BAA8273D7}"/>
              </a:ext>
            </a:extLst>
          </p:cNvPr>
          <p:cNvSpPr/>
          <p:nvPr/>
        </p:nvSpPr>
        <p:spPr>
          <a:xfrm>
            <a:off x="835981" y="3531294"/>
            <a:ext cx="14278708" cy="5909310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</a:t>
            </a:r>
            <a:r>
              <a:rPr lang="en-US" sz="2500" dirty="0"/>
              <a:t>(</a:t>
            </a:r>
            <a:r>
              <a:rPr lang="en-US" sz="2500" b="1" dirty="0"/>
              <a:t>const </a:t>
            </a:r>
            <a:r>
              <a:rPr lang="en-US" sz="2500" dirty="0" err="1"/>
              <a:t>SysModel</a:t>
            </a:r>
            <a:r>
              <a:rPr lang="en-US" sz="2500" dirty="0"/>
              <a:t> &amp;obj);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</a:t>
            </a:r>
            <a:r>
              <a:rPr lang="en-US" sz="2500" dirty="0"/>
              <a:t>~</a:t>
            </a:r>
            <a:r>
              <a:rPr lang="en-US" sz="2500" dirty="0" err="1"/>
              <a:t>SysModel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void </a:t>
            </a:r>
            <a:r>
              <a:rPr lang="en-US" sz="2500" dirty="0" err="1"/>
              <a:t>SelfInit</a:t>
            </a:r>
            <a:r>
              <a:rPr lang="en-US" sz="2500" dirty="0"/>
              <a:t>();  //!&lt; -- initialize the module, create messages</a:t>
            </a:r>
            <a:br>
              <a:rPr lang="en-US" sz="2500" dirty="0"/>
            </a:br>
            <a:r>
              <a:rPr lang="en-US" sz="2500" dirty="0"/>
              <a:t>    </a:t>
            </a:r>
            <a:endParaRPr lang="en-US" sz="2500" b="1" dirty="0"/>
          </a:p>
          <a:p>
            <a:r>
              <a:rPr lang="en-US" sz="2500" b="1" dirty="0"/>
              <a:t>    virtual void </a:t>
            </a:r>
            <a:r>
              <a:rPr lang="en-US" sz="2500" dirty="0" err="1"/>
              <a:t>IntegratedInit</a:t>
            </a:r>
            <a:r>
              <a:rPr lang="en-US" sz="2500" dirty="0"/>
              <a:t>();  //!&lt; -- ???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void </a:t>
            </a:r>
            <a:r>
              <a:rPr lang="en-US" sz="2500" dirty="0" err="1"/>
              <a:t>UpdateState</a:t>
            </a:r>
            <a:r>
              <a:rPr lang="en-US" sz="2500" dirty="0"/>
              <a:t>(uint64_t </a:t>
            </a:r>
            <a:r>
              <a:rPr lang="en-US" sz="2500" dirty="0" err="1"/>
              <a:t>CurrentSimNanos</a:t>
            </a:r>
            <a:r>
              <a:rPr lang="en-US" sz="2500" dirty="0"/>
              <a:t>);  //!&lt; -- What the module does each time step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void </a:t>
            </a:r>
            <a:r>
              <a:rPr lang="en-US" sz="2500" dirty="0"/>
              <a:t>Reset(uint64_t </a:t>
            </a:r>
            <a:r>
              <a:rPr lang="en-US" sz="2500" dirty="0" err="1"/>
              <a:t>CurrentSimNanos</a:t>
            </a:r>
            <a:r>
              <a:rPr lang="en-US" sz="2500" dirty="0"/>
              <a:t>);  //!&lt; -- Reset module to specified time</a:t>
            </a:r>
            <a:br>
              <a:rPr lang="en-US" sz="2500" dirty="0"/>
            </a:br>
            <a:r>
              <a:rPr lang="en-US" sz="2500" dirty="0"/>
              <a:t>    </a:t>
            </a:r>
            <a:br>
              <a:rPr lang="en-US" sz="2500" dirty="0"/>
            </a:br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std::string </a:t>
            </a:r>
            <a:r>
              <a:rPr lang="en-US" sz="2500" dirty="0" err="1"/>
              <a:t>ModelTag</a:t>
            </a:r>
            <a:r>
              <a:rPr lang="en-US" sz="2500" dirty="0"/>
              <a:t>;  //!&lt; -- name for the algorithm to base off of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CallCounts</a:t>
            </a:r>
            <a:r>
              <a:rPr lang="en-US" sz="2500" dirty="0"/>
              <a:t>=0;  //!&lt; -- Counts on the model being called</a:t>
            </a:r>
            <a:br>
              <a:rPr lang="en-US" sz="2500" dirty="0"/>
            </a:br>
            <a:r>
              <a:rPr lang="en-US" sz="2500" dirty="0"/>
              <a:t>    uint32_t </a:t>
            </a:r>
            <a:r>
              <a:rPr lang="en-US" sz="2500" dirty="0" err="1"/>
              <a:t>RNGSeed</a:t>
            </a:r>
            <a:r>
              <a:rPr lang="en-US" sz="2500" dirty="0"/>
              <a:t>;  //!&lt; -- Giving everyone a random seed for ease of MC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moduleID</a:t>
            </a:r>
            <a:r>
              <a:rPr lang="en-US" sz="2500" dirty="0"/>
              <a:t>;  //!&lt; -- Module ID for this module  (handed out by messaging system)</a:t>
            </a:r>
            <a:endParaRPr lang="en-U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645347"/>
      </p:ext>
    </p:extLst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SysModel</a:t>
            </a:r>
            <a:r>
              <a:rPr lang="en-US" dirty="0"/>
              <a:t>()?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11810261" y="8798656"/>
            <a:ext cx="3932247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835981" y="7447311"/>
            <a:ext cx="14278708" cy="199329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55DEF-22F3-3F49-8A7B-06EB8FEE1D19}"/>
              </a:ext>
            </a:extLst>
          </p:cNvPr>
          <p:cNvSpPr txBox="1"/>
          <p:nvPr/>
        </p:nvSpPr>
        <p:spPr>
          <a:xfrm>
            <a:off x="16061510" y="7967660"/>
            <a:ext cx="7524750" cy="1661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Only used for modules that need something random, but can be set here for repeatability, mostly.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E27D9-77D1-9F46-AA8C-47761D20E78F}"/>
              </a:ext>
            </a:extLst>
          </p:cNvPr>
          <p:cNvSpPr/>
          <p:nvPr/>
        </p:nvSpPr>
        <p:spPr>
          <a:xfrm>
            <a:off x="835981" y="3531294"/>
            <a:ext cx="14278708" cy="5909310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</a:t>
            </a:r>
            <a:r>
              <a:rPr lang="en-US" sz="2500" dirty="0"/>
              <a:t>(</a:t>
            </a:r>
            <a:r>
              <a:rPr lang="en-US" sz="2500" b="1" dirty="0"/>
              <a:t>const </a:t>
            </a:r>
            <a:r>
              <a:rPr lang="en-US" sz="2500" dirty="0" err="1"/>
              <a:t>SysModel</a:t>
            </a:r>
            <a:r>
              <a:rPr lang="en-US" sz="2500" dirty="0"/>
              <a:t> &amp;obj);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</a:t>
            </a:r>
            <a:r>
              <a:rPr lang="en-US" sz="2500" dirty="0"/>
              <a:t>~</a:t>
            </a:r>
            <a:r>
              <a:rPr lang="en-US" sz="2500" dirty="0" err="1"/>
              <a:t>SysModel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void </a:t>
            </a:r>
            <a:r>
              <a:rPr lang="en-US" sz="2500" dirty="0" err="1"/>
              <a:t>SelfInit</a:t>
            </a:r>
            <a:r>
              <a:rPr lang="en-US" sz="2500" dirty="0"/>
              <a:t>();  //!&lt; -- initialize the module, create messages</a:t>
            </a:r>
            <a:br>
              <a:rPr lang="en-US" sz="2500" dirty="0"/>
            </a:br>
            <a:r>
              <a:rPr lang="en-US" sz="2500" dirty="0"/>
              <a:t>    </a:t>
            </a:r>
            <a:endParaRPr lang="en-US" sz="2500" b="1" dirty="0"/>
          </a:p>
          <a:p>
            <a:r>
              <a:rPr lang="en-US" sz="2500" b="1" dirty="0"/>
              <a:t>    virtual void </a:t>
            </a:r>
            <a:r>
              <a:rPr lang="en-US" sz="2500" dirty="0" err="1"/>
              <a:t>IntegratedInit</a:t>
            </a:r>
            <a:r>
              <a:rPr lang="en-US" sz="2500" dirty="0"/>
              <a:t>();  //!&lt; -- ???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void </a:t>
            </a:r>
            <a:r>
              <a:rPr lang="en-US" sz="2500" dirty="0" err="1"/>
              <a:t>UpdateState</a:t>
            </a:r>
            <a:r>
              <a:rPr lang="en-US" sz="2500" dirty="0"/>
              <a:t>(uint64_t </a:t>
            </a:r>
            <a:r>
              <a:rPr lang="en-US" sz="2500" dirty="0" err="1"/>
              <a:t>CurrentSimNanos</a:t>
            </a:r>
            <a:r>
              <a:rPr lang="en-US" sz="2500" dirty="0"/>
              <a:t>);  //!&lt; -- What the module does each time step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void </a:t>
            </a:r>
            <a:r>
              <a:rPr lang="en-US" sz="2500" dirty="0"/>
              <a:t>Reset(uint64_t </a:t>
            </a:r>
            <a:r>
              <a:rPr lang="en-US" sz="2500" dirty="0" err="1"/>
              <a:t>CurrentSimNanos</a:t>
            </a:r>
            <a:r>
              <a:rPr lang="en-US" sz="2500" dirty="0"/>
              <a:t>);  //!&lt; -- Reset module to specified time</a:t>
            </a:r>
            <a:br>
              <a:rPr lang="en-US" sz="2500" dirty="0"/>
            </a:br>
            <a:r>
              <a:rPr lang="en-US" sz="2500" dirty="0"/>
              <a:t>    </a:t>
            </a:r>
            <a:br>
              <a:rPr lang="en-US" sz="2500" dirty="0"/>
            </a:br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std::string </a:t>
            </a:r>
            <a:r>
              <a:rPr lang="en-US" sz="2500" dirty="0" err="1"/>
              <a:t>ModelTag</a:t>
            </a:r>
            <a:r>
              <a:rPr lang="en-US" sz="2500" dirty="0"/>
              <a:t>;  //!&lt; -- name for the algorithm to base off of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CallCounts</a:t>
            </a:r>
            <a:r>
              <a:rPr lang="en-US" sz="2500" dirty="0"/>
              <a:t>=0;  //!&lt; -- Counts on the model being called</a:t>
            </a:r>
            <a:br>
              <a:rPr lang="en-US" sz="2500" dirty="0"/>
            </a:br>
            <a:r>
              <a:rPr lang="en-US" sz="2500" dirty="0"/>
              <a:t>    uint32_t </a:t>
            </a:r>
            <a:r>
              <a:rPr lang="en-US" sz="2500" dirty="0" err="1"/>
              <a:t>RNGSeed</a:t>
            </a:r>
            <a:r>
              <a:rPr lang="en-US" sz="2500" dirty="0"/>
              <a:t>;  //!&lt; -- Giving everyone a random seed for ease of MC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moduleID</a:t>
            </a:r>
            <a:r>
              <a:rPr lang="en-US" sz="2500" dirty="0"/>
              <a:t>;  //!&lt; -- Module ID for this module  (handed out by messaging system)</a:t>
            </a:r>
            <a:endParaRPr lang="en-U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500700"/>
      </p:ext>
    </p:extLst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SysModel</a:t>
            </a:r>
            <a:r>
              <a:rPr lang="en-US" dirty="0"/>
              <a:t>()?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13577278" y="9181715"/>
            <a:ext cx="2041663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835981" y="7447311"/>
            <a:ext cx="14278708" cy="199329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55DEF-22F3-3F49-8A7B-06EB8FEE1D19}"/>
              </a:ext>
            </a:extLst>
          </p:cNvPr>
          <p:cNvSpPr txBox="1"/>
          <p:nvPr/>
        </p:nvSpPr>
        <p:spPr>
          <a:xfrm>
            <a:off x="16012083" y="7365835"/>
            <a:ext cx="7524750" cy="36317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String can be difficult to search and parse which can lead to errors, so modules should be referred to by their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moduleID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 whenever possible. This is handed out by the messaging system, 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 Light"/>
              </a:rPr>
              <a:t>but is it ever used by anything other than the messaging system?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F3F20C-DB9E-3748-A692-6D479C680C0B}"/>
              </a:ext>
            </a:extLst>
          </p:cNvPr>
          <p:cNvSpPr/>
          <p:nvPr/>
        </p:nvSpPr>
        <p:spPr>
          <a:xfrm>
            <a:off x="835981" y="3531294"/>
            <a:ext cx="14278708" cy="5909310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</a:t>
            </a:r>
            <a:r>
              <a:rPr lang="en-US" sz="2500" dirty="0"/>
              <a:t>(</a:t>
            </a:r>
            <a:r>
              <a:rPr lang="en-US" sz="2500" b="1" dirty="0"/>
              <a:t>const </a:t>
            </a:r>
            <a:r>
              <a:rPr lang="en-US" sz="2500" dirty="0" err="1"/>
              <a:t>SysModel</a:t>
            </a:r>
            <a:r>
              <a:rPr lang="en-US" sz="2500" dirty="0"/>
              <a:t> &amp;obj);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</a:t>
            </a:r>
            <a:r>
              <a:rPr lang="en-US" sz="2500" dirty="0"/>
              <a:t>~</a:t>
            </a:r>
            <a:r>
              <a:rPr lang="en-US" sz="2500" dirty="0" err="1"/>
              <a:t>SysModel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void </a:t>
            </a:r>
            <a:r>
              <a:rPr lang="en-US" sz="2500" dirty="0" err="1"/>
              <a:t>SelfInit</a:t>
            </a:r>
            <a:r>
              <a:rPr lang="en-US" sz="2500" dirty="0"/>
              <a:t>();  //!&lt; -- initialize the module, create messages</a:t>
            </a:r>
            <a:br>
              <a:rPr lang="en-US" sz="2500" dirty="0"/>
            </a:br>
            <a:r>
              <a:rPr lang="en-US" sz="2500" dirty="0"/>
              <a:t>    </a:t>
            </a:r>
            <a:endParaRPr lang="en-US" sz="2500" b="1" dirty="0"/>
          </a:p>
          <a:p>
            <a:r>
              <a:rPr lang="en-US" sz="2500" b="1" dirty="0"/>
              <a:t>    virtual void </a:t>
            </a:r>
            <a:r>
              <a:rPr lang="en-US" sz="2500" dirty="0" err="1"/>
              <a:t>IntegratedInit</a:t>
            </a:r>
            <a:r>
              <a:rPr lang="en-US" sz="2500" dirty="0"/>
              <a:t>();  //!&lt; -- ???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void </a:t>
            </a:r>
            <a:r>
              <a:rPr lang="en-US" sz="2500" dirty="0" err="1"/>
              <a:t>UpdateState</a:t>
            </a:r>
            <a:r>
              <a:rPr lang="en-US" sz="2500" dirty="0"/>
              <a:t>(uint64_t </a:t>
            </a:r>
            <a:r>
              <a:rPr lang="en-US" sz="2500" dirty="0" err="1"/>
              <a:t>CurrentSimNanos</a:t>
            </a:r>
            <a:r>
              <a:rPr lang="en-US" sz="2500" dirty="0"/>
              <a:t>);  //!&lt; -- What the module does each time step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void </a:t>
            </a:r>
            <a:r>
              <a:rPr lang="en-US" sz="2500" dirty="0"/>
              <a:t>Reset(uint64_t </a:t>
            </a:r>
            <a:r>
              <a:rPr lang="en-US" sz="2500" dirty="0" err="1"/>
              <a:t>CurrentSimNanos</a:t>
            </a:r>
            <a:r>
              <a:rPr lang="en-US" sz="2500" dirty="0"/>
              <a:t>);  //!&lt; -- Reset module to specified time</a:t>
            </a:r>
            <a:br>
              <a:rPr lang="en-US" sz="2500" dirty="0"/>
            </a:br>
            <a:r>
              <a:rPr lang="en-US" sz="2500" dirty="0"/>
              <a:t>    </a:t>
            </a:r>
            <a:br>
              <a:rPr lang="en-US" sz="2500" dirty="0"/>
            </a:br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std::string </a:t>
            </a:r>
            <a:r>
              <a:rPr lang="en-US" sz="2500" dirty="0" err="1"/>
              <a:t>ModelTag</a:t>
            </a:r>
            <a:r>
              <a:rPr lang="en-US" sz="2500" dirty="0"/>
              <a:t>;  //!&lt; -- name for the algorithm to base off of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CallCounts</a:t>
            </a:r>
            <a:r>
              <a:rPr lang="en-US" sz="2500" dirty="0"/>
              <a:t>=0;  //!&lt; -- Counts on the model being called</a:t>
            </a:r>
            <a:br>
              <a:rPr lang="en-US" sz="2500" dirty="0"/>
            </a:br>
            <a:r>
              <a:rPr lang="en-US" sz="2500" dirty="0"/>
              <a:t>    uint32_t </a:t>
            </a:r>
            <a:r>
              <a:rPr lang="en-US" sz="2500" dirty="0" err="1"/>
              <a:t>RNGSeed</a:t>
            </a:r>
            <a:r>
              <a:rPr lang="en-US" sz="2500" dirty="0"/>
              <a:t>;  //!&lt; -- Giving everyone a random seed for ease of MC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moduleID</a:t>
            </a:r>
            <a:r>
              <a:rPr lang="en-US" sz="2500" dirty="0"/>
              <a:t>;  //!&lt; -- Module ID for this module  (handed out by messaging system)</a:t>
            </a:r>
            <a:endParaRPr lang="en-U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537496"/>
      </p:ext>
    </p:extLst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SysModel</a:t>
            </a:r>
            <a:r>
              <a:rPr lang="en-US" dirty="0"/>
              <a:t>() do?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3160533" y="4214299"/>
            <a:ext cx="12483121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835981" y="3531293"/>
            <a:ext cx="14278708" cy="373447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55DEF-22F3-3F49-8A7B-06EB8FEE1D19}"/>
              </a:ext>
            </a:extLst>
          </p:cNvPr>
          <p:cNvSpPr txBox="1"/>
          <p:nvPr/>
        </p:nvSpPr>
        <p:spPr>
          <a:xfrm>
            <a:off x="16758770" y="3582651"/>
            <a:ext cx="7524750" cy="36317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A star is born</a:t>
            </a:r>
          </a:p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b="1" dirty="0"/>
              <a:t>this</a:t>
            </a:r>
            <a:r>
              <a:rPr lang="en-US" dirty="0"/>
              <a:t>-&gt;</a:t>
            </a:r>
            <a:r>
              <a:rPr lang="en-US" dirty="0" err="1"/>
              <a:t>ModelTag</a:t>
            </a:r>
            <a:r>
              <a:rPr lang="en-US" dirty="0"/>
              <a:t> = "";</a:t>
            </a:r>
            <a:br>
              <a:rPr lang="en-US" dirty="0"/>
            </a:br>
            <a:r>
              <a:rPr lang="en-US" b="1" dirty="0"/>
              <a:t>this</a:t>
            </a:r>
            <a:r>
              <a:rPr lang="en-US" dirty="0"/>
              <a:t>-&gt;</a:t>
            </a:r>
            <a:r>
              <a:rPr lang="en-US" dirty="0" err="1"/>
              <a:t>RNGSeed</a:t>
            </a:r>
            <a:r>
              <a:rPr lang="en-US" dirty="0"/>
              <a:t> = 0x1badcad1;</a:t>
            </a:r>
            <a:br>
              <a:rPr lang="en-US" dirty="0"/>
            </a:br>
            <a:r>
              <a:rPr lang="en-US" b="1" dirty="0"/>
              <a:t>this</a:t>
            </a:r>
            <a:r>
              <a:rPr lang="en-US" dirty="0"/>
              <a:t>-&gt;</a:t>
            </a:r>
            <a:r>
              <a:rPr lang="en-US" dirty="0" err="1"/>
              <a:t>moduleID</a:t>
            </a:r>
            <a:r>
              <a:rPr lang="en-US" dirty="0"/>
              <a:t> = </a:t>
            </a:r>
            <a:r>
              <a:rPr lang="en-US" dirty="0" err="1"/>
              <a:t>SystemMessaging</a:t>
            </a:r>
            <a:r>
              <a:rPr lang="en-US" dirty="0"/>
              <a:t>::</a:t>
            </a:r>
            <a:r>
              <a:rPr lang="en-US" dirty="0" err="1"/>
              <a:t>GetInstance</a:t>
            </a:r>
            <a:r>
              <a:rPr lang="en-US" dirty="0"/>
              <a:t>()-&gt;</a:t>
            </a:r>
            <a:r>
              <a:rPr lang="en-US" dirty="0" err="1"/>
              <a:t>checkoutModuleID</a:t>
            </a:r>
            <a:r>
              <a:rPr lang="en-US" dirty="0"/>
              <a:t>();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2868AE-E755-7840-A5E9-8268F9E80053}"/>
              </a:ext>
            </a:extLst>
          </p:cNvPr>
          <p:cNvSpPr/>
          <p:nvPr/>
        </p:nvSpPr>
        <p:spPr>
          <a:xfrm>
            <a:off x="835981" y="3531294"/>
            <a:ext cx="14278708" cy="5909310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</a:t>
            </a:r>
            <a:r>
              <a:rPr lang="en-US" sz="2500" dirty="0"/>
              <a:t>(</a:t>
            </a:r>
            <a:r>
              <a:rPr lang="en-US" sz="2500" b="1" dirty="0"/>
              <a:t>const </a:t>
            </a:r>
            <a:r>
              <a:rPr lang="en-US" sz="2500" dirty="0" err="1"/>
              <a:t>SysModel</a:t>
            </a:r>
            <a:r>
              <a:rPr lang="en-US" sz="2500" dirty="0"/>
              <a:t> &amp;obj);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</a:t>
            </a:r>
            <a:r>
              <a:rPr lang="en-US" sz="2500" dirty="0"/>
              <a:t>~</a:t>
            </a:r>
            <a:r>
              <a:rPr lang="en-US" sz="2500" dirty="0" err="1"/>
              <a:t>SysModel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void </a:t>
            </a:r>
            <a:r>
              <a:rPr lang="en-US" sz="2500" dirty="0" err="1"/>
              <a:t>SelfInit</a:t>
            </a:r>
            <a:r>
              <a:rPr lang="en-US" sz="2500" dirty="0"/>
              <a:t>();  //!&lt; -- initialize the module, create messages</a:t>
            </a:r>
            <a:br>
              <a:rPr lang="en-US" sz="2500" dirty="0"/>
            </a:br>
            <a:r>
              <a:rPr lang="en-US" sz="2500" dirty="0"/>
              <a:t>    </a:t>
            </a:r>
            <a:endParaRPr lang="en-US" sz="2500" b="1" dirty="0"/>
          </a:p>
          <a:p>
            <a:r>
              <a:rPr lang="en-US" sz="2500" b="1" dirty="0"/>
              <a:t>    virtual void </a:t>
            </a:r>
            <a:r>
              <a:rPr lang="en-US" sz="2500" dirty="0" err="1"/>
              <a:t>IntegratedInit</a:t>
            </a:r>
            <a:r>
              <a:rPr lang="en-US" sz="2500" dirty="0"/>
              <a:t>();  //!&lt; -- ???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void </a:t>
            </a:r>
            <a:r>
              <a:rPr lang="en-US" sz="2500" dirty="0" err="1"/>
              <a:t>UpdateState</a:t>
            </a:r>
            <a:r>
              <a:rPr lang="en-US" sz="2500" dirty="0"/>
              <a:t>(uint64_t </a:t>
            </a:r>
            <a:r>
              <a:rPr lang="en-US" sz="2500" dirty="0" err="1"/>
              <a:t>CurrentSimNanos</a:t>
            </a:r>
            <a:r>
              <a:rPr lang="en-US" sz="2500" dirty="0"/>
              <a:t>);  //!&lt; -- What the module does each time step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void </a:t>
            </a:r>
            <a:r>
              <a:rPr lang="en-US" sz="2500" dirty="0"/>
              <a:t>Reset(uint64_t </a:t>
            </a:r>
            <a:r>
              <a:rPr lang="en-US" sz="2500" dirty="0" err="1"/>
              <a:t>CurrentSimNanos</a:t>
            </a:r>
            <a:r>
              <a:rPr lang="en-US" sz="2500" dirty="0"/>
              <a:t>);  //!&lt; -- Reset module to specified time</a:t>
            </a:r>
            <a:br>
              <a:rPr lang="en-US" sz="2500" dirty="0"/>
            </a:br>
            <a:r>
              <a:rPr lang="en-US" sz="2500" dirty="0"/>
              <a:t>    </a:t>
            </a:r>
            <a:br>
              <a:rPr lang="en-US" sz="2500" dirty="0"/>
            </a:br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std::string </a:t>
            </a:r>
            <a:r>
              <a:rPr lang="en-US" sz="2500" dirty="0" err="1"/>
              <a:t>ModelTag</a:t>
            </a:r>
            <a:r>
              <a:rPr lang="en-US" sz="2500" dirty="0"/>
              <a:t>;  //!&lt; -- name for the algorithm to base off of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CallCounts</a:t>
            </a:r>
            <a:r>
              <a:rPr lang="en-US" sz="2500" dirty="0"/>
              <a:t>=0;  //!&lt; -- Counts on the model being called</a:t>
            </a:r>
            <a:br>
              <a:rPr lang="en-US" sz="2500" dirty="0"/>
            </a:br>
            <a:r>
              <a:rPr lang="en-US" sz="2500" dirty="0"/>
              <a:t>    uint32_t </a:t>
            </a:r>
            <a:r>
              <a:rPr lang="en-US" sz="2500" dirty="0" err="1"/>
              <a:t>RNGSeed</a:t>
            </a:r>
            <a:r>
              <a:rPr lang="en-US" sz="2500" dirty="0"/>
              <a:t>;  //!&lt; -- Giving everyone a random seed for ease of MC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moduleID</a:t>
            </a:r>
            <a:r>
              <a:rPr lang="en-US" sz="2500" dirty="0"/>
              <a:t>;  //!&lt; -- Module ID for this module  (handed out by messaging system)</a:t>
            </a:r>
            <a:endParaRPr lang="en-U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4909"/>
      </p:ext>
    </p:extLst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SysModel</a:t>
            </a:r>
            <a:r>
              <a:rPr lang="en-US" dirty="0"/>
              <a:t>() do?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6002588" y="4597359"/>
            <a:ext cx="9838774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835981" y="3531293"/>
            <a:ext cx="14278708" cy="373447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55DEF-22F3-3F49-8A7B-06EB8FEE1D19}"/>
              </a:ext>
            </a:extLst>
          </p:cNvPr>
          <p:cNvSpPr txBox="1"/>
          <p:nvPr/>
        </p:nvSpPr>
        <p:spPr>
          <a:xfrm>
            <a:off x="16758770" y="4813757"/>
            <a:ext cx="7524750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Same as without arguments except name and seed are copied from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 Light"/>
              </a:rPr>
              <a:t>obj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1FDA7-7429-FF4C-A3C2-73864E0AB34D}"/>
              </a:ext>
            </a:extLst>
          </p:cNvPr>
          <p:cNvSpPr/>
          <p:nvPr/>
        </p:nvSpPr>
        <p:spPr>
          <a:xfrm>
            <a:off x="835981" y="3531294"/>
            <a:ext cx="14278708" cy="5909310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</a:t>
            </a:r>
            <a:r>
              <a:rPr lang="en-US" sz="2500" dirty="0"/>
              <a:t>(</a:t>
            </a:r>
            <a:r>
              <a:rPr lang="en-US" sz="2500" b="1" dirty="0"/>
              <a:t>const </a:t>
            </a:r>
            <a:r>
              <a:rPr lang="en-US" sz="2500" dirty="0" err="1"/>
              <a:t>SysModel</a:t>
            </a:r>
            <a:r>
              <a:rPr lang="en-US" sz="2500" dirty="0"/>
              <a:t> &amp;obj);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</a:t>
            </a:r>
            <a:r>
              <a:rPr lang="en-US" sz="2500" dirty="0"/>
              <a:t>~</a:t>
            </a:r>
            <a:r>
              <a:rPr lang="en-US" sz="2500" dirty="0" err="1"/>
              <a:t>SysModel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void </a:t>
            </a:r>
            <a:r>
              <a:rPr lang="en-US" sz="2500" dirty="0" err="1"/>
              <a:t>SelfInit</a:t>
            </a:r>
            <a:r>
              <a:rPr lang="en-US" sz="2500" dirty="0"/>
              <a:t>();  //!&lt; -- initialize the module, create messages</a:t>
            </a:r>
            <a:br>
              <a:rPr lang="en-US" sz="2500" dirty="0"/>
            </a:br>
            <a:r>
              <a:rPr lang="en-US" sz="2500" dirty="0"/>
              <a:t>    </a:t>
            </a:r>
            <a:endParaRPr lang="en-US" sz="2500" b="1" dirty="0"/>
          </a:p>
          <a:p>
            <a:r>
              <a:rPr lang="en-US" sz="2500" b="1" dirty="0"/>
              <a:t>    virtual void </a:t>
            </a:r>
            <a:r>
              <a:rPr lang="en-US" sz="2500" dirty="0" err="1"/>
              <a:t>IntegratedInit</a:t>
            </a:r>
            <a:r>
              <a:rPr lang="en-US" sz="2500" dirty="0"/>
              <a:t>();  //!&lt; -- ???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void </a:t>
            </a:r>
            <a:r>
              <a:rPr lang="en-US" sz="2500" dirty="0" err="1"/>
              <a:t>UpdateState</a:t>
            </a:r>
            <a:r>
              <a:rPr lang="en-US" sz="2500" dirty="0"/>
              <a:t>(uint64_t </a:t>
            </a:r>
            <a:r>
              <a:rPr lang="en-US" sz="2500" dirty="0" err="1"/>
              <a:t>CurrentSimNanos</a:t>
            </a:r>
            <a:r>
              <a:rPr lang="en-US" sz="2500" dirty="0"/>
              <a:t>);  //!&lt; -- What the module does each time step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void </a:t>
            </a:r>
            <a:r>
              <a:rPr lang="en-US" sz="2500" dirty="0"/>
              <a:t>Reset(uint64_t </a:t>
            </a:r>
            <a:r>
              <a:rPr lang="en-US" sz="2500" dirty="0" err="1"/>
              <a:t>CurrentSimNanos</a:t>
            </a:r>
            <a:r>
              <a:rPr lang="en-US" sz="2500" dirty="0"/>
              <a:t>);  //!&lt; -- Reset module to specified time</a:t>
            </a:r>
            <a:br>
              <a:rPr lang="en-US" sz="2500" dirty="0"/>
            </a:br>
            <a:r>
              <a:rPr lang="en-US" sz="2500" dirty="0"/>
              <a:t>    </a:t>
            </a:r>
            <a:br>
              <a:rPr lang="en-US" sz="2500" dirty="0"/>
            </a:br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std::string </a:t>
            </a:r>
            <a:r>
              <a:rPr lang="en-US" sz="2500" dirty="0" err="1"/>
              <a:t>ModelTag</a:t>
            </a:r>
            <a:r>
              <a:rPr lang="en-US" sz="2500" dirty="0"/>
              <a:t>;  //!&lt; -- name for the algorithm to base off of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CallCounts</a:t>
            </a:r>
            <a:r>
              <a:rPr lang="en-US" sz="2500" dirty="0"/>
              <a:t>=0;  //!&lt; -- Counts on the model being called</a:t>
            </a:r>
            <a:br>
              <a:rPr lang="en-US" sz="2500" dirty="0"/>
            </a:br>
            <a:r>
              <a:rPr lang="en-US" sz="2500" dirty="0"/>
              <a:t>    uint32_t </a:t>
            </a:r>
            <a:r>
              <a:rPr lang="en-US" sz="2500" dirty="0" err="1"/>
              <a:t>RNGSeed</a:t>
            </a:r>
            <a:r>
              <a:rPr lang="en-US" sz="2500" dirty="0"/>
              <a:t>;  //!&lt; -- Giving everyone a random seed for ease of MC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moduleID</a:t>
            </a:r>
            <a:r>
              <a:rPr lang="en-US" sz="2500" dirty="0"/>
              <a:t>;  //!&lt; -- Module ID for this module  (handed out by messaging system)</a:t>
            </a:r>
            <a:endParaRPr lang="en-U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990176"/>
      </p:ext>
    </p:extLst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SysModel</a:t>
            </a:r>
            <a:r>
              <a:rPr lang="en-US" dirty="0"/>
              <a:t>() do?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4803982" y="4992775"/>
            <a:ext cx="10913813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835981" y="3531293"/>
            <a:ext cx="14278708" cy="373447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55DEF-22F3-3F49-8A7B-06EB8FEE1D19}"/>
              </a:ext>
            </a:extLst>
          </p:cNvPr>
          <p:cNvSpPr txBox="1"/>
          <p:nvPr/>
        </p:nvSpPr>
        <p:spPr>
          <a:xfrm>
            <a:off x="16190359" y="4161780"/>
            <a:ext cx="7524750" cy="1661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destroy. Since this is a virtual class, it doesn’t do anything hear, but children ought to properly destroy themselves.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966F0B-F51D-E44F-AD23-D0DBF5849C1B}"/>
              </a:ext>
            </a:extLst>
          </p:cNvPr>
          <p:cNvSpPr/>
          <p:nvPr/>
        </p:nvSpPr>
        <p:spPr>
          <a:xfrm>
            <a:off x="835981" y="3531294"/>
            <a:ext cx="14278708" cy="5909310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</a:t>
            </a:r>
            <a:r>
              <a:rPr lang="en-US" sz="2500" dirty="0"/>
              <a:t>(</a:t>
            </a:r>
            <a:r>
              <a:rPr lang="en-US" sz="2500" b="1" dirty="0"/>
              <a:t>const </a:t>
            </a:r>
            <a:r>
              <a:rPr lang="en-US" sz="2500" dirty="0" err="1"/>
              <a:t>SysModel</a:t>
            </a:r>
            <a:r>
              <a:rPr lang="en-US" sz="2500" dirty="0"/>
              <a:t> &amp;obj);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</a:t>
            </a:r>
            <a:r>
              <a:rPr lang="en-US" sz="2500" dirty="0"/>
              <a:t>~</a:t>
            </a:r>
            <a:r>
              <a:rPr lang="en-US" sz="2500" dirty="0" err="1"/>
              <a:t>SysModel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void </a:t>
            </a:r>
            <a:r>
              <a:rPr lang="en-US" sz="2500" dirty="0" err="1"/>
              <a:t>SelfInit</a:t>
            </a:r>
            <a:r>
              <a:rPr lang="en-US" sz="2500" dirty="0"/>
              <a:t>();  //!&lt; -- initialize the module, create messages</a:t>
            </a:r>
            <a:br>
              <a:rPr lang="en-US" sz="2500" dirty="0"/>
            </a:br>
            <a:r>
              <a:rPr lang="en-US" sz="2500" dirty="0"/>
              <a:t>    </a:t>
            </a:r>
            <a:endParaRPr lang="en-US" sz="2500" b="1" dirty="0"/>
          </a:p>
          <a:p>
            <a:r>
              <a:rPr lang="en-US" sz="2500" b="1" dirty="0"/>
              <a:t>    virtual void </a:t>
            </a:r>
            <a:r>
              <a:rPr lang="en-US" sz="2500" dirty="0" err="1"/>
              <a:t>IntegratedInit</a:t>
            </a:r>
            <a:r>
              <a:rPr lang="en-US" sz="2500" dirty="0"/>
              <a:t>();  //!&lt; -- ???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void </a:t>
            </a:r>
            <a:r>
              <a:rPr lang="en-US" sz="2500" dirty="0" err="1"/>
              <a:t>UpdateState</a:t>
            </a:r>
            <a:r>
              <a:rPr lang="en-US" sz="2500" dirty="0"/>
              <a:t>(uint64_t </a:t>
            </a:r>
            <a:r>
              <a:rPr lang="en-US" sz="2500" dirty="0" err="1"/>
              <a:t>CurrentSimNanos</a:t>
            </a:r>
            <a:r>
              <a:rPr lang="en-US" sz="2500" dirty="0"/>
              <a:t>);  //!&lt; -- What the module does each time step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void </a:t>
            </a:r>
            <a:r>
              <a:rPr lang="en-US" sz="2500" dirty="0"/>
              <a:t>Reset(uint64_t </a:t>
            </a:r>
            <a:r>
              <a:rPr lang="en-US" sz="2500" dirty="0" err="1"/>
              <a:t>CurrentSimNanos</a:t>
            </a:r>
            <a:r>
              <a:rPr lang="en-US" sz="2500" dirty="0"/>
              <a:t>);  //!&lt; -- Reset module to specified time</a:t>
            </a:r>
            <a:br>
              <a:rPr lang="en-US" sz="2500" dirty="0"/>
            </a:br>
            <a:r>
              <a:rPr lang="en-US" sz="2500" dirty="0"/>
              <a:t>    </a:t>
            </a:r>
            <a:br>
              <a:rPr lang="en-US" sz="2500" dirty="0"/>
            </a:br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std::string </a:t>
            </a:r>
            <a:r>
              <a:rPr lang="en-US" sz="2500" dirty="0" err="1"/>
              <a:t>ModelTag</a:t>
            </a:r>
            <a:r>
              <a:rPr lang="en-US" sz="2500" dirty="0"/>
              <a:t>;  //!&lt; -- name for the algorithm to base off of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CallCounts</a:t>
            </a:r>
            <a:r>
              <a:rPr lang="en-US" sz="2500" dirty="0"/>
              <a:t>=0;  //!&lt; -- Counts on the model being called</a:t>
            </a:r>
            <a:br>
              <a:rPr lang="en-US" sz="2500" dirty="0"/>
            </a:br>
            <a:r>
              <a:rPr lang="en-US" sz="2500" dirty="0"/>
              <a:t>    uint32_t </a:t>
            </a:r>
            <a:r>
              <a:rPr lang="en-US" sz="2500" dirty="0" err="1"/>
              <a:t>RNGSeed</a:t>
            </a:r>
            <a:r>
              <a:rPr lang="en-US" sz="2500" dirty="0"/>
              <a:t>;  //!&lt; -- Giving everyone a random seed for ease of MC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moduleID</a:t>
            </a:r>
            <a:r>
              <a:rPr lang="en-US" sz="2500" dirty="0"/>
              <a:t>;  //!&lt; -- Module ID for this module  (handed out by messaging system)</a:t>
            </a:r>
            <a:endParaRPr lang="en-U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174269"/>
      </p:ext>
    </p:extLst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SysModel</a:t>
            </a:r>
            <a:r>
              <a:rPr lang="en-US" dirty="0"/>
              <a:t>() do?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10364523" y="5363478"/>
            <a:ext cx="5476839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835981" y="3531293"/>
            <a:ext cx="14278708" cy="373447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55DEF-22F3-3F49-8A7B-06EB8FEE1D19}"/>
              </a:ext>
            </a:extLst>
          </p:cNvPr>
          <p:cNvSpPr txBox="1"/>
          <p:nvPr/>
        </p:nvSpPr>
        <p:spPr>
          <a:xfrm>
            <a:off x="16140932" y="3547598"/>
            <a:ext cx="7524750" cy="36317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Some things are mandatory here for children:</a:t>
            </a:r>
          </a:p>
          <a:p>
            <a:pPr marL="457200" marR="0" indent="-45720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rgbClr val="FF0000"/>
                </a:solidFill>
              </a:rPr>
              <a:t>Put yourself into your initial state as far as possible without </a:t>
            </a:r>
            <a:r>
              <a:rPr lang="en-US" dirty="0" err="1">
                <a:solidFill>
                  <a:srgbClr val="FF0000"/>
                </a:solidFill>
              </a:rPr>
              <a:t>crossInit</a:t>
            </a:r>
            <a:endParaRPr lang="en-US" dirty="0">
              <a:solidFill>
                <a:srgbClr val="FF0000"/>
              </a:solidFill>
            </a:endParaRPr>
          </a:p>
          <a:p>
            <a:pPr marL="457200" marR="0" indent="-45720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1"/>
                </a:solidFill>
              </a:rPr>
              <a:t>Create your messages</a:t>
            </a:r>
          </a:p>
          <a:p>
            <a:pPr marL="457200" marR="0" indent="-45720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rgbClr val="FF0000"/>
                </a:solidFill>
              </a:rPr>
              <a:t>Write your initial condition if it doesn’t depend on cross-linked messages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923105-F5DA-8B4D-943A-F4C15A52D8D4}"/>
              </a:ext>
            </a:extLst>
          </p:cNvPr>
          <p:cNvSpPr/>
          <p:nvPr/>
        </p:nvSpPr>
        <p:spPr>
          <a:xfrm>
            <a:off x="835981" y="3531294"/>
            <a:ext cx="14278708" cy="5909310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</a:t>
            </a:r>
            <a:r>
              <a:rPr lang="en-US" sz="2500" dirty="0"/>
              <a:t>(</a:t>
            </a:r>
            <a:r>
              <a:rPr lang="en-US" sz="2500" b="1" dirty="0"/>
              <a:t>const </a:t>
            </a:r>
            <a:r>
              <a:rPr lang="en-US" sz="2500" dirty="0" err="1"/>
              <a:t>SysModel</a:t>
            </a:r>
            <a:r>
              <a:rPr lang="en-US" sz="2500" dirty="0"/>
              <a:t> &amp;obj);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</a:t>
            </a:r>
            <a:r>
              <a:rPr lang="en-US" sz="2500" dirty="0"/>
              <a:t>~</a:t>
            </a:r>
            <a:r>
              <a:rPr lang="en-US" sz="2500" dirty="0" err="1"/>
              <a:t>SysModel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void </a:t>
            </a:r>
            <a:r>
              <a:rPr lang="en-US" sz="2500" dirty="0" err="1"/>
              <a:t>SelfInit</a:t>
            </a:r>
            <a:r>
              <a:rPr lang="en-US" sz="2500" dirty="0"/>
              <a:t>();  //!&lt; -- initialize the module, create messages</a:t>
            </a:r>
            <a:br>
              <a:rPr lang="en-US" sz="2500" dirty="0"/>
            </a:br>
            <a:r>
              <a:rPr lang="en-US" sz="2500" dirty="0"/>
              <a:t>    </a:t>
            </a:r>
            <a:endParaRPr lang="en-US" sz="2500" b="1" dirty="0"/>
          </a:p>
          <a:p>
            <a:r>
              <a:rPr lang="en-US" sz="2500" b="1" dirty="0"/>
              <a:t>    virtual void </a:t>
            </a:r>
            <a:r>
              <a:rPr lang="en-US" sz="2500" dirty="0" err="1"/>
              <a:t>IntegratedInit</a:t>
            </a:r>
            <a:r>
              <a:rPr lang="en-US" sz="2500" dirty="0"/>
              <a:t>();  //!&lt; -- ???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void </a:t>
            </a:r>
            <a:r>
              <a:rPr lang="en-US" sz="2500" dirty="0" err="1"/>
              <a:t>UpdateState</a:t>
            </a:r>
            <a:r>
              <a:rPr lang="en-US" sz="2500" dirty="0"/>
              <a:t>(uint64_t </a:t>
            </a:r>
            <a:r>
              <a:rPr lang="en-US" sz="2500" dirty="0" err="1"/>
              <a:t>CurrentSimNanos</a:t>
            </a:r>
            <a:r>
              <a:rPr lang="en-US" sz="2500" dirty="0"/>
              <a:t>);  //!&lt; -- What the module does each time step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void </a:t>
            </a:r>
            <a:r>
              <a:rPr lang="en-US" sz="2500" dirty="0"/>
              <a:t>Reset(uint64_t </a:t>
            </a:r>
            <a:r>
              <a:rPr lang="en-US" sz="2500" dirty="0" err="1"/>
              <a:t>CurrentSimNanos</a:t>
            </a:r>
            <a:r>
              <a:rPr lang="en-US" sz="2500" dirty="0"/>
              <a:t>);  //!&lt; -- Reset module to specified time</a:t>
            </a:r>
            <a:br>
              <a:rPr lang="en-US" sz="2500" dirty="0"/>
            </a:br>
            <a:r>
              <a:rPr lang="en-US" sz="2500" dirty="0"/>
              <a:t>    </a:t>
            </a:r>
            <a:br>
              <a:rPr lang="en-US" sz="2500" dirty="0"/>
            </a:br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std::string </a:t>
            </a:r>
            <a:r>
              <a:rPr lang="en-US" sz="2500" dirty="0" err="1"/>
              <a:t>ModelTag</a:t>
            </a:r>
            <a:r>
              <a:rPr lang="en-US" sz="2500" dirty="0"/>
              <a:t>;  //!&lt; -- name for the algorithm to base off of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CallCounts</a:t>
            </a:r>
            <a:r>
              <a:rPr lang="en-US" sz="2500" dirty="0"/>
              <a:t>=0;  //!&lt; -- Counts on the model being called</a:t>
            </a:r>
            <a:br>
              <a:rPr lang="en-US" sz="2500" dirty="0"/>
            </a:br>
            <a:r>
              <a:rPr lang="en-US" sz="2500" dirty="0"/>
              <a:t>    uint32_t </a:t>
            </a:r>
            <a:r>
              <a:rPr lang="en-US" sz="2500" dirty="0" err="1"/>
              <a:t>RNGSeed</a:t>
            </a:r>
            <a:r>
              <a:rPr lang="en-US" sz="2500" dirty="0"/>
              <a:t>;  //!&lt; -- Giving everyone a random seed for ease of MC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moduleID</a:t>
            </a:r>
            <a:r>
              <a:rPr lang="en-US" sz="2500" dirty="0"/>
              <a:t>;  //!&lt; -- Module ID for this module  (handed out by messaging system)</a:t>
            </a:r>
            <a:endParaRPr lang="en-U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627059"/>
      </p:ext>
    </p:extLst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SysModel</a:t>
            </a:r>
            <a:r>
              <a:rPr lang="en-US" dirty="0"/>
              <a:t>() do?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15114690" y="5758894"/>
            <a:ext cx="936737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835981" y="3531293"/>
            <a:ext cx="14278708" cy="373447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55DEF-22F3-3F49-8A7B-06EB8FEE1D19}"/>
              </a:ext>
            </a:extLst>
          </p:cNvPr>
          <p:cNvSpPr txBox="1"/>
          <p:nvPr/>
        </p:nvSpPr>
        <p:spPr>
          <a:xfrm>
            <a:off x="16140932" y="3547598"/>
            <a:ext cx="7524750" cy="36317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Some things are mandatory here for children:</a:t>
            </a:r>
          </a:p>
          <a:p>
            <a:pPr marL="457200" marR="0" indent="-45720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rgbClr val="FF0000"/>
                </a:solidFill>
              </a:rPr>
              <a:t>Subscribe to necessary messages</a:t>
            </a:r>
          </a:p>
          <a:p>
            <a:pPr marL="457200" marR="0" indent="-45720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rgbClr val="FF0000"/>
                </a:solidFill>
              </a:rPr>
              <a:t>Finishing putting yourself into your initial condition if not completed in </a:t>
            </a:r>
            <a:r>
              <a:rPr lang="en-US" dirty="0" err="1">
                <a:solidFill>
                  <a:srgbClr val="FF0000"/>
                </a:solidFill>
              </a:rPr>
              <a:t>SelfInit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marL="457200" marR="0" indent="-45720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rgbClr val="FF0000"/>
                </a:solidFill>
              </a:rPr>
              <a:t>Write out your initial condition if it wasn’t done in </a:t>
            </a:r>
            <a:r>
              <a:rPr lang="en-US" dirty="0" err="1">
                <a:solidFill>
                  <a:srgbClr val="FF0000"/>
                </a:solidFill>
              </a:rPr>
              <a:t>SelfInit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3EF36A-99DC-2940-9029-433BE58C38C7}"/>
              </a:ext>
            </a:extLst>
          </p:cNvPr>
          <p:cNvSpPr/>
          <p:nvPr/>
        </p:nvSpPr>
        <p:spPr>
          <a:xfrm>
            <a:off x="835981" y="3531294"/>
            <a:ext cx="14278708" cy="5909310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</a:t>
            </a:r>
            <a:r>
              <a:rPr lang="en-US" sz="2500" dirty="0"/>
              <a:t>(</a:t>
            </a:r>
            <a:r>
              <a:rPr lang="en-US" sz="2500" b="1" dirty="0"/>
              <a:t>const </a:t>
            </a:r>
            <a:r>
              <a:rPr lang="en-US" sz="2500" dirty="0" err="1"/>
              <a:t>SysModel</a:t>
            </a:r>
            <a:r>
              <a:rPr lang="en-US" sz="2500" dirty="0"/>
              <a:t> &amp;obj);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</a:t>
            </a:r>
            <a:r>
              <a:rPr lang="en-US" sz="2500" dirty="0"/>
              <a:t>~</a:t>
            </a:r>
            <a:r>
              <a:rPr lang="en-US" sz="2500" dirty="0" err="1"/>
              <a:t>SysModel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void </a:t>
            </a:r>
            <a:r>
              <a:rPr lang="en-US" sz="2500" dirty="0" err="1"/>
              <a:t>SelfInit</a:t>
            </a:r>
            <a:r>
              <a:rPr lang="en-US" sz="2500" dirty="0"/>
              <a:t>();  //!&lt; -- initialize the module, create messages</a:t>
            </a:r>
            <a:br>
              <a:rPr lang="en-US" sz="2500" dirty="0"/>
            </a:br>
            <a:r>
              <a:rPr lang="en-US" sz="2500" dirty="0"/>
              <a:t>    </a:t>
            </a:r>
            <a:endParaRPr lang="en-US" sz="2500" b="1" dirty="0"/>
          </a:p>
          <a:p>
            <a:r>
              <a:rPr lang="en-US" sz="2500" b="1" dirty="0"/>
              <a:t>    virtual void </a:t>
            </a:r>
            <a:r>
              <a:rPr lang="en-US" sz="2500" dirty="0" err="1"/>
              <a:t>IntegratedInit</a:t>
            </a:r>
            <a:r>
              <a:rPr lang="en-US" sz="2500" dirty="0"/>
              <a:t>();  //!&lt; -- ???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void </a:t>
            </a:r>
            <a:r>
              <a:rPr lang="en-US" sz="2500" dirty="0" err="1"/>
              <a:t>UpdateState</a:t>
            </a:r>
            <a:r>
              <a:rPr lang="en-US" sz="2500" dirty="0"/>
              <a:t>(uint64_t </a:t>
            </a:r>
            <a:r>
              <a:rPr lang="en-US" sz="2500" dirty="0" err="1"/>
              <a:t>CurrentSimNanos</a:t>
            </a:r>
            <a:r>
              <a:rPr lang="en-US" sz="2500" dirty="0"/>
              <a:t>);  //!&lt; -- What the module does each time step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void </a:t>
            </a:r>
            <a:r>
              <a:rPr lang="en-US" sz="2500" dirty="0"/>
              <a:t>Reset(uint64_t </a:t>
            </a:r>
            <a:r>
              <a:rPr lang="en-US" sz="2500" dirty="0" err="1"/>
              <a:t>CurrentSimNanos</a:t>
            </a:r>
            <a:r>
              <a:rPr lang="en-US" sz="2500" dirty="0"/>
              <a:t>);  //!&lt; -- Reset module to specified time</a:t>
            </a:r>
            <a:br>
              <a:rPr lang="en-US" sz="2500" dirty="0"/>
            </a:br>
            <a:r>
              <a:rPr lang="en-US" sz="2500" dirty="0"/>
              <a:t>    </a:t>
            </a:r>
            <a:br>
              <a:rPr lang="en-US" sz="2500" dirty="0"/>
            </a:br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std::string </a:t>
            </a:r>
            <a:r>
              <a:rPr lang="en-US" sz="2500" dirty="0" err="1"/>
              <a:t>ModelTag</a:t>
            </a:r>
            <a:r>
              <a:rPr lang="en-US" sz="2500" dirty="0"/>
              <a:t>;  //!&lt; -- name for the algorithm to base off of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CallCounts</a:t>
            </a:r>
            <a:r>
              <a:rPr lang="en-US" sz="2500" dirty="0"/>
              <a:t>=0;  //!&lt; -- Counts on the model being called</a:t>
            </a:r>
            <a:br>
              <a:rPr lang="en-US" sz="2500" dirty="0"/>
            </a:br>
            <a:r>
              <a:rPr lang="en-US" sz="2500" dirty="0"/>
              <a:t>    uint32_t </a:t>
            </a:r>
            <a:r>
              <a:rPr lang="en-US" sz="2500" dirty="0" err="1"/>
              <a:t>RNGSeed</a:t>
            </a:r>
            <a:r>
              <a:rPr lang="en-US" sz="2500" dirty="0"/>
              <a:t>;  //!&lt; -- Giving everyone a random seed for ease of MC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moduleID</a:t>
            </a:r>
            <a:r>
              <a:rPr lang="en-US" sz="2500" dirty="0"/>
              <a:t>;  //!&lt; -- Module ID for this module  (handed out by messaging system)</a:t>
            </a:r>
            <a:endParaRPr lang="en-U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7941"/>
      </p:ext>
    </p:extLst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SysModel</a:t>
            </a:r>
            <a:r>
              <a:rPr lang="en-US" dirty="0"/>
              <a:t>() do?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6487297" y="6166667"/>
            <a:ext cx="9564130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835981" y="3531293"/>
            <a:ext cx="14278708" cy="373447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55DEF-22F3-3F49-8A7B-06EB8FEE1D19}"/>
              </a:ext>
            </a:extLst>
          </p:cNvPr>
          <p:cNvSpPr txBox="1"/>
          <p:nvPr/>
        </p:nvSpPr>
        <p:spPr>
          <a:xfrm>
            <a:off x="16051426" y="5808843"/>
            <a:ext cx="7524750" cy="677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</a:rPr>
              <a:t>Absolutely no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C96353-E9BA-FF43-9FE5-E8406614587A}"/>
              </a:ext>
            </a:extLst>
          </p:cNvPr>
          <p:cNvSpPr/>
          <p:nvPr/>
        </p:nvSpPr>
        <p:spPr>
          <a:xfrm>
            <a:off x="835981" y="3531294"/>
            <a:ext cx="14278708" cy="5909310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</a:t>
            </a:r>
            <a:r>
              <a:rPr lang="en-US" sz="2500" dirty="0"/>
              <a:t>(</a:t>
            </a:r>
            <a:r>
              <a:rPr lang="en-US" sz="2500" b="1" dirty="0"/>
              <a:t>const </a:t>
            </a:r>
            <a:r>
              <a:rPr lang="en-US" sz="2500" dirty="0" err="1"/>
              <a:t>SysModel</a:t>
            </a:r>
            <a:r>
              <a:rPr lang="en-US" sz="2500" dirty="0"/>
              <a:t> &amp;obj);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</a:t>
            </a:r>
            <a:r>
              <a:rPr lang="en-US" sz="2500" dirty="0"/>
              <a:t>~</a:t>
            </a:r>
            <a:r>
              <a:rPr lang="en-US" sz="2500" dirty="0" err="1"/>
              <a:t>SysModel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void </a:t>
            </a:r>
            <a:r>
              <a:rPr lang="en-US" sz="2500" dirty="0" err="1"/>
              <a:t>SelfInit</a:t>
            </a:r>
            <a:r>
              <a:rPr lang="en-US" sz="2500" dirty="0"/>
              <a:t>();  //!&lt; -- initialize the module, create messages</a:t>
            </a:r>
            <a:br>
              <a:rPr lang="en-US" sz="2500" dirty="0"/>
            </a:br>
            <a:r>
              <a:rPr lang="en-US" sz="2500" dirty="0"/>
              <a:t>    </a:t>
            </a:r>
            <a:endParaRPr lang="en-US" sz="2500" b="1" dirty="0"/>
          </a:p>
          <a:p>
            <a:r>
              <a:rPr lang="en-US" sz="2500" b="1" dirty="0"/>
              <a:t>    virtual void </a:t>
            </a:r>
            <a:r>
              <a:rPr lang="en-US" sz="2500" dirty="0" err="1"/>
              <a:t>IntegratedInit</a:t>
            </a:r>
            <a:r>
              <a:rPr lang="en-US" sz="2500" dirty="0"/>
              <a:t>();  //!&lt; -- ???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void </a:t>
            </a:r>
            <a:r>
              <a:rPr lang="en-US" sz="2500" dirty="0" err="1"/>
              <a:t>UpdateState</a:t>
            </a:r>
            <a:r>
              <a:rPr lang="en-US" sz="2500" dirty="0"/>
              <a:t>(uint64_t </a:t>
            </a:r>
            <a:r>
              <a:rPr lang="en-US" sz="2500" dirty="0" err="1"/>
              <a:t>CurrentSimNanos</a:t>
            </a:r>
            <a:r>
              <a:rPr lang="en-US" sz="2500" dirty="0"/>
              <a:t>);  //!&lt; -- What the module does each time step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void </a:t>
            </a:r>
            <a:r>
              <a:rPr lang="en-US" sz="2500" dirty="0"/>
              <a:t>Reset(uint64_t </a:t>
            </a:r>
            <a:r>
              <a:rPr lang="en-US" sz="2500" dirty="0" err="1"/>
              <a:t>CurrentSimNanos</a:t>
            </a:r>
            <a:r>
              <a:rPr lang="en-US" sz="2500" dirty="0"/>
              <a:t>);  //!&lt; -- Reset module to specified time</a:t>
            </a:r>
            <a:br>
              <a:rPr lang="en-US" sz="2500" dirty="0"/>
            </a:br>
            <a:r>
              <a:rPr lang="en-US" sz="2500" dirty="0"/>
              <a:t>    </a:t>
            </a:r>
            <a:br>
              <a:rPr lang="en-US" sz="2500" dirty="0"/>
            </a:br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std::string </a:t>
            </a:r>
            <a:r>
              <a:rPr lang="en-US" sz="2500" dirty="0" err="1"/>
              <a:t>ModelTag</a:t>
            </a:r>
            <a:r>
              <a:rPr lang="en-US" sz="2500" dirty="0"/>
              <a:t>;  //!&lt; -- name for the algorithm to base off of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CallCounts</a:t>
            </a:r>
            <a:r>
              <a:rPr lang="en-US" sz="2500" dirty="0"/>
              <a:t>=0;  //!&lt; -- Counts on the model being called</a:t>
            </a:r>
            <a:br>
              <a:rPr lang="en-US" sz="2500" dirty="0"/>
            </a:br>
            <a:r>
              <a:rPr lang="en-US" sz="2500" dirty="0"/>
              <a:t>    uint32_t </a:t>
            </a:r>
            <a:r>
              <a:rPr lang="en-US" sz="2500" dirty="0" err="1"/>
              <a:t>RNGSeed</a:t>
            </a:r>
            <a:r>
              <a:rPr lang="en-US" sz="2500" dirty="0"/>
              <a:t>;  //!&lt; -- Giving everyone a random seed for ease of MC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moduleID</a:t>
            </a:r>
            <a:r>
              <a:rPr lang="en-US" sz="2500" dirty="0"/>
              <a:t>;  //!&lt; -- Module ID for this module  (handed out by messaging system)</a:t>
            </a:r>
            <a:endParaRPr lang="en-U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254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A406-E1DF-384C-A97D-869B6B8A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 Architecture Classes</a:t>
            </a:r>
          </a:p>
        </p:txBody>
      </p:sp>
      <p:sp>
        <p:nvSpPr>
          <p:cNvPr id="3" name="text bullet">
            <a:extLst>
              <a:ext uri="{FF2B5EF4-FFF2-40B4-BE49-F238E27FC236}">
                <a16:creationId xmlns:a16="http://schemas.microsoft.com/office/drawing/2014/main" id="{F2A86B29-AD50-3640-AE6F-57057F146908}"/>
              </a:ext>
            </a:extLst>
          </p:cNvPr>
          <p:cNvSpPr txBox="1">
            <a:spLocks/>
          </p:cNvSpPr>
          <p:nvPr/>
        </p:nvSpPr>
        <p:spPr>
          <a:xfrm>
            <a:off x="913014" y="2265640"/>
            <a:ext cx="22557972" cy="10238781"/>
          </a:xfrm>
          <a:prstGeom prst="rect">
            <a:avLst/>
          </a:prstGeom>
        </p:spPr>
        <p:txBody>
          <a:bodyPr/>
          <a:lstStyle>
            <a:lvl1pPr marL="350981" marR="0" indent="-350981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7718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1274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14703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18132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21561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24990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28419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31848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r>
              <a:rPr lang="en-US" dirty="0"/>
              <a:t>The following are the most important architectural classes in Basilisk. You can find a .</a:t>
            </a:r>
            <a:r>
              <a:rPr lang="en-US" dirty="0" err="1"/>
              <a:t>cpp</a:t>
            </a:r>
            <a:r>
              <a:rPr lang="en-US" dirty="0"/>
              <a:t> and .h file for each of these in the </a:t>
            </a:r>
            <a:r>
              <a:rPr lang="en-US" dirty="0" err="1"/>
              <a:t>src</a:t>
            </a:r>
            <a:r>
              <a:rPr lang="en-US" dirty="0"/>
              <a:t>/simulation folder of basilisk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E4ABE7-487A-904A-982E-73A6EEDF67D7}"/>
              </a:ext>
            </a:extLst>
          </p:cNvPr>
          <p:cNvSpPr/>
          <p:nvPr/>
        </p:nvSpPr>
        <p:spPr>
          <a:xfrm>
            <a:off x="1828800" y="4301832"/>
            <a:ext cx="5353050" cy="2292935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 err="1">
                <a:solidFill>
                  <a:srgbClr val="000000"/>
                </a:solidFill>
              </a:rPr>
              <a:t>s</a:t>
            </a:r>
            <a:r>
              <a:rPr kumimoji="0" lang="en-US" sz="5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im_model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indent="-45720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The main container and main looper for a sim. </a:t>
            </a:r>
            <a:r>
              <a:rPr lang="en-US" sz="3000" dirty="0">
                <a:solidFill>
                  <a:srgbClr val="000000"/>
                </a:solidFill>
              </a:rPr>
              <a:t>It has a list of </a:t>
            </a:r>
            <a:r>
              <a:rPr lang="en-US" sz="3000" dirty="0" err="1">
                <a:solidFill>
                  <a:srgbClr val="000000"/>
                </a:solidFill>
              </a:rPr>
              <a:t>sys_processes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36DD8-F375-E640-8C78-FDC8F957F87C}"/>
              </a:ext>
            </a:extLst>
          </p:cNvPr>
          <p:cNvSpPr/>
          <p:nvPr/>
        </p:nvSpPr>
        <p:spPr>
          <a:xfrm>
            <a:off x="9382125" y="3840168"/>
            <a:ext cx="5353050" cy="3216265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 err="1">
                <a:solidFill>
                  <a:srgbClr val="000000"/>
                </a:solidFill>
              </a:rPr>
              <a:t>sys_process</a:t>
            </a:r>
            <a:endParaRPr lang="en-US" sz="5000" dirty="0">
              <a:solidFill>
                <a:srgbClr val="000000"/>
              </a:solidFill>
            </a:endParaRPr>
          </a:p>
          <a:p>
            <a:pPr marL="457200" marR="0" indent="-45720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000" dirty="0">
                <a:solidFill>
                  <a:srgbClr val="000000"/>
                </a:solidFill>
              </a:rPr>
              <a:t>A grouping of </a:t>
            </a:r>
            <a:r>
              <a:rPr lang="en-US" sz="3000" dirty="0" err="1">
                <a:solidFill>
                  <a:srgbClr val="000000"/>
                </a:solidFill>
              </a:rPr>
              <a:t>sys_model_tasks</a:t>
            </a:r>
            <a:r>
              <a:rPr lang="en-US" sz="3000" dirty="0">
                <a:solidFill>
                  <a:srgbClr val="000000"/>
                </a:solidFill>
              </a:rPr>
              <a:t> to execute.</a:t>
            </a:r>
          </a:p>
          <a:p>
            <a:pPr marL="457200" marR="0" indent="-45720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000" dirty="0">
                <a:solidFill>
                  <a:srgbClr val="000000"/>
                </a:solidFill>
              </a:rPr>
              <a:t>Each </a:t>
            </a:r>
            <a:r>
              <a:rPr lang="en-US" sz="3000" dirty="0" err="1">
                <a:solidFill>
                  <a:srgbClr val="000000"/>
                </a:solidFill>
              </a:rPr>
              <a:t>sys_process</a:t>
            </a:r>
            <a:r>
              <a:rPr lang="en-US" sz="3000" dirty="0">
                <a:solidFill>
                  <a:srgbClr val="000000"/>
                </a:solidFill>
              </a:rPr>
              <a:t> has their own distinct memory to read messages from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1DF6C3-B550-E44C-BCD3-A8996DCA949F}"/>
              </a:ext>
            </a:extLst>
          </p:cNvPr>
          <p:cNvSpPr/>
          <p:nvPr/>
        </p:nvSpPr>
        <p:spPr>
          <a:xfrm>
            <a:off x="16935450" y="4532665"/>
            <a:ext cx="5353050" cy="1831271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 err="1">
                <a:solidFill>
                  <a:srgbClr val="000000"/>
                </a:solidFill>
              </a:rPr>
              <a:t>sys_model_task</a:t>
            </a:r>
            <a:endParaRPr lang="en-US" sz="5000" dirty="0">
              <a:solidFill>
                <a:srgbClr val="000000"/>
              </a:solidFill>
            </a:endParaRPr>
          </a:p>
          <a:p>
            <a:pPr marL="685800" marR="0" indent="-68580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A grouping of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sys_models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to execute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738DD5-D237-F64D-92B7-DBA2752D4F0D}"/>
              </a:ext>
            </a:extLst>
          </p:cNvPr>
          <p:cNvSpPr/>
          <p:nvPr/>
        </p:nvSpPr>
        <p:spPr>
          <a:xfrm>
            <a:off x="1828800" y="8172294"/>
            <a:ext cx="5353050" cy="2754600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 err="1">
                <a:solidFill>
                  <a:srgbClr val="000000"/>
                </a:solidFill>
              </a:rPr>
              <a:t>sys_model</a:t>
            </a:r>
            <a:endParaRPr lang="en-US" sz="5000" dirty="0">
              <a:solidFill>
                <a:srgbClr val="000000"/>
              </a:solidFill>
            </a:endParaRPr>
          </a:p>
          <a:p>
            <a:pPr marL="685800" marR="0" indent="-68580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A module that executes a distinct, algorithmic task. i.e. a dynamics module or flight software module</a:t>
            </a:r>
          </a:p>
        </p:txBody>
      </p:sp>
    </p:spTree>
    <p:extLst>
      <p:ext uri="{BB962C8B-B14F-4D97-AF65-F5344CB8AC3E}">
        <p14:creationId xmlns:p14="http://schemas.microsoft.com/office/powerpoint/2010/main" val="1781895490"/>
      </p:ext>
    </p:extLst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SysModel</a:t>
            </a:r>
            <a:r>
              <a:rPr lang="en-US" dirty="0"/>
              <a:t>() do?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14704539" y="6485949"/>
            <a:ext cx="1828802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835981" y="3531293"/>
            <a:ext cx="14278708" cy="373447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55DEF-22F3-3F49-8A7B-06EB8FEE1D19}"/>
              </a:ext>
            </a:extLst>
          </p:cNvPr>
          <p:cNvSpPr txBox="1"/>
          <p:nvPr/>
        </p:nvSpPr>
        <p:spPr>
          <a:xfrm>
            <a:off x="16859250" y="5280245"/>
            <a:ext cx="7524750" cy="21544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Move the module through time. For instance, a sun sensor would read in position messages and output a new sensor reading in this method.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2D4A67-7F5F-6C4E-9FE8-A364EA3355CD}"/>
              </a:ext>
            </a:extLst>
          </p:cNvPr>
          <p:cNvSpPr/>
          <p:nvPr/>
        </p:nvSpPr>
        <p:spPr>
          <a:xfrm>
            <a:off x="835981" y="3531294"/>
            <a:ext cx="14278708" cy="5909310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</a:t>
            </a:r>
            <a:r>
              <a:rPr lang="en-US" sz="2500" dirty="0"/>
              <a:t>(</a:t>
            </a:r>
            <a:r>
              <a:rPr lang="en-US" sz="2500" b="1" dirty="0"/>
              <a:t>const </a:t>
            </a:r>
            <a:r>
              <a:rPr lang="en-US" sz="2500" dirty="0" err="1"/>
              <a:t>SysModel</a:t>
            </a:r>
            <a:r>
              <a:rPr lang="en-US" sz="2500" dirty="0"/>
              <a:t> &amp;obj);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</a:t>
            </a:r>
            <a:r>
              <a:rPr lang="en-US" sz="2500" dirty="0"/>
              <a:t>~</a:t>
            </a:r>
            <a:r>
              <a:rPr lang="en-US" sz="2500" dirty="0" err="1"/>
              <a:t>SysModel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void </a:t>
            </a:r>
            <a:r>
              <a:rPr lang="en-US" sz="2500" dirty="0" err="1"/>
              <a:t>SelfInit</a:t>
            </a:r>
            <a:r>
              <a:rPr lang="en-US" sz="2500" dirty="0"/>
              <a:t>();  //!&lt; -- initialize the module, create messages</a:t>
            </a:r>
            <a:br>
              <a:rPr lang="en-US" sz="2500" dirty="0"/>
            </a:br>
            <a:r>
              <a:rPr lang="en-US" sz="2500" dirty="0"/>
              <a:t>    </a:t>
            </a:r>
            <a:endParaRPr lang="en-US" sz="2500" b="1" dirty="0"/>
          </a:p>
          <a:p>
            <a:r>
              <a:rPr lang="en-US" sz="2500" b="1" dirty="0"/>
              <a:t>    virtual void </a:t>
            </a:r>
            <a:r>
              <a:rPr lang="en-US" sz="2500" dirty="0" err="1"/>
              <a:t>IntegratedInit</a:t>
            </a:r>
            <a:r>
              <a:rPr lang="en-US" sz="2500" dirty="0"/>
              <a:t>();  //!&lt; -- ???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void </a:t>
            </a:r>
            <a:r>
              <a:rPr lang="en-US" sz="2500" dirty="0" err="1"/>
              <a:t>UpdateState</a:t>
            </a:r>
            <a:r>
              <a:rPr lang="en-US" sz="2500" dirty="0"/>
              <a:t>(uint64_t </a:t>
            </a:r>
            <a:r>
              <a:rPr lang="en-US" sz="2500" dirty="0" err="1"/>
              <a:t>CurrentSimNanos</a:t>
            </a:r>
            <a:r>
              <a:rPr lang="en-US" sz="2500" dirty="0"/>
              <a:t>);  //!&lt; -- What the module does each time step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void </a:t>
            </a:r>
            <a:r>
              <a:rPr lang="en-US" sz="2500" dirty="0"/>
              <a:t>Reset(uint64_t </a:t>
            </a:r>
            <a:r>
              <a:rPr lang="en-US" sz="2500" dirty="0" err="1"/>
              <a:t>CurrentSimNanos</a:t>
            </a:r>
            <a:r>
              <a:rPr lang="en-US" sz="2500" dirty="0"/>
              <a:t>);  //!&lt; -- Reset module to specified time</a:t>
            </a:r>
            <a:br>
              <a:rPr lang="en-US" sz="2500" dirty="0"/>
            </a:br>
            <a:r>
              <a:rPr lang="en-US" sz="2500" dirty="0"/>
              <a:t>    </a:t>
            </a:r>
            <a:br>
              <a:rPr lang="en-US" sz="2500" dirty="0"/>
            </a:br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std::string </a:t>
            </a:r>
            <a:r>
              <a:rPr lang="en-US" sz="2500" dirty="0" err="1"/>
              <a:t>ModelTag</a:t>
            </a:r>
            <a:r>
              <a:rPr lang="en-US" sz="2500" dirty="0"/>
              <a:t>;  //!&lt; -- name for the algorithm to base off of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CallCounts</a:t>
            </a:r>
            <a:r>
              <a:rPr lang="en-US" sz="2500" dirty="0"/>
              <a:t>=0;  //!&lt; -- Counts on the model being called</a:t>
            </a:r>
            <a:br>
              <a:rPr lang="en-US" sz="2500" dirty="0"/>
            </a:br>
            <a:r>
              <a:rPr lang="en-US" sz="2500" dirty="0"/>
              <a:t>    uint32_t </a:t>
            </a:r>
            <a:r>
              <a:rPr lang="en-US" sz="2500" dirty="0" err="1"/>
              <a:t>RNGSeed</a:t>
            </a:r>
            <a:r>
              <a:rPr lang="en-US" sz="2500" dirty="0"/>
              <a:t>;  //!&lt; -- Giving everyone a random seed for ease of MC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moduleID</a:t>
            </a:r>
            <a:r>
              <a:rPr lang="en-US" sz="2500" dirty="0"/>
              <a:t>;  //!&lt; -- Module ID for this module  (handed out by messaging system)</a:t>
            </a:r>
            <a:endParaRPr lang="en-U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67792"/>
      </p:ext>
    </p:extLst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CDC-E216-A84F-846E-0C63BA8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SysModel</a:t>
            </a:r>
            <a:r>
              <a:rPr lang="en-US" dirty="0"/>
              <a:t>() do?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0BD4D-AA54-F544-8BA3-3B25B1E51B5F}"/>
              </a:ext>
            </a:extLst>
          </p:cNvPr>
          <p:cNvCxnSpPr>
            <a:cxnSpLocks/>
          </p:cNvCxnSpPr>
          <p:nvPr/>
        </p:nvCxnSpPr>
        <p:spPr>
          <a:xfrm flipH="1">
            <a:off x="12937524" y="6895716"/>
            <a:ext cx="2792627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3F68-0095-1D44-BC8C-90A4E436693B}"/>
              </a:ext>
            </a:extLst>
          </p:cNvPr>
          <p:cNvSpPr>
            <a:spLocks/>
          </p:cNvSpPr>
          <p:nvPr/>
        </p:nvSpPr>
        <p:spPr>
          <a:xfrm>
            <a:off x="835981" y="3531293"/>
            <a:ext cx="14278708" cy="373447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55DEF-22F3-3F49-8A7B-06EB8FEE1D19}"/>
              </a:ext>
            </a:extLst>
          </p:cNvPr>
          <p:cNvSpPr txBox="1"/>
          <p:nvPr/>
        </p:nvSpPr>
        <p:spPr>
          <a:xfrm>
            <a:off x="15940215" y="5747286"/>
            <a:ext cx="7524750" cy="21544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</a:rPr>
              <a:t>I think we have some conversation to have about reset. First, this needs to be implemented. Second, what do we mean by ``reset”.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04F24B-31F3-D445-BA06-9BD21471DE34}"/>
              </a:ext>
            </a:extLst>
          </p:cNvPr>
          <p:cNvSpPr/>
          <p:nvPr/>
        </p:nvSpPr>
        <p:spPr>
          <a:xfrm>
            <a:off x="835981" y="3531294"/>
            <a:ext cx="14278708" cy="5909310"/>
          </a:xfrm>
          <a:prstGeom prst="rect">
            <a:avLst/>
          </a:prstGeom>
          <a:solidFill>
            <a:srgbClr val="C9B37C">
              <a:alpha val="50000"/>
            </a:srgb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dirty="0" err="1"/>
              <a:t>SysModel</a:t>
            </a:r>
            <a:r>
              <a:rPr lang="en-US" sz="2500" dirty="0"/>
              <a:t>(</a:t>
            </a:r>
            <a:r>
              <a:rPr lang="en-US" sz="2500" b="1" dirty="0"/>
              <a:t>const </a:t>
            </a:r>
            <a:r>
              <a:rPr lang="en-US" sz="2500" dirty="0" err="1"/>
              <a:t>SysModel</a:t>
            </a:r>
            <a:r>
              <a:rPr lang="en-US" sz="2500" dirty="0"/>
              <a:t> &amp;obj);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</a:t>
            </a:r>
            <a:r>
              <a:rPr lang="en-US" sz="2500" dirty="0"/>
              <a:t>~</a:t>
            </a:r>
            <a:r>
              <a:rPr lang="en-US" sz="2500" dirty="0" err="1"/>
              <a:t>SysModel</a:t>
            </a:r>
            <a:r>
              <a:rPr lang="en-US" sz="2500" dirty="0"/>
              <a:t>();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void </a:t>
            </a:r>
            <a:r>
              <a:rPr lang="en-US" sz="2500" dirty="0" err="1"/>
              <a:t>SelfInit</a:t>
            </a:r>
            <a:r>
              <a:rPr lang="en-US" sz="2500" dirty="0"/>
              <a:t>();  //!&lt; -- initialize the module, create messages</a:t>
            </a:r>
            <a:br>
              <a:rPr lang="en-US" sz="2500" dirty="0"/>
            </a:br>
            <a:r>
              <a:rPr lang="en-US" sz="2500" dirty="0"/>
              <a:t>    </a:t>
            </a:r>
            <a:endParaRPr lang="en-US" sz="2500" b="1" dirty="0"/>
          </a:p>
          <a:p>
            <a:r>
              <a:rPr lang="en-US" sz="2500" b="1" dirty="0"/>
              <a:t>    virtual void </a:t>
            </a:r>
            <a:r>
              <a:rPr lang="en-US" sz="2500" dirty="0" err="1"/>
              <a:t>IntegratedInit</a:t>
            </a:r>
            <a:r>
              <a:rPr lang="en-US" sz="2500" dirty="0"/>
              <a:t>();  //!&lt; -- ???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void </a:t>
            </a:r>
            <a:r>
              <a:rPr lang="en-US" sz="2500" dirty="0" err="1"/>
              <a:t>UpdateState</a:t>
            </a:r>
            <a:r>
              <a:rPr lang="en-US" sz="2500" dirty="0"/>
              <a:t>(uint64_t </a:t>
            </a:r>
            <a:r>
              <a:rPr lang="en-US" sz="2500" dirty="0" err="1"/>
              <a:t>CurrentSimNanos</a:t>
            </a:r>
            <a:r>
              <a:rPr lang="en-US" sz="2500" dirty="0"/>
              <a:t>);  //!&lt; -- What the module does each time step</a:t>
            </a:r>
            <a:br>
              <a:rPr lang="en-US" sz="2500" dirty="0"/>
            </a:br>
            <a:r>
              <a:rPr lang="en-US" sz="2500" dirty="0"/>
              <a:t>    </a:t>
            </a:r>
            <a:r>
              <a:rPr lang="en-US" sz="2500" b="1" dirty="0"/>
              <a:t>virtual void </a:t>
            </a:r>
            <a:r>
              <a:rPr lang="en-US" sz="2500" dirty="0"/>
              <a:t>Reset(uint64_t </a:t>
            </a:r>
            <a:r>
              <a:rPr lang="en-US" sz="2500" dirty="0" err="1"/>
              <a:t>CurrentSimNanos</a:t>
            </a:r>
            <a:r>
              <a:rPr lang="en-US" sz="2500" dirty="0"/>
              <a:t>);  //!&lt; -- Reset module to specified time</a:t>
            </a:r>
            <a:br>
              <a:rPr lang="en-US" sz="2500" dirty="0"/>
            </a:br>
            <a:r>
              <a:rPr lang="en-US" sz="2500" dirty="0"/>
              <a:t>    </a:t>
            </a:r>
            <a:br>
              <a:rPr lang="en-US" sz="2500" dirty="0"/>
            </a:br>
            <a:r>
              <a:rPr lang="en-US" sz="2500" b="1" dirty="0"/>
              <a:t>public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    std::string </a:t>
            </a:r>
            <a:r>
              <a:rPr lang="en-US" sz="2500" dirty="0" err="1"/>
              <a:t>ModelTag</a:t>
            </a:r>
            <a:r>
              <a:rPr lang="en-US" sz="2500" dirty="0"/>
              <a:t>;  //!&lt; -- name for the algorithm to base off of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CallCounts</a:t>
            </a:r>
            <a:r>
              <a:rPr lang="en-US" sz="2500" dirty="0"/>
              <a:t>=0;  //!&lt; -- Counts on the model being called</a:t>
            </a:r>
            <a:br>
              <a:rPr lang="en-US" sz="2500" dirty="0"/>
            </a:br>
            <a:r>
              <a:rPr lang="en-US" sz="2500" dirty="0"/>
              <a:t>    uint32_t </a:t>
            </a:r>
            <a:r>
              <a:rPr lang="en-US" sz="2500" dirty="0" err="1"/>
              <a:t>RNGSeed</a:t>
            </a:r>
            <a:r>
              <a:rPr lang="en-US" sz="2500" dirty="0"/>
              <a:t>;  //!&lt; -- Giving everyone a random seed for ease of MC</a:t>
            </a:r>
            <a:br>
              <a:rPr lang="en-US" sz="2500" dirty="0"/>
            </a:br>
            <a:r>
              <a:rPr lang="en-US" sz="2500" dirty="0"/>
              <a:t>    uint64_t </a:t>
            </a:r>
            <a:r>
              <a:rPr lang="en-US" sz="2500" dirty="0" err="1"/>
              <a:t>moduleID</a:t>
            </a:r>
            <a:r>
              <a:rPr lang="en-US" sz="2500" dirty="0"/>
              <a:t>;  //!&lt; -- Module ID for this module  (handed out by messaging system)</a:t>
            </a:r>
            <a:endParaRPr lang="en-U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518020"/>
      </p:ext>
    </p:extLst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A406-E1DF-384C-A97D-869B6B8A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 Architecture Classes</a:t>
            </a:r>
          </a:p>
        </p:txBody>
      </p:sp>
      <p:sp>
        <p:nvSpPr>
          <p:cNvPr id="3" name="text bullet">
            <a:extLst>
              <a:ext uri="{FF2B5EF4-FFF2-40B4-BE49-F238E27FC236}">
                <a16:creationId xmlns:a16="http://schemas.microsoft.com/office/drawing/2014/main" id="{F2A86B29-AD50-3640-AE6F-57057F146908}"/>
              </a:ext>
            </a:extLst>
          </p:cNvPr>
          <p:cNvSpPr txBox="1">
            <a:spLocks/>
          </p:cNvSpPr>
          <p:nvPr/>
        </p:nvSpPr>
        <p:spPr>
          <a:xfrm>
            <a:off x="913014" y="2265640"/>
            <a:ext cx="22557972" cy="10238781"/>
          </a:xfrm>
          <a:prstGeom prst="rect">
            <a:avLst/>
          </a:prstGeom>
        </p:spPr>
        <p:txBody>
          <a:bodyPr/>
          <a:lstStyle>
            <a:lvl1pPr marL="350981" marR="0" indent="-350981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7718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1274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14703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18132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21561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24990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28419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3184877" marR="0" indent="-428977" algn="l" defTabSz="822960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1515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r>
              <a:rPr lang="en-US" dirty="0"/>
              <a:t>All done!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E4ABE7-487A-904A-982E-73A6EEDF67D7}"/>
              </a:ext>
            </a:extLst>
          </p:cNvPr>
          <p:cNvSpPr/>
          <p:nvPr/>
        </p:nvSpPr>
        <p:spPr>
          <a:xfrm>
            <a:off x="1828800" y="4301832"/>
            <a:ext cx="5353050" cy="2292935"/>
          </a:xfrm>
          <a:prstGeom prst="rect">
            <a:avLst/>
          </a:prstGeom>
          <a:solidFill>
            <a:srgbClr val="BFBFBF"/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 err="1">
                <a:solidFill>
                  <a:srgbClr val="000000"/>
                </a:solidFill>
              </a:rPr>
              <a:t>s</a:t>
            </a:r>
            <a:r>
              <a:rPr kumimoji="0" lang="en-US" sz="5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im_model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indent="-45720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The main container and main looper for a sim. </a:t>
            </a:r>
            <a:r>
              <a:rPr lang="en-US" sz="3000" dirty="0">
                <a:solidFill>
                  <a:srgbClr val="000000"/>
                </a:solidFill>
              </a:rPr>
              <a:t>It has a list of </a:t>
            </a:r>
            <a:r>
              <a:rPr lang="en-US" sz="3000" dirty="0" err="1">
                <a:solidFill>
                  <a:srgbClr val="000000"/>
                </a:solidFill>
              </a:rPr>
              <a:t>sys_processes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36DD8-F375-E640-8C78-FDC8F957F87C}"/>
              </a:ext>
            </a:extLst>
          </p:cNvPr>
          <p:cNvSpPr/>
          <p:nvPr/>
        </p:nvSpPr>
        <p:spPr>
          <a:xfrm>
            <a:off x="9382125" y="3840168"/>
            <a:ext cx="5353050" cy="3216265"/>
          </a:xfrm>
          <a:prstGeom prst="rect">
            <a:avLst/>
          </a:prstGeom>
          <a:solidFill>
            <a:srgbClr val="BFBFBF"/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 err="1">
                <a:solidFill>
                  <a:srgbClr val="000000"/>
                </a:solidFill>
              </a:rPr>
              <a:t>sys_process</a:t>
            </a:r>
            <a:endParaRPr lang="en-US" sz="5000" dirty="0">
              <a:solidFill>
                <a:srgbClr val="000000"/>
              </a:solidFill>
            </a:endParaRPr>
          </a:p>
          <a:p>
            <a:pPr marL="457200" marR="0" indent="-45720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000" dirty="0">
                <a:solidFill>
                  <a:srgbClr val="000000"/>
                </a:solidFill>
              </a:rPr>
              <a:t>A grouping of </a:t>
            </a:r>
            <a:r>
              <a:rPr lang="en-US" sz="3000" dirty="0" err="1">
                <a:solidFill>
                  <a:srgbClr val="000000"/>
                </a:solidFill>
              </a:rPr>
              <a:t>sys_model_tasks</a:t>
            </a:r>
            <a:r>
              <a:rPr lang="en-US" sz="3000" dirty="0">
                <a:solidFill>
                  <a:srgbClr val="000000"/>
                </a:solidFill>
              </a:rPr>
              <a:t> to execute.</a:t>
            </a:r>
          </a:p>
          <a:p>
            <a:pPr marL="457200" marR="0" indent="-45720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000" dirty="0">
                <a:solidFill>
                  <a:srgbClr val="000000"/>
                </a:solidFill>
              </a:rPr>
              <a:t>Each </a:t>
            </a:r>
            <a:r>
              <a:rPr lang="en-US" sz="3000" dirty="0" err="1">
                <a:solidFill>
                  <a:srgbClr val="000000"/>
                </a:solidFill>
              </a:rPr>
              <a:t>sys_process</a:t>
            </a:r>
            <a:r>
              <a:rPr lang="en-US" sz="3000" dirty="0">
                <a:solidFill>
                  <a:srgbClr val="000000"/>
                </a:solidFill>
              </a:rPr>
              <a:t> has their own distinct memory to read messages from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1DF6C3-B550-E44C-BCD3-A8996DCA949F}"/>
              </a:ext>
            </a:extLst>
          </p:cNvPr>
          <p:cNvSpPr/>
          <p:nvPr/>
        </p:nvSpPr>
        <p:spPr>
          <a:xfrm>
            <a:off x="16935450" y="4532665"/>
            <a:ext cx="5353050" cy="1831271"/>
          </a:xfrm>
          <a:prstGeom prst="rect">
            <a:avLst/>
          </a:prstGeom>
          <a:solidFill>
            <a:srgbClr val="BFBFBF"/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 err="1">
                <a:solidFill>
                  <a:srgbClr val="000000"/>
                </a:solidFill>
              </a:rPr>
              <a:t>sys_model_task</a:t>
            </a:r>
            <a:endParaRPr lang="en-US" sz="5000" dirty="0">
              <a:solidFill>
                <a:srgbClr val="000000"/>
              </a:solidFill>
            </a:endParaRPr>
          </a:p>
          <a:p>
            <a:pPr marL="685800" marR="0" indent="-68580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A grouping of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sys_models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to execute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738DD5-D237-F64D-92B7-DBA2752D4F0D}"/>
              </a:ext>
            </a:extLst>
          </p:cNvPr>
          <p:cNvSpPr/>
          <p:nvPr/>
        </p:nvSpPr>
        <p:spPr>
          <a:xfrm>
            <a:off x="1828800" y="8172294"/>
            <a:ext cx="5353050" cy="2754600"/>
          </a:xfrm>
          <a:prstGeom prst="rect">
            <a:avLst/>
          </a:prstGeom>
          <a:solidFill>
            <a:srgbClr val="BFBFBF"/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ctr">
            <a:spAutoFit/>
          </a:bodyPr>
          <a:lstStyle/>
          <a:p>
            <a:pPr marL="0" marR="0" indent="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 err="1">
                <a:solidFill>
                  <a:srgbClr val="000000"/>
                </a:solidFill>
              </a:rPr>
              <a:t>sys_model</a:t>
            </a:r>
            <a:endParaRPr lang="en-US" sz="5000" dirty="0">
              <a:solidFill>
                <a:srgbClr val="000000"/>
              </a:solidFill>
            </a:endParaRPr>
          </a:p>
          <a:p>
            <a:pPr marL="685800" marR="0" indent="-685800" algn="ctr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A module that executes a distinct, algorithmic task. i.e. a dynamics module or flight software module</a:t>
            </a:r>
          </a:p>
        </p:txBody>
      </p:sp>
    </p:spTree>
    <p:extLst>
      <p:ext uri="{BB962C8B-B14F-4D97-AF65-F5344CB8AC3E}">
        <p14:creationId xmlns:p14="http://schemas.microsoft.com/office/powerpoint/2010/main" val="1530873878"/>
      </p:ext>
    </p:extLst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3575-83F2-8D42-B05E-1845C962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141B0B-3DDD-E24C-9F64-2AD22125A1D9}"/>
              </a:ext>
            </a:extLst>
          </p:cNvPr>
          <p:cNvSpPr txBox="1"/>
          <p:nvPr/>
        </p:nvSpPr>
        <p:spPr>
          <a:xfrm>
            <a:off x="3923461" y="3569923"/>
            <a:ext cx="17403097" cy="78790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R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5000" dirty="0">
                <a:solidFill>
                  <a:srgbClr val="FF0000"/>
                </a:solidFill>
              </a:rPr>
              <a:t>I believe there is some more useful documentation to be had: </a:t>
            </a:r>
          </a:p>
          <a:p>
            <a:pPr marL="457200" marR="0" indent="-45720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5000" dirty="0">
                <a:solidFill>
                  <a:srgbClr val="FF0000"/>
                </a:solidFill>
              </a:rPr>
              <a:t>proper steps for initializing a sim</a:t>
            </a:r>
          </a:p>
          <a:p>
            <a:pPr marL="457200" marR="0" indent="-45720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5000" dirty="0">
                <a:solidFill>
                  <a:srgbClr val="FF0000"/>
                </a:solidFill>
              </a:rPr>
              <a:t>Proper steps for running a sim</a:t>
            </a:r>
          </a:p>
          <a:p>
            <a:pPr marL="457200" marR="0" indent="-45720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5000" dirty="0">
                <a:solidFill>
                  <a:srgbClr val="FF0000"/>
                </a:solidFill>
              </a:rPr>
              <a:t>Proper steps for ending a sim</a:t>
            </a:r>
          </a:p>
          <a:p>
            <a:pPr marL="457200" marR="0" indent="-45720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5000" dirty="0">
                <a:solidFill>
                  <a:srgbClr val="FF0000"/>
                </a:solidFill>
              </a:rPr>
              <a:t>an overview of what the whole system does when certain crucial steps are called.</a:t>
            </a:r>
          </a:p>
          <a:p>
            <a:pPr marL="457200" marR="0" indent="-45720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5000" dirty="0">
                <a:solidFill>
                  <a:srgbClr val="FF0000"/>
                </a:solidFill>
              </a:rPr>
              <a:t>Documentation of message logging</a:t>
            </a:r>
          </a:p>
          <a:p>
            <a:pPr marL="457200" marR="0" indent="-45720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5000" dirty="0">
                <a:solidFill>
                  <a:srgbClr val="FF0000"/>
                </a:solidFill>
              </a:rPr>
              <a:t>What about </a:t>
            </a:r>
            <a:r>
              <a:rPr lang="en-US" sz="5000" dirty="0" err="1">
                <a:solidFill>
                  <a:srgbClr val="FF0000"/>
                </a:solidFill>
              </a:rPr>
              <a:t>fsw</a:t>
            </a:r>
            <a:r>
              <a:rPr lang="en-US" sz="5000" dirty="0">
                <a:solidFill>
                  <a:srgbClr val="FF0000"/>
                </a:solidFill>
              </a:rPr>
              <a:t> and </a:t>
            </a:r>
            <a:r>
              <a:rPr lang="en-US" sz="5000" dirty="0" err="1">
                <a:solidFill>
                  <a:srgbClr val="FF0000"/>
                </a:solidFill>
              </a:rPr>
              <a:t>alg_contain</a:t>
            </a:r>
            <a:r>
              <a:rPr lang="en-US" sz="5000" dirty="0">
                <a:solidFill>
                  <a:srgbClr val="FF0000"/>
                </a:solidFill>
              </a:rPr>
              <a:t>?</a:t>
            </a:r>
          </a:p>
          <a:p>
            <a:pPr marL="457200" marR="0" indent="-45720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5000" dirty="0">
                <a:solidFill>
                  <a:srgbClr val="FF0000"/>
                </a:solidFill>
              </a:rPr>
              <a:t>What do we mean by reset/re-</a:t>
            </a:r>
            <a:r>
              <a:rPr lang="en-US" sz="5000" dirty="0" err="1">
                <a:solidFill>
                  <a:srgbClr val="FF0000"/>
                </a:solidFill>
              </a:rPr>
              <a:t>init</a:t>
            </a:r>
            <a:r>
              <a:rPr lang="en-US" sz="5000" dirty="0">
                <a:solidFill>
                  <a:srgbClr val="FF0000"/>
                </a:solidFill>
              </a:rPr>
              <a:t>?</a:t>
            </a:r>
          </a:p>
          <a:p>
            <a:pPr marL="457200" marR="0" indent="-45720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5000">
                <a:solidFill>
                  <a:srgbClr val="FF0000"/>
                </a:solidFill>
              </a:rPr>
              <a:t>Anything else?</a:t>
            </a:r>
            <a:endParaRPr lang="en-US" sz="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631197"/>
      </p:ext>
    </p:extLst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8601-6B9E-B449-A71F-07F55458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initialize a basic simulation</a:t>
            </a:r>
          </a:p>
        </p:txBody>
      </p:sp>
    </p:spTree>
    <p:extLst>
      <p:ext uri="{BB962C8B-B14F-4D97-AF65-F5344CB8AC3E}">
        <p14:creationId xmlns:p14="http://schemas.microsoft.com/office/powerpoint/2010/main" val="85444427"/>
      </p:ext>
    </p:extLst>
  </p:cSld>
  <p:clrMapOvr>
    <a:masterClrMapping/>
  </p:clrMapOvr>
  <p:transition spd="med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8601-6B9E-B449-A71F-07F55458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a basic sim</a:t>
            </a:r>
          </a:p>
        </p:txBody>
      </p:sp>
    </p:spTree>
    <p:extLst>
      <p:ext uri="{BB962C8B-B14F-4D97-AF65-F5344CB8AC3E}">
        <p14:creationId xmlns:p14="http://schemas.microsoft.com/office/powerpoint/2010/main" val="2073212228"/>
      </p:ext>
    </p:extLst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8601-6B9E-B449-A71F-07F55458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properly end a sim</a:t>
            </a:r>
          </a:p>
        </p:txBody>
      </p:sp>
    </p:spTree>
    <p:extLst>
      <p:ext uri="{BB962C8B-B14F-4D97-AF65-F5344CB8AC3E}">
        <p14:creationId xmlns:p14="http://schemas.microsoft.com/office/powerpoint/2010/main" val="2723313554"/>
      </p:ext>
    </p:extLst>
  </p:cSld>
  <p:clrMapOvr>
    <a:masterClrMapping/>
  </p:clrMapOvr>
  <p:transition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8601-6B9E-B449-A71F-07F55458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properly reset/</a:t>
            </a:r>
            <a:r>
              <a:rPr lang="en-US" dirty="0" err="1"/>
              <a:t>reInit</a:t>
            </a:r>
            <a:r>
              <a:rPr lang="en-US" dirty="0"/>
              <a:t> a sim and when?</a:t>
            </a:r>
          </a:p>
        </p:txBody>
      </p:sp>
    </p:spTree>
    <p:extLst>
      <p:ext uri="{BB962C8B-B14F-4D97-AF65-F5344CB8AC3E}">
        <p14:creationId xmlns:p14="http://schemas.microsoft.com/office/powerpoint/2010/main" val="960634677"/>
      </p:ext>
    </p:extLst>
  </p:cSld>
  <p:clrMapOvr>
    <a:masterClrMapping/>
  </p:clrMapOvr>
  <p:transition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8601-6B9E-B449-A71F-07F55458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message logging works</a:t>
            </a:r>
          </a:p>
        </p:txBody>
      </p:sp>
    </p:spTree>
    <p:extLst>
      <p:ext uri="{BB962C8B-B14F-4D97-AF65-F5344CB8AC3E}">
        <p14:creationId xmlns:p14="http://schemas.microsoft.com/office/powerpoint/2010/main" val="2096647335"/>
      </p:ext>
    </p:extLst>
  </p:cSld>
  <p:clrMapOvr>
    <a:masterClrMapping/>
  </p:clrMapOvr>
  <p:transition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F2F84-C353-5345-8E58-B3E8B780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</a:t>
            </a:r>
            <a:r>
              <a:rPr lang="en-US" dirty="0" err="1"/>
              <a:t>fsw</a:t>
            </a:r>
            <a:r>
              <a:rPr lang="en-US" dirty="0"/>
              <a:t> written in C and does it have to and </a:t>
            </a:r>
            <a:r>
              <a:rPr lang="en-US" dirty="0" err="1"/>
              <a:t>alg</a:t>
            </a:r>
            <a:r>
              <a:rPr lang="en-US" dirty="0"/>
              <a:t> contain?</a:t>
            </a:r>
          </a:p>
        </p:txBody>
      </p:sp>
    </p:spTree>
    <p:extLst>
      <p:ext uri="{BB962C8B-B14F-4D97-AF65-F5344CB8AC3E}">
        <p14:creationId xmlns:p14="http://schemas.microsoft.com/office/powerpoint/2010/main" val="215956626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515151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9B37C">
            <a:alpha val="50000"/>
          </a:srgbClr>
        </a:solidFill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68580" tIns="68580" rIns="68580" bIns="68580" numCol="1" spcCol="38100" rtlCol="0" anchor="ctr">
        <a:spAutoFit/>
      </a:bodyPr>
      <a:lstStyle>
        <a:defPPr marL="0" marR="0" indent="0" algn="ctr" defTabSz="82296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82296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51515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esentation3" id="{C0890F28-91C2-7D4D-BA00-C47A6EFB44B9}" vid="{B8DA6744-C590-C248-A55A-9F31BD334CA9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9B37C">
            <a:alpha val="50000"/>
          </a:srgbClr>
        </a:solidFill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68580" tIns="68580" rIns="68580" bIns="68580" numCol="1" spcCol="38100" rtlCol="0" anchor="ctr">
        <a:spAutoFit/>
      </a:bodyPr>
      <a:lstStyle>
        <a:defPPr marL="0" marR="0" indent="0" algn="ctr" defTabSz="82296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82296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51515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</Template>
  <TotalTime>8706</TotalTime>
  <Words>25419</Words>
  <Application>Microsoft Macintosh PowerPoint</Application>
  <PresentationFormat>Custom</PresentationFormat>
  <Paragraphs>1677</Paragraphs>
  <Slides>99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5" baseType="lpstr">
      <vt:lpstr>Arial</vt:lpstr>
      <vt:lpstr>Helvetica</vt:lpstr>
      <vt:lpstr>Helvetica Neue</vt:lpstr>
      <vt:lpstr>Helvetica Neue Light</vt:lpstr>
      <vt:lpstr>Lucida Grande</vt:lpstr>
      <vt:lpstr>White</vt:lpstr>
      <vt:lpstr>Understanding the Basilisk Coding Architecture</vt:lpstr>
      <vt:lpstr>Overview </vt:lpstr>
      <vt:lpstr>Introduction</vt:lpstr>
      <vt:lpstr>So what is Basilisk?</vt:lpstr>
      <vt:lpstr>So what is Basilisk?</vt:lpstr>
      <vt:lpstr>So what is Basilisk?</vt:lpstr>
      <vt:lpstr>So what is Basilisk?</vt:lpstr>
      <vt:lpstr>Here’s a procedural explanation of a Basilisk Simulation</vt:lpstr>
      <vt:lpstr>Sim Architecture Classes</vt:lpstr>
      <vt:lpstr>What is a SimModel()?</vt:lpstr>
      <vt:lpstr>Sim Architecture Classes</vt:lpstr>
      <vt:lpstr>What is a sim_model?</vt:lpstr>
      <vt:lpstr>What is a sim_model?</vt:lpstr>
      <vt:lpstr>What is a sim_model?</vt:lpstr>
      <vt:lpstr>What is a SimModel()?</vt:lpstr>
      <vt:lpstr>What is a SimModel()?</vt:lpstr>
      <vt:lpstr>What is a SimModel()?</vt:lpstr>
      <vt:lpstr>What is a SimModel()?</vt:lpstr>
      <vt:lpstr>What does a SimModel() do?</vt:lpstr>
      <vt:lpstr>What does a SimModel() do?</vt:lpstr>
      <vt:lpstr>What does a SimModel() do?</vt:lpstr>
      <vt:lpstr>What does a SimModel() do?</vt:lpstr>
      <vt:lpstr>What does a SimModel() do?</vt:lpstr>
      <vt:lpstr>What does a SimModel() do?</vt:lpstr>
      <vt:lpstr>What does a SimModel() do?</vt:lpstr>
      <vt:lpstr>What does a SimModel() do?</vt:lpstr>
      <vt:lpstr>What does a SimModel() do?</vt:lpstr>
      <vt:lpstr>What does a SimModel() do?</vt:lpstr>
      <vt:lpstr>Sim Architecture Classes</vt:lpstr>
      <vt:lpstr>What is a SysProcess()?</vt:lpstr>
      <vt:lpstr>What is a SysProcess()?</vt:lpstr>
      <vt:lpstr>What is a SysProcess()?</vt:lpstr>
      <vt:lpstr>What is a SysProcess()?</vt:lpstr>
      <vt:lpstr>What is a SysProcess()?</vt:lpstr>
      <vt:lpstr>What is a SysProcess()?</vt:lpstr>
      <vt:lpstr>What is a SysProcess()?</vt:lpstr>
      <vt:lpstr>What does a SysProcess() do?</vt:lpstr>
      <vt:lpstr>What does a SysProcess() do?</vt:lpstr>
      <vt:lpstr>What does a SysProcess() do?</vt:lpstr>
      <vt:lpstr>What does a SysProcess() do?</vt:lpstr>
      <vt:lpstr>What does a SysProcess() do?</vt:lpstr>
      <vt:lpstr>What does a SysProcess() do?</vt:lpstr>
      <vt:lpstr>What does a SysProcess() do?</vt:lpstr>
      <vt:lpstr>What does a SysProcess() do?</vt:lpstr>
      <vt:lpstr>What does a SysProcess() do?</vt:lpstr>
      <vt:lpstr>What does a SysProcess() do?</vt:lpstr>
      <vt:lpstr>What does a SysProcess() do?</vt:lpstr>
      <vt:lpstr>What does a SysProcess() do?</vt:lpstr>
      <vt:lpstr>What does a SysProcess() do?</vt:lpstr>
      <vt:lpstr>What does a SysProcess() do?</vt:lpstr>
      <vt:lpstr>What does a SysProcess() do?</vt:lpstr>
      <vt:lpstr>What does a SysProcess() do?</vt:lpstr>
      <vt:lpstr>What does a SysProcess() do?</vt:lpstr>
      <vt:lpstr>What does a SysProcess() do?</vt:lpstr>
      <vt:lpstr>What does a SysProcess() do?</vt:lpstr>
      <vt:lpstr>What does a SysProcess() do?</vt:lpstr>
      <vt:lpstr>What does a SysProcess() do?</vt:lpstr>
      <vt:lpstr>What does a SysProcess() do?</vt:lpstr>
      <vt:lpstr>Sim Architecture Classes</vt:lpstr>
      <vt:lpstr>What is a SysModelTask()?</vt:lpstr>
      <vt:lpstr>What is a SysModelTask()?</vt:lpstr>
      <vt:lpstr>What is a SysModelTask()?</vt:lpstr>
      <vt:lpstr>What is a SysModelTask()?</vt:lpstr>
      <vt:lpstr>What is a SysModelTask()?</vt:lpstr>
      <vt:lpstr>What is a SysModelTask()?</vt:lpstr>
      <vt:lpstr>What is a SysModelTask()?</vt:lpstr>
      <vt:lpstr>What is a SysModelTask()?</vt:lpstr>
      <vt:lpstr>What does a SysModelTask() do?</vt:lpstr>
      <vt:lpstr>What does a SysModelTask() do?</vt:lpstr>
      <vt:lpstr>What does a SysModelTask() do?</vt:lpstr>
      <vt:lpstr>What does a SysModelTask() do?</vt:lpstr>
      <vt:lpstr>What does a SysModelTask() do?</vt:lpstr>
      <vt:lpstr>What does a SysModelTask() do?</vt:lpstr>
      <vt:lpstr>What does a SysModelTask() do?</vt:lpstr>
      <vt:lpstr>What does a SysModelTask() do?</vt:lpstr>
      <vt:lpstr>What does a SysModelTask() do?</vt:lpstr>
      <vt:lpstr>What does a SysModelTask() do?</vt:lpstr>
      <vt:lpstr>What does a SysModelTask() do?</vt:lpstr>
      <vt:lpstr>Sim Architecture Classes</vt:lpstr>
      <vt:lpstr>What is a SysModel()?</vt:lpstr>
      <vt:lpstr>What is a SysModel()?</vt:lpstr>
      <vt:lpstr>What is a SysModel()?</vt:lpstr>
      <vt:lpstr>What is a SysModel()?</vt:lpstr>
      <vt:lpstr>What does a SysModel() do?</vt:lpstr>
      <vt:lpstr>What does a SysModel() do?</vt:lpstr>
      <vt:lpstr>What does a SysModel() do?</vt:lpstr>
      <vt:lpstr>What does a SysModel() do?</vt:lpstr>
      <vt:lpstr>What does a SysModel() do?</vt:lpstr>
      <vt:lpstr>What does a SysModel() do?</vt:lpstr>
      <vt:lpstr>What does a SysModel() do?</vt:lpstr>
      <vt:lpstr>What does a SysModel() do?</vt:lpstr>
      <vt:lpstr>Sim Architecture Classes</vt:lpstr>
      <vt:lpstr>Next Steps</vt:lpstr>
      <vt:lpstr>How to initialize a basic simulation</vt:lpstr>
      <vt:lpstr>How to run a basic sim</vt:lpstr>
      <vt:lpstr>How to properly end a sim</vt:lpstr>
      <vt:lpstr>How to properly reset/reInit a sim and when?</vt:lpstr>
      <vt:lpstr>How message logging works</vt:lpstr>
      <vt:lpstr>Why is fsw written in C and does it have to and alg contain?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Title is Entered Here</dc:title>
  <dc:creator>Microsoft Office User</dc:creator>
  <cp:lastModifiedBy>Hanspeter Schaub</cp:lastModifiedBy>
  <cp:revision>204</cp:revision>
  <cp:lastPrinted>2019-05-17T21:38:45Z</cp:lastPrinted>
  <dcterms:created xsi:type="dcterms:W3CDTF">2019-02-05T16:06:10Z</dcterms:created>
  <dcterms:modified xsi:type="dcterms:W3CDTF">2021-01-25T21:02:28Z</dcterms:modified>
</cp:coreProperties>
</file>