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EBE3DB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EBE3DB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16" y="786383"/>
            <a:ext cx="7516368" cy="40553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F00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0115" y="-254"/>
            <a:ext cx="2223769" cy="99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559" y="1931034"/>
            <a:ext cx="3903345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EBE3DB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s://arxiv.org/pdf/1509.06461.pdf" TargetMode="External"/><Relationship Id="rId4" Type="http://schemas.openxmlformats.org/officeDocument/2006/relationships/hyperlink" Target="https://gym.openai.com/docs/" TargetMode="External"/><Relationship Id="rId5" Type="http://schemas.openxmlformats.org/officeDocument/2006/relationships/hyperlink" Target="https://stable-baselines3.readthedocs.io/en/master/guide/rl_tips.html" TargetMode="External"/><Relationship Id="rId6" Type="http://schemas.openxmlformats.org/officeDocument/2006/relationships/hyperlink" Target="https://web.stanford.edu/class/psych209/Readings/SuttonBartoIPRLBook2ndEd.pdf" TargetMode="External"/><Relationship Id="rId7" Type="http://schemas.openxmlformats.org/officeDocument/2006/relationships/hyperlink" Target="https://spinningup.openai.com/en/latest/spinningup/rl_intro.html#key-concepts-and-terminology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8" Type="http://schemas.openxmlformats.org/officeDocument/2006/relationships/image" Target="../media/image1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741546" y="960577"/>
            <a:ext cx="4605020" cy="3139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1270">
              <a:lnSpc>
                <a:spcPct val="100200"/>
              </a:lnSpc>
              <a:spcBef>
                <a:spcPts val="90"/>
              </a:spcBef>
            </a:pPr>
            <a:r>
              <a:rPr dirty="0" sz="5400" spc="-10" b="1">
                <a:solidFill>
                  <a:srgbClr val="C5AC91"/>
                </a:solidFill>
                <a:latin typeface="Carlito"/>
                <a:cs typeface="Carlito"/>
              </a:rPr>
              <a:t>IMPLEMENTING </a:t>
            </a:r>
            <a:r>
              <a:rPr dirty="0" sz="5000" spc="-10" b="1">
                <a:solidFill>
                  <a:srgbClr val="C5AC91"/>
                </a:solidFill>
                <a:latin typeface="Carlito"/>
                <a:cs typeface="Carlito"/>
              </a:rPr>
              <a:t>REINFORCEMENT </a:t>
            </a:r>
            <a:r>
              <a:rPr dirty="0" sz="5000" b="1">
                <a:solidFill>
                  <a:srgbClr val="C5AC91"/>
                </a:solidFill>
                <a:latin typeface="Carlito"/>
                <a:cs typeface="Carlito"/>
              </a:rPr>
              <a:t>LEARNING</a:t>
            </a:r>
            <a:r>
              <a:rPr dirty="0" sz="5000" spc="-105" b="1">
                <a:solidFill>
                  <a:srgbClr val="C5AC91"/>
                </a:solidFill>
                <a:latin typeface="Carlito"/>
                <a:cs typeface="Carlito"/>
              </a:rPr>
              <a:t> </a:t>
            </a:r>
            <a:r>
              <a:rPr dirty="0" sz="5000" spc="-25" b="1">
                <a:solidFill>
                  <a:srgbClr val="C5AC91"/>
                </a:solidFill>
                <a:latin typeface="Carlito"/>
                <a:cs typeface="Carlito"/>
              </a:rPr>
              <a:t>IN </a:t>
            </a:r>
            <a:r>
              <a:rPr dirty="0" sz="5000" spc="-10" b="1">
                <a:solidFill>
                  <a:srgbClr val="C5AC91"/>
                </a:solidFill>
                <a:latin typeface="Carlito"/>
                <a:cs typeface="Carlito"/>
              </a:rPr>
              <a:t>GAMING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68673" y="646302"/>
            <a:ext cx="1268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CSCI-6660-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r>
              <a:rPr dirty="0" sz="14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71566" y="678433"/>
            <a:ext cx="3045460" cy="20002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30"/>
              </a:lnSpc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60671" y="891794"/>
            <a:ext cx="2378075" cy="20002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3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Instructor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Shivanjali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Khare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96639" y="4060672"/>
            <a:ext cx="3905250" cy="20002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5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Alla Venkata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Siddhardha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(00858414)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18075" y="4274032"/>
            <a:ext cx="2262505" cy="20002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54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Macha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Padmini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(00877142)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92551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" y="495300"/>
            <a:ext cx="8171688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8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807" y="1403730"/>
            <a:ext cx="3703192" cy="373969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13418" y="108585"/>
            <a:ext cx="1930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>
                <a:solidFill>
                  <a:srgbClr val="FFF7EC"/>
                </a:solidFill>
                <a:latin typeface="Times New Roman"/>
                <a:cs typeface="Times New Roman"/>
              </a:rPr>
              <a:t>12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829" y="1678305"/>
            <a:ext cx="8921750" cy="2586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Practical</a:t>
            </a:r>
            <a:r>
              <a:rPr dirty="0" sz="14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Implementation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of Reinforcement</a:t>
            </a:r>
            <a:r>
              <a:rPr dirty="0" sz="14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Learning: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We've</a:t>
            </a:r>
            <a:r>
              <a:rPr dirty="0" sz="14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observed</a:t>
            </a:r>
            <a:r>
              <a:rPr dirty="0" sz="14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how</a:t>
            </a:r>
            <a:r>
              <a:rPr dirty="0" sz="14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practical</a:t>
            </a:r>
            <a:r>
              <a:rPr dirty="0" sz="1400" spc="-6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application</a:t>
            </a:r>
            <a:r>
              <a:rPr dirty="0" sz="1400" spc="-6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of</a:t>
            </a:r>
            <a:r>
              <a:rPr dirty="0" sz="14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reinforcement</a:t>
            </a:r>
            <a:r>
              <a:rPr dirty="0" sz="1400" spc="-7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learning</a:t>
            </a:r>
            <a:r>
              <a:rPr dirty="0" sz="1400" spc="-7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(RL)</a:t>
            </a:r>
            <a:r>
              <a:rPr dirty="0" sz="14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can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be</a:t>
            </a:r>
            <a:r>
              <a:rPr dirty="0" sz="14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utilized</a:t>
            </a:r>
            <a:r>
              <a:rPr dirty="0" sz="1400" spc="-7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to</a:t>
            </a:r>
            <a:r>
              <a:rPr dirty="0" sz="14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construct</a:t>
            </a:r>
            <a:r>
              <a:rPr dirty="0" sz="1400" spc="-6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0F0027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</a:pP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learning</a:t>
            </a:r>
            <a:r>
              <a:rPr dirty="0" sz="14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framework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within</a:t>
            </a:r>
            <a:r>
              <a:rPr dirty="0" sz="14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an</a:t>
            </a:r>
            <a:r>
              <a:rPr dirty="0" sz="14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environment</a:t>
            </a:r>
            <a:r>
              <a:rPr dirty="0" sz="14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and</a:t>
            </a:r>
            <a:r>
              <a:rPr dirty="0" sz="14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effectively</a:t>
            </a:r>
            <a:r>
              <a:rPr dirty="0" sz="14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train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an</a:t>
            </a:r>
            <a:r>
              <a:rPr dirty="0" sz="14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agent.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ctr" marL="4445">
              <a:lnSpc>
                <a:spcPct val="100000"/>
              </a:lnSpc>
            </a:pP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Potential</a:t>
            </a:r>
            <a:r>
              <a:rPr dirty="0" sz="1400" spc="-6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Applications: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</a:pP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RL</a:t>
            </a:r>
            <a:r>
              <a:rPr dirty="0" sz="14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demonstrates</a:t>
            </a:r>
            <a:r>
              <a:rPr dirty="0" sz="14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versatile</a:t>
            </a:r>
            <a:r>
              <a:rPr dirty="0" sz="1400" spc="-6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applications</a:t>
            </a:r>
            <a:r>
              <a:rPr dirty="0" sz="14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in</a:t>
            </a:r>
            <a:r>
              <a:rPr dirty="0" sz="14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various</a:t>
            </a:r>
            <a:r>
              <a:rPr dirty="0" sz="14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domains,</a:t>
            </a:r>
            <a:r>
              <a:rPr dirty="0" sz="14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including: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ctr" marL="3401060" marR="3390900">
              <a:lnSpc>
                <a:spcPct val="100000"/>
              </a:lnSpc>
            </a:pP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Autonomous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Vehicles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Industrial</a:t>
            </a:r>
            <a:r>
              <a:rPr dirty="0" sz="1400" spc="-9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Automation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Financial</a:t>
            </a:r>
            <a:r>
              <a:rPr dirty="0" sz="1400" spc="-8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Trading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Customized</a:t>
            </a:r>
            <a:r>
              <a:rPr dirty="0" sz="1400" spc="-7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Suggestions</a:t>
            </a:r>
            <a:endParaRPr sz="14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Natural</a:t>
            </a:r>
            <a:r>
              <a:rPr dirty="0" sz="1400" spc="-7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Language</a:t>
            </a:r>
            <a:r>
              <a:rPr dirty="0" sz="14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Processing</a:t>
            </a:r>
            <a:r>
              <a:rPr dirty="0" sz="1400" spc="-8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F0027"/>
                </a:solidFill>
                <a:latin typeface="Arial"/>
                <a:cs typeface="Arial"/>
              </a:rPr>
              <a:t>(NLP)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9283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Inference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57327" y="1239977"/>
            <a:ext cx="5089525" cy="3136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114285"/>
              <a:buFont typeface="Arial"/>
              <a:buChar char="►"/>
              <a:tabLst>
                <a:tab pos="354965" algn="l"/>
              </a:tabLst>
            </a:pPr>
            <a:r>
              <a:rPr dirty="0" sz="1400">
                <a:latin typeface="Times New Roman"/>
                <a:cs typeface="Times New Roman"/>
              </a:rPr>
              <a:t>Paper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Deep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Reinforcement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Learning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Double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40">
                <a:latin typeface="Times New Roman"/>
                <a:cs typeface="Times New Roman"/>
              </a:rPr>
              <a:t>Q-</a:t>
            </a:r>
            <a:r>
              <a:rPr dirty="0" sz="1400">
                <a:latin typeface="Times New Roman"/>
                <a:cs typeface="Times New Roman"/>
              </a:rPr>
              <a:t>learning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3"/>
              </a:rPr>
              <a:t>https://arxiv.org/pdf/1509.06461.pdf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SzPct val="114285"/>
              <a:buFont typeface="Arial"/>
              <a:buChar char="►"/>
              <a:tabLst>
                <a:tab pos="354965" algn="l"/>
              </a:tabLst>
            </a:pPr>
            <a:r>
              <a:rPr dirty="0" sz="1400">
                <a:latin typeface="Times New Roman"/>
                <a:cs typeface="Times New Roman"/>
              </a:rPr>
              <a:t>Toolkit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resource-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4"/>
              </a:rPr>
              <a:t>Gym</a:t>
            </a:r>
            <a:r>
              <a:rPr dirty="0" u="sng" sz="1400" spc="5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4"/>
              </a:rPr>
              <a:t>(openai.com)</a:t>
            </a:r>
            <a:endParaRPr sz="1400">
              <a:latin typeface="Times New Roman"/>
              <a:cs typeface="Times New Roman"/>
            </a:endParaRPr>
          </a:p>
          <a:p>
            <a:pPr marL="355600" marR="201295" indent="-342900">
              <a:lnSpc>
                <a:spcPct val="100000"/>
              </a:lnSpc>
              <a:spcBef>
                <a:spcPts val="994"/>
              </a:spcBef>
              <a:buSzPct val="114285"/>
              <a:buFont typeface="Arial"/>
              <a:buChar char="►"/>
              <a:tabLst>
                <a:tab pos="355600" algn="l"/>
              </a:tabLst>
            </a:pPr>
            <a:r>
              <a:rPr dirty="0" sz="1400">
                <a:latin typeface="Times New Roman"/>
                <a:cs typeface="Times New Roman"/>
                <a:hlinkClick r:id="rId5"/>
              </a:rPr>
              <a:t>RL</a:t>
            </a:r>
            <a:r>
              <a:rPr dirty="0" sz="1400" spc="-20">
                <a:latin typeface="Times New Roman"/>
                <a:cs typeface="Times New Roman"/>
                <a:hlinkClick r:id="rId5"/>
              </a:rPr>
              <a:t> </a:t>
            </a:r>
            <a:r>
              <a:rPr dirty="0" sz="1400">
                <a:latin typeface="Times New Roman"/>
                <a:cs typeface="Times New Roman"/>
                <a:hlinkClick r:id="rId5"/>
              </a:rPr>
              <a:t>learning</a:t>
            </a:r>
            <a:r>
              <a:rPr dirty="0" sz="1400" spc="-25">
                <a:latin typeface="Times New Roman"/>
                <a:cs typeface="Times New Roman"/>
                <a:hlinkClick r:id="rId5"/>
              </a:rPr>
              <a:t> </a:t>
            </a:r>
            <a:r>
              <a:rPr dirty="0" sz="1400">
                <a:latin typeface="Times New Roman"/>
                <a:cs typeface="Times New Roman"/>
                <a:hlinkClick r:id="rId5"/>
              </a:rPr>
              <a:t>guide-</a:t>
            </a:r>
            <a:r>
              <a:rPr dirty="0" sz="1400" spc="-25"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Reinforcement</a:t>
            </a:r>
            <a:r>
              <a:rPr dirty="0" u="sng" sz="1400" spc="-4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Learning</a:t>
            </a:r>
            <a:r>
              <a:rPr dirty="0" u="sng" sz="1400" spc="-2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Tips</a:t>
            </a:r>
            <a:r>
              <a:rPr dirty="0" u="sng" sz="1400" spc="-45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and</a:t>
            </a:r>
            <a:r>
              <a:rPr dirty="0" u="sng" sz="1400" spc="-3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Tricks</a:t>
            </a:r>
            <a:r>
              <a:rPr dirty="0" u="sng" sz="1400" spc="-5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 spc="-5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—</a:t>
            </a:r>
            <a:r>
              <a:rPr dirty="0" u="none" sz="1400" spc="-50">
                <a:solidFill>
                  <a:srgbClr val="6D13F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Stable</a:t>
            </a:r>
            <a:r>
              <a:rPr dirty="0" u="sng" sz="1400" spc="-3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Baselines3</a:t>
            </a:r>
            <a:r>
              <a:rPr dirty="0" u="sng" sz="1400" spc="-35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1.5.1a4</a:t>
            </a:r>
            <a:r>
              <a:rPr dirty="0" u="sng" sz="1400" spc="-2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documentation</a:t>
            </a:r>
            <a:r>
              <a:rPr dirty="0" u="sng" sz="1400" spc="-5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(stable-</a:t>
            </a:r>
            <a:r>
              <a:rPr dirty="0" u="none" sz="1400" spc="-10">
                <a:solidFill>
                  <a:srgbClr val="6D13F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5"/>
              </a:rPr>
              <a:t>baselines3.readthedocs.io)</a:t>
            </a:r>
            <a:endParaRPr sz="1400">
              <a:latin typeface="Times New Roman"/>
              <a:cs typeface="Times New Roman"/>
            </a:endParaRPr>
          </a:p>
          <a:p>
            <a:pPr marL="12700" marR="5080" indent="342265">
              <a:lnSpc>
                <a:spcPct val="159300"/>
              </a:lnSpc>
              <a:spcBef>
                <a:spcPts val="15"/>
              </a:spcBef>
              <a:buSzPct val="114285"/>
              <a:buFont typeface="Arial"/>
              <a:buChar char="►"/>
              <a:tabLst>
                <a:tab pos="354965" algn="l"/>
              </a:tabLst>
            </a:pPr>
            <a:r>
              <a:rPr dirty="0" sz="1400">
                <a:latin typeface="Times New Roman"/>
                <a:cs typeface="Times New Roman"/>
              </a:rPr>
              <a:t>Reinforcement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Learning: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Introduction,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Richard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S. Sutton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al. </a:t>
            </a: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6"/>
              </a:rPr>
              <a:t>SuttonBartoIPRLBook2ndEd.pdf</a:t>
            </a:r>
            <a:r>
              <a:rPr dirty="0" u="sng" sz="1400" spc="12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6"/>
              </a:rPr>
              <a:t>(stanford.edu)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SzPct val="114285"/>
              <a:buFont typeface="Arial"/>
              <a:buChar char="►"/>
              <a:tabLst>
                <a:tab pos="354965" algn="l"/>
              </a:tabLst>
            </a:pPr>
            <a:r>
              <a:rPr dirty="0" sz="1400">
                <a:latin typeface="Times New Roman"/>
                <a:cs typeface="Times New Roman"/>
              </a:rPr>
              <a:t>Key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concepts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RL</a:t>
            </a:r>
            <a:endParaRPr sz="1400">
              <a:latin typeface="Times New Roman"/>
              <a:cs typeface="Times New Roman"/>
            </a:endParaRPr>
          </a:p>
          <a:p>
            <a:pPr marL="12700" marR="822325">
              <a:lnSpc>
                <a:spcPct val="100000"/>
              </a:lnSpc>
              <a:spcBef>
                <a:spcPts val="1005"/>
              </a:spcBef>
            </a:pP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Part</a:t>
            </a:r>
            <a:r>
              <a:rPr dirty="0" u="sng" sz="1400" spc="-25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1:</a:t>
            </a:r>
            <a:r>
              <a:rPr dirty="0" u="sng" sz="1400" spc="-35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Key</a:t>
            </a: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Concepts</a:t>
            </a:r>
            <a:r>
              <a:rPr dirty="0" u="sng" sz="1400" spc="-3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in</a:t>
            </a:r>
            <a:r>
              <a:rPr dirty="0" u="sng" sz="1400" spc="-25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RL —</a:t>
            </a: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Spinning</a:t>
            </a:r>
            <a:r>
              <a:rPr dirty="0" u="sng" sz="1400" spc="-45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40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Up</a:t>
            </a:r>
            <a:r>
              <a:rPr dirty="0" u="sng" sz="1400" spc="-5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documentation</a:t>
            </a:r>
            <a:r>
              <a:rPr dirty="0" u="none" sz="1400" spc="-10">
                <a:solidFill>
                  <a:srgbClr val="6D13FF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400" spc="-10">
                <a:solidFill>
                  <a:srgbClr val="6D13FF"/>
                </a:solidFill>
                <a:uFill>
                  <a:solidFill>
                    <a:srgbClr val="6D13FF"/>
                  </a:solidFill>
                </a:uFill>
                <a:latin typeface="Times New Roman"/>
                <a:cs typeface="Times New Roman"/>
                <a:hlinkClick r:id="rId7"/>
              </a:rPr>
              <a:t>(openai.com)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657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3876" y="1371599"/>
              <a:ext cx="2811779" cy="2615184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5614542" y="2420493"/>
            <a:ext cx="17926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1E1610"/>
                </a:solidFill>
                <a:latin typeface="Impact"/>
                <a:cs typeface="Impact"/>
              </a:rPr>
              <a:t>THANK</a:t>
            </a:r>
            <a:r>
              <a:rPr dirty="0" sz="3200" spc="-15">
                <a:solidFill>
                  <a:srgbClr val="1E1610"/>
                </a:solidFill>
                <a:latin typeface="Impact"/>
                <a:cs typeface="Impact"/>
              </a:rPr>
              <a:t> </a:t>
            </a:r>
            <a:r>
              <a:rPr dirty="0" sz="3200" spc="-25">
                <a:solidFill>
                  <a:srgbClr val="1E1610"/>
                </a:solidFill>
                <a:latin typeface="Impact"/>
                <a:cs typeface="Impact"/>
              </a:rPr>
              <a:t>YOU</a:t>
            </a:r>
            <a:endParaRPr sz="3200">
              <a:latin typeface="Impact"/>
              <a:cs typeface="Impac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880" y="484631"/>
            <a:ext cx="4172712" cy="41742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8746" y="84531"/>
            <a:ext cx="22421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EE007D"/>
                </a:solidFill>
              </a:rPr>
              <a:t>Introduction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12877" y="729741"/>
            <a:ext cx="8912225" cy="1520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To</a:t>
            </a:r>
            <a:r>
              <a:rPr dirty="0" sz="14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train</a:t>
            </a:r>
            <a:r>
              <a:rPr dirty="0" sz="14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an</a:t>
            </a:r>
            <a:r>
              <a:rPr dirty="0" sz="14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autonomous</a:t>
            </a:r>
            <a:r>
              <a:rPr dirty="0" sz="1400" spc="-5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Mario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agent,</a:t>
            </a:r>
            <a:r>
              <a:rPr dirty="0" sz="14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employ</a:t>
            </a:r>
            <a:r>
              <a:rPr dirty="0" sz="1400" spc="-4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Double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Deep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Q-Networks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within</a:t>
            </a:r>
            <a:r>
              <a:rPr dirty="0" sz="14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4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OpenAI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Gym</a:t>
            </a:r>
            <a:r>
              <a:rPr dirty="0" sz="14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environment</a:t>
            </a:r>
            <a:r>
              <a:rPr dirty="0" sz="1400" spc="-5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spc="-10" b="1">
                <a:solidFill>
                  <a:srgbClr val="EBE3DB"/>
                </a:solidFill>
                <a:latin typeface="Carlito"/>
                <a:cs typeface="Carlito"/>
              </a:rPr>
              <a:t>designed</a:t>
            </a:r>
            <a:endParaRPr sz="1400">
              <a:latin typeface="Carlito"/>
              <a:cs typeface="Carlito"/>
            </a:endParaRPr>
          </a:p>
          <a:p>
            <a:pPr algn="ctr" marL="5715">
              <a:lnSpc>
                <a:spcPct val="100000"/>
              </a:lnSpc>
            </a:pP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for</a:t>
            </a:r>
            <a:r>
              <a:rPr dirty="0" sz="14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Super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Mario</a:t>
            </a:r>
            <a:r>
              <a:rPr dirty="0" sz="14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Bros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using</a:t>
            </a:r>
            <a:r>
              <a:rPr dirty="0" sz="14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4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nes-py</a:t>
            </a:r>
            <a:r>
              <a:rPr dirty="0" sz="1400" spc="-4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spc="-10" b="1">
                <a:solidFill>
                  <a:srgbClr val="EBE3DB"/>
                </a:solidFill>
                <a:latin typeface="Carlito"/>
                <a:cs typeface="Carlito"/>
              </a:rPr>
              <a:t>emulator.</a:t>
            </a:r>
            <a:endParaRPr sz="1400">
              <a:latin typeface="Carlito"/>
              <a:cs typeface="Carlito"/>
            </a:endParaRPr>
          </a:p>
          <a:p>
            <a:pPr algn="ctr" marL="14604">
              <a:lnSpc>
                <a:spcPct val="100000"/>
              </a:lnSpc>
              <a:spcBef>
                <a:spcPts val="1680"/>
              </a:spcBef>
            </a:pP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Monitor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4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Mean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reward,</a:t>
            </a:r>
            <a:r>
              <a:rPr dirty="0" sz="1400" spc="-5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Mean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loss,</a:t>
            </a:r>
            <a:r>
              <a:rPr dirty="0" sz="1400" spc="-1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and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Mean</a:t>
            </a:r>
            <a:r>
              <a:rPr dirty="0" sz="14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Q</a:t>
            </a:r>
            <a:r>
              <a:rPr dirty="0" sz="1400" spc="-1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values</a:t>
            </a:r>
            <a:r>
              <a:rPr dirty="0" sz="14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over</a:t>
            </a:r>
            <a:r>
              <a:rPr dirty="0" sz="14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a</a:t>
            </a:r>
            <a:r>
              <a:rPr dirty="0" sz="14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series</a:t>
            </a:r>
            <a:r>
              <a:rPr dirty="0" sz="14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of</a:t>
            </a:r>
            <a:r>
              <a:rPr dirty="0" sz="14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episodes</a:t>
            </a:r>
            <a:r>
              <a:rPr dirty="0" sz="14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during</a:t>
            </a:r>
            <a:r>
              <a:rPr dirty="0" sz="14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4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training</a:t>
            </a:r>
            <a:r>
              <a:rPr dirty="0" sz="14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spc="-10" b="1">
                <a:solidFill>
                  <a:srgbClr val="EBE3DB"/>
                </a:solidFill>
                <a:latin typeface="Carlito"/>
                <a:cs typeface="Carlito"/>
              </a:rPr>
              <a:t>process.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680"/>
              </a:spcBef>
            </a:pP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400" spc="-4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goal</a:t>
            </a:r>
            <a:r>
              <a:rPr dirty="0" sz="14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is</a:t>
            </a:r>
            <a:r>
              <a:rPr dirty="0" sz="1400" spc="-1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to</a:t>
            </a:r>
            <a:r>
              <a:rPr dirty="0" sz="14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simulate</a:t>
            </a:r>
            <a:r>
              <a:rPr dirty="0" sz="1400" spc="-5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4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iterative</a:t>
            </a:r>
            <a:r>
              <a:rPr dirty="0" sz="1400" spc="-6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refinement</a:t>
            </a:r>
            <a:r>
              <a:rPr dirty="0" sz="1400" spc="-5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of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4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Mario</a:t>
            </a:r>
            <a:r>
              <a:rPr dirty="0" sz="14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Agent's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skills,</a:t>
            </a:r>
            <a:r>
              <a:rPr dirty="0" sz="1400" spc="-1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enabling</a:t>
            </a:r>
            <a:r>
              <a:rPr dirty="0" sz="1400" spc="-6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it</a:t>
            </a:r>
            <a:r>
              <a:rPr dirty="0" sz="1400" spc="-1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to</a:t>
            </a:r>
            <a:r>
              <a:rPr dirty="0" sz="14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navigate</a:t>
            </a:r>
            <a:r>
              <a:rPr dirty="0" sz="1400" spc="-4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4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b="1">
                <a:solidFill>
                  <a:srgbClr val="EBE3DB"/>
                </a:solidFill>
                <a:latin typeface="Carlito"/>
                <a:cs typeface="Carlito"/>
              </a:rPr>
              <a:t>game</a:t>
            </a:r>
            <a:r>
              <a:rPr dirty="0" sz="1400" spc="-4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400" spc="-10" b="1">
                <a:solidFill>
                  <a:srgbClr val="EBE3DB"/>
                </a:solidFill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  <a:p>
            <a:pPr algn="ctr" marL="6350">
              <a:lnSpc>
                <a:spcPct val="100000"/>
              </a:lnSpc>
            </a:pPr>
            <a:r>
              <a:rPr dirty="0" sz="1400" spc="-10" b="1">
                <a:solidFill>
                  <a:srgbClr val="EBE3DB"/>
                </a:solidFill>
                <a:latin typeface="Carlito"/>
                <a:cs typeface="Carlito"/>
              </a:rPr>
              <a:t>effectively.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616" y="2407920"/>
            <a:ext cx="3858767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995" y="147319"/>
            <a:ext cx="3784600" cy="619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Reinforcement</a:t>
            </a:r>
            <a:r>
              <a:rPr dirty="0" sz="1300" spc="-25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learning</a:t>
            </a:r>
            <a:r>
              <a:rPr dirty="0" sz="1300" spc="-40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constitutes</a:t>
            </a:r>
            <a:r>
              <a:rPr dirty="0" sz="1300" spc="-40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a</a:t>
            </a:r>
            <a:r>
              <a:rPr dirty="0" sz="1300" spc="-60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machine</a:t>
            </a:r>
            <a:r>
              <a:rPr dirty="0" sz="1300" spc="-45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>
                <a:solidFill>
                  <a:srgbClr val="EBE3DB"/>
                </a:solidFill>
                <a:latin typeface="Carlito"/>
                <a:cs typeface="Carlito"/>
              </a:rPr>
              <a:t>learning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technique</a:t>
            </a:r>
            <a:r>
              <a:rPr dirty="0" sz="1300" spc="-30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that</a:t>
            </a:r>
            <a:r>
              <a:rPr dirty="0" sz="1300" spc="-45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revolves</a:t>
            </a:r>
            <a:r>
              <a:rPr dirty="0" sz="1300" spc="-45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around</a:t>
            </a:r>
            <a:r>
              <a:rPr dirty="0" sz="1300" spc="-35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rewarding</a:t>
            </a:r>
            <a:r>
              <a:rPr dirty="0" sz="1300" spc="-40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>
                <a:solidFill>
                  <a:srgbClr val="EBE3DB"/>
                </a:solidFill>
                <a:latin typeface="Carlito"/>
                <a:cs typeface="Carlito"/>
              </a:rPr>
              <a:t>desired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behaviors</a:t>
            </a:r>
            <a:r>
              <a:rPr dirty="0" sz="1300" spc="-45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while</a:t>
            </a:r>
            <a:r>
              <a:rPr dirty="0" sz="1300" spc="-55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penalizing</a:t>
            </a:r>
            <a:r>
              <a:rPr dirty="0" sz="1300" spc="-55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>
                <a:solidFill>
                  <a:srgbClr val="EBE3DB"/>
                </a:solidFill>
                <a:latin typeface="Carlito"/>
                <a:cs typeface="Carlito"/>
              </a:rPr>
              <a:t>undesired</a:t>
            </a:r>
            <a:r>
              <a:rPr dirty="0" sz="1300" spc="-40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20">
                <a:solidFill>
                  <a:srgbClr val="EBE3DB"/>
                </a:solidFill>
                <a:latin typeface="Carlito"/>
                <a:cs typeface="Carlito"/>
              </a:rPr>
              <a:t>ones.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3559" y="940054"/>
            <a:ext cx="3903979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At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its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core, a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reinforcement</a:t>
            </a:r>
            <a:r>
              <a:rPr dirty="0" sz="1300" spc="1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learning</a:t>
            </a:r>
            <a:r>
              <a:rPr dirty="0" sz="1300" spc="-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agent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possesses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the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capability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to</a:t>
            </a:r>
            <a:r>
              <a:rPr dirty="0" sz="1300" spc="-4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perceive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and</a:t>
            </a:r>
            <a:r>
              <a:rPr dirty="0" sz="13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interpret</a:t>
            </a:r>
            <a:r>
              <a:rPr dirty="0" sz="1300" spc="-1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its</a:t>
            </a:r>
            <a:r>
              <a:rPr dirty="0" sz="1300" spc="-5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surroundings,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take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actions,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and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refine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its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behavior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through</a:t>
            </a:r>
            <a:r>
              <a:rPr dirty="0" sz="1300" spc="50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experiential</a:t>
            </a:r>
            <a:r>
              <a:rPr dirty="0" sz="1300" spc="-6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learning.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foundation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10"/>
              <a:t>reinforcement</a:t>
            </a:r>
            <a:r>
              <a:rPr dirty="0" spc="15"/>
              <a:t> </a:t>
            </a:r>
            <a:r>
              <a:rPr dirty="0"/>
              <a:t>learning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30"/>
              <a:t> </a:t>
            </a:r>
            <a:r>
              <a:rPr dirty="0"/>
              <a:t>lies</a:t>
            </a:r>
            <a:r>
              <a:rPr dirty="0" spc="-35"/>
              <a:t> </a:t>
            </a:r>
            <a:r>
              <a:rPr dirty="0" spc="-25"/>
              <a:t>in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Markov</a:t>
            </a:r>
            <a:r>
              <a:rPr dirty="0" spc="-25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/>
              <a:t>process,</a:t>
            </a:r>
            <a:r>
              <a:rPr dirty="0" spc="-20"/>
              <a:t> </a:t>
            </a:r>
            <a:r>
              <a:rPr dirty="0"/>
              <a:t>where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40"/>
              <a:t> </a:t>
            </a:r>
            <a:r>
              <a:rPr dirty="0"/>
              <a:t>agent</a:t>
            </a:r>
            <a:r>
              <a:rPr dirty="0" spc="-25"/>
              <a:t> </a:t>
            </a:r>
            <a:r>
              <a:rPr dirty="0" spc="-10"/>
              <a:t>operates </a:t>
            </a:r>
            <a:r>
              <a:rPr dirty="0"/>
              <a:t>within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defined</a:t>
            </a:r>
            <a:r>
              <a:rPr dirty="0" spc="-25"/>
              <a:t> </a:t>
            </a:r>
            <a:r>
              <a:rPr dirty="0"/>
              <a:t>state</a:t>
            </a:r>
            <a:r>
              <a:rPr dirty="0" spc="-25"/>
              <a:t> </a:t>
            </a:r>
            <a:r>
              <a:rPr dirty="0"/>
              <a:t>within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40"/>
              <a:t> </a:t>
            </a:r>
            <a:r>
              <a:rPr dirty="0" spc="-10"/>
              <a:t>environment.</a:t>
            </a:r>
          </a:p>
          <a:p>
            <a:pPr algn="ctr" marL="52069" marR="43815">
              <a:lnSpc>
                <a:spcPct val="100000"/>
              </a:lnSpc>
            </a:pPr>
            <a:r>
              <a:rPr dirty="0"/>
              <a:t>Within</a:t>
            </a:r>
            <a:r>
              <a:rPr dirty="0" spc="-2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process,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agent</a:t>
            </a:r>
            <a:r>
              <a:rPr dirty="0" spc="-35"/>
              <a:t> </a:t>
            </a:r>
            <a:r>
              <a:rPr dirty="0"/>
              <a:t>must</a:t>
            </a:r>
            <a:r>
              <a:rPr dirty="0" spc="-30"/>
              <a:t> </a:t>
            </a:r>
            <a:r>
              <a:rPr dirty="0"/>
              <a:t>discern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optimal </a:t>
            </a:r>
            <a:r>
              <a:rPr dirty="0"/>
              <a:t>action</a:t>
            </a:r>
            <a:r>
              <a:rPr dirty="0" spc="-10"/>
              <a:t> </a:t>
            </a:r>
            <a:r>
              <a:rPr dirty="0"/>
              <a:t>from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set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available</a:t>
            </a:r>
            <a:r>
              <a:rPr dirty="0" spc="-20"/>
              <a:t> </a:t>
            </a:r>
            <a:r>
              <a:rPr dirty="0"/>
              <a:t>actions</a:t>
            </a:r>
            <a:r>
              <a:rPr dirty="0" spc="-10"/>
              <a:t> </a:t>
            </a:r>
            <a:r>
              <a:rPr dirty="0"/>
              <a:t>based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15"/>
              <a:t> </a:t>
            </a:r>
            <a:r>
              <a:rPr dirty="0" spc="-25"/>
              <a:t>its </a:t>
            </a:r>
            <a:r>
              <a:rPr dirty="0"/>
              <a:t>current</a:t>
            </a:r>
            <a:r>
              <a:rPr dirty="0" spc="-30"/>
              <a:t> </a:t>
            </a:r>
            <a:r>
              <a:rPr dirty="0" spc="-10"/>
              <a:t>state.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53287" y="3318128"/>
            <a:ext cx="3685540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Certain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actions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yield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rewards,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serving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as</a:t>
            </a:r>
            <a:r>
              <a:rPr dirty="0" sz="13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motivational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cues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for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agent.</a:t>
            </a:r>
            <a:endParaRPr sz="1300">
              <a:latin typeface="Carlito"/>
              <a:cs typeface="Carlito"/>
            </a:endParaRPr>
          </a:p>
          <a:p>
            <a:pPr algn="ctr" marL="109855" marR="100330">
              <a:lnSpc>
                <a:spcPct val="100000"/>
              </a:lnSpc>
              <a:spcBef>
                <a:spcPts val="1560"/>
              </a:spcBef>
            </a:pP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As</a:t>
            </a:r>
            <a:r>
              <a:rPr dirty="0" sz="13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agent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transitions</a:t>
            </a:r>
            <a:r>
              <a:rPr dirty="0" sz="1300" spc="-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to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subsequent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states,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new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actions</a:t>
            </a:r>
            <a:r>
              <a:rPr dirty="0" sz="13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with</a:t>
            </a:r>
            <a:r>
              <a:rPr dirty="0" sz="13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potential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rewards</a:t>
            </a:r>
            <a:r>
              <a:rPr dirty="0" sz="1300" spc="-3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become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accessible.</a:t>
            </a:r>
            <a:endParaRPr sz="1300">
              <a:latin typeface="Carlito"/>
              <a:cs typeface="Carlito"/>
            </a:endParaRPr>
          </a:p>
          <a:p>
            <a:pPr algn="ctr" marL="114300" marR="106045" indent="-635">
              <a:lnSpc>
                <a:spcPct val="100000"/>
              </a:lnSpc>
            </a:pP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Over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time,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cumulative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reward</a:t>
            </a:r>
            <a:r>
              <a:rPr dirty="0" sz="1300" spc="-1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aggregates,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representing</a:t>
            </a:r>
            <a:r>
              <a:rPr dirty="0" sz="1300" spc="-2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the</a:t>
            </a:r>
            <a:r>
              <a:rPr dirty="0" sz="13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sum</a:t>
            </a:r>
            <a:r>
              <a:rPr dirty="0" sz="1300" spc="-4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of</a:t>
            </a:r>
            <a:r>
              <a:rPr dirty="0" sz="1300" spc="-4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rewards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accrued</a:t>
            </a:r>
            <a:r>
              <a:rPr dirty="0" sz="1300" spc="-1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from</a:t>
            </a:r>
            <a:r>
              <a:rPr dirty="0" sz="1300" spc="-25" b="1">
                <a:solidFill>
                  <a:srgbClr val="EBE3DB"/>
                </a:solidFill>
                <a:latin typeface="Carlito"/>
                <a:cs typeface="Carlito"/>
              </a:rPr>
              <a:t> the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agent's</a:t>
            </a:r>
            <a:r>
              <a:rPr dirty="0" sz="1300" spc="-30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b="1">
                <a:solidFill>
                  <a:srgbClr val="EBE3DB"/>
                </a:solidFill>
                <a:latin typeface="Carlito"/>
                <a:cs typeface="Carlito"/>
              </a:rPr>
              <a:t>chosen</a:t>
            </a:r>
            <a:r>
              <a:rPr dirty="0" sz="1300" spc="-15" b="1">
                <a:solidFill>
                  <a:srgbClr val="EBE3DB"/>
                </a:solidFill>
                <a:latin typeface="Carlito"/>
                <a:cs typeface="Carlito"/>
              </a:rPr>
              <a:t> </a:t>
            </a:r>
            <a:r>
              <a:rPr dirty="0" sz="1300" spc="-10" b="1">
                <a:solidFill>
                  <a:srgbClr val="EBE3DB"/>
                </a:solidFill>
                <a:latin typeface="Carlito"/>
                <a:cs typeface="Carlito"/>
              </a:rPr>
              <a:t>actions.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59477" y="808431"/>
            <a:ext cx="394017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5175" marR="5080" indent="-753110">
              <a:lnSpc>
                <a:spcPct val="100000"/>
              </a:lnSpc>
              <a:spcBef>
                <a:spcPts val="95"/>
              </a:spcBef>
            </a:pPr>
            <a:r>
              <a:rPr dirty="0" sz="4000" spc="-220">
                <a:solidFill>
                  <a:srgbClr val="FF3BAC"/>
                </a:solidFill>
                <a:latin typeface="Times New Roman"/>
                <a:cs typeface="Times New Roman"/>
              </a:rPr>
              <a:t>REINFORCEMENT </a:t>
            </a:r>
            <a:r>
              <a:rPr dirty="0" sz="4000" spc="-7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2435351"/>
            <a:ext cx="4093463" cy="2090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3D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807" y="1403730"/>
            <a:ext cx="3703192" cy="37396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4604" marR="5080" indent="745490">
              <a:lnSpc>
                <a:spcPts val="3760"/>
              </a:lnSpc>
              <a:spcBef>
                <a:spcPts val="280"/>
              </a:spcBef>
            </a:pPr>
            <a:r>
              <a:rPr dirty="0" sz="3200" spc="-25">
                <a:solidFill>
                  <a:srgbClr val="EE007D"/>
                </a:solidFill>
              </a:rPr>
              <a:t>Key </a:t>
            </a:r>
            <a:r>
              <a:rPr dirty="0" sz="3200" spc="-10">
                <a:solidFill>
                  <a:srgbClr val="EE007D"/>
                </a:solidFill>
              </a:rPr>
              <a:t>Components</a:t>
            </a:r>
            <a:endParaRPr sz="320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763" y="100584"/>
            <a:ext cx="1780032" cy="100126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18033" y="1212342"/>
            <a:ext cx="8587740" cy="3790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Agent:</a:t>
            </a:r>
            <a:r>
              <a:rPr dirty="0" sz="1300" spc="-5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An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actor</a:t>
            </a:r>
            <a:r>
              <a:rPr dirty="0" sz="13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within</a:t>
            </a:r>
            <a:r>
              <a:rPr dirty="0" sz="13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an</a:t>
            </a:r>
            <a:r>
              <a:rPr dirty="0" sz="1300" spc="-6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unpredictable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environment,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responding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to</a:t>
            </a:r>
            <a:r>
              <a:rPr dirty="0" sz="13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rewards.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"/>
            </a:pPr>
            <a:endParaRPr sz="13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Environment:</a:t>
            </a:r>
            <a:r>
              <a:rPr dirty="0" sz="1300" spc="5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external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system with</a:t>
            </a:r>
            <a:r>
              <a:rPr dirty="0" sz="13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which</a:t>
            </a:r>
            <a:r>
              <a:rPr dirty="0" sz="13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agent</a:t>
            </a:r>
            <a:r>
              <a:rPr dirty="0" sz="13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interacts,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offering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feedback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based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on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its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actions.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"/>
            </a:pPr>
            <a:endParaRPr sz="13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Action (a):</a:t>
            </a:r>
            <a:r>
              <a:rPr dirty="0" sz="1300" spc="-25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array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of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potential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moves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or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decisions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agent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can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undertake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in</a:t>
            </a:r>
            <a:r>
              <a:rPr dirty="0" sz="13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any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given 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state.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"/>
            </a:pPr>
            <a:endParaRPr sz="1300">
              <a:latin typeface="Arial"/>
              <a:cs typeface="Arial"/>
            </a:endParaRPr>
          </a:p>
          <a:p>
            <a:pPr marL="299085" marR="79946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State</a:t>
            </a:r>
            <a:r>
              <a:rPr dirty="0" sz="1300" spc="-30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(s):</a:t>
            </a:r>
            <a:r>
              <a:rPr dirty="0" sz="1300" spc="-30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present</a:t>
            </a:r>
            <a:r>
              <a:rPr dirty="0" sz="13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condition of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environment. The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collection of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all</a:t>
            </a:r>
            <a:r>
              <a:rPr dirty="0" sz="13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conceivable states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spc="-25" b="1">
                <a:solidFill>
                  <a:srgbClr val="0F0027"/>
                </a:solidFill>
                <a:latin typeface="Arial"/>
                <a:cs typeface="Arial"/>
              </a:rPr>
              <a:t>the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Environment</a:t>
            </a:r>
            <a:r>
              <a:rPr dirty="0" sz="1300" spc="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may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occupy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is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referred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to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as</a:t>
            </a:r>
            <a:r>
              <a:rPr dirty="0" sz="13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state-space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Wingdings"/>
              <a:buChar char=""/>
            </a:pPr>
            <a:endParaRPr sz="1300">
              <a:latin typeface="Arial"/>
              <a:cs typeface="Arial"/>
            </a:endParaRPr>
          </a:p>
          <a:p>
            <a:pPr marL="299085" marR="3810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Reward</a:t>
            </a:r>
            <a:r>
              <a:rPr dirty="0" sz="1300" spc="-55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(r):</a:t>
            </a:r>
            <a:r>
              <a:rPr dirty="0" sz="1300" spc="-35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</a:t>
            </a:r>
            <a:r>
              <a:rPr dirty="0" sz="13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numerical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feedback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provided by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environment in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response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to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agent's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action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within</a:t>
            </a:r>
            <a:r>
              <a:rPr dirty="0" sz="13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spc="-50" b="1">
                <a:solidFill>
                  <a:srgbClr val="0F0027"/>
                </a:solidFill>
                <a:latin typeface="Arial"/>
                <a:cs typeface="Arial"/>
              </a:rPr>
              <a:t>a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specific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state,</a:t>
            </a:r>
            <a:r>
              <a:rPr dirty="0" sz="13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aiming</a:t>
            </a:r>
            <a:r>
              <a:rPr dirty="0" sz="13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to</a:t>
            </a:r>
            <a:r>
              <a:rPr dirty="0" sz="13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optimize</a:t>
            </a:r>
            <a:r>
              <a:rPr dirty="0" sz="13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cumulative</a:t>
            </a:r>
            <a:r>
              <a:rPr dirty="0" sz="1300" spc="-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reward</a:t>
            </a:r>
            <a:r>
              <a:rPr dirty="0" sz="1300" spc="-6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over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time.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"/>
            </a:pPr>
            <a:endParaRPr sz="1300">
              <a:latin typeface="Arial"/>
              <a:cs typeface="Arial"/>
            </a:endParaRPr>
          </a:p>
          <a:p>
            <a:pPr marL="299085" marR="7112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Policy:</a:t>
            </a:r>
            <a:r>
              <a:rPr dirty="0" sz="1300" spc="10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strategic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approach</a:t>
            </a:r>
            <a:r>
              <a:rPr dirty="0" sz="1300" spc="-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or</a:t>
            </a:r>
            <a:r>
              <a:rPr dirty="0" sz="13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mapping</a:t>
            </a:r>
            <a:r>
              <a:rPr dirty="0" sz="1300" spc="-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from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states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to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actions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utilized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by</a:t>
            </a:r>
            <a:r>
              <a:rPr dirty="0" sz="13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agent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for</a:t>
            </a:r>
            <a:r>
              <a:rPr dirty="0" sz="13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decision-making purposes.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"/>
            </a:pPr>
            <a:endParaRPr sz="1300">
              <a:latin typeface="Arial"/>
              <a:cs typeface="Arial"/>
            </a:endParaRPr>
          </a:p>
          <a:p>
            <a:pPr marL="299085" marR="5715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Optimal</a:t>
            </a:r>
            <a:r>
              <a:rPr dirty="0" sz="1300" spc="-45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B3005F"/>
                </a:solidFill>
                <a:latin typeface="Arial"/>
                <a:cs typeface="Arial"/>
              </a:rPr>
              <a:t>Action-</a:t>
            </a: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Value</a:t>
            </a:r>
            <a:r>
              <a:rPr dirty="0" sz="1300" spc="-10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function</a:t>
            </a:r>
            <a:r>
              <a:rPr dirty="0" sz="1300" spc="-15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B3005F"/>
                </a:solidFill>
                <a:latin typeface="Arial"/>
                <a:cs typeface="Arial"/>
              </a:rPr>
              <a:t>Q*(s,a):</a:t>
            </a:r>
            <a:r>
              <a:rPr dirty="0" sz="1300" spc="-40" b="1">
                <a:solidFill>
                  <a:srgbClr val="B3005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Predicts</a:t>
            </a:r>
            <a:r>
              <a:rPr dirty="0" sz="13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anticipated return</a:t>
            </a:r>
            <a:r>
              <a:rPr dirty="0" sz="13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when</a:t>
            </a:r>
            <a:r>
              <a:rPr dirty="0" sz="13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commencing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from</a:t>
            </a:r>
            <a:r>
              <a:rPr dirty="0" sz="1300" spc="-6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state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spc="-25" b="1">
                <a:solidFill>
                  <a:srgbClr val="0F0027"/>
                </a:solidFill>
                <a:latin typeface="Arial"/>
                <a:cs typeface="Arial"/>
              </a:rPr>
              <a:t>s,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executing a</a:t>
            </a:r>
            <a:r>
              <a:rPr dirty="0" sz="13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chosen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action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a,</a:t>
            </a:r>
            <a:r>
              <a:rPr dirty="0" sz="13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and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subsequently</a:t>
            </a:r>
            <a:r>
              <a:rPr dirty="0" sz="1300" spc="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selecting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actions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that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maximize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returns</a:t>
            </a:r>
            <a:r>
              <a:rPr dirty="0" sz="13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in</a:t>
            </a:r>
            <a:r>
              <a:rPr dirty="0" sz="13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future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time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steps.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Q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denotes the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effectiveness</a:t>
            </a:r>
            <a:r>
              <a:rPr dirty="0" sz="1300" spc="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of</a:t>
            </a:r>
            <a:r>
              <a:rPr dirty="0" sz="13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an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action within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state,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which</a:t>
            </a:r>
            <a:r>
              <a:rPr dirty="0" sz="13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is</a:t>
            </a:r>
            <a:r>
              <a:rPr dirty="0" sz="13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approximated</a:t>
            </a:r>
            <a:r>
              <a:rPr dirty="0" sz="1300" spc="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during</a:t>
            </a:r>
            <a:r>
              <a:rPr dirty="0" sz="13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3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F0027"/>
                </a:solidFill>
                <a:latin typeface="Arial"/>
                <a:cs typeface="Arial"/>
              </a:rPr>
              <a:t>learning process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1571" y="100584"/>
            <a:ext cx="1780031" cy="1001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9463" y="117093"/>
            <a:ext cx="3006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E007D"/>
                </a:solidFill>
              </a:rPr>
              <a:t>Tools</a:t>
            </a:r>
            <a:r>
              <a:rPr dirty="0" spc="-25">
                <a:solidFill>
                  <a:srgbClr val="EE007D"/>
                </a:solidFill>
              </a:rPr>
              <a:t> </a:t>
            </a:r>
            <a:r>
              <a:rPr dirty="0">
                <a:solidFill>
                  <a:srgbClr val="EE007D"/>
                </a:solidFill>
              </a:rPr>
              <a:t>and</a:t>
            </a:r>
            <a:r>
              <a:rPr dirty="0" spc="-15">
                <a:solidFill>
                  <a:srgbClr val="EE007D"/>
                </a:solidFill>
              </a:rPr>
              <a:t> </a:t>
            </a:r>
            <a:r>
              <a:rPr dirty="0" spc="-10">
                <a:solidFill>
                  <a:srgbClr val="0F0027"/>
                </a:solidFill>
              </a:rPr>
              <a:t>Packages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4914" y="804163"/>
            <a:ext cx="5311140" cy="4081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Wingdings"/>
              <a:buChar char=""/>
              <a:tabLst>
                <a:tab pos="299085" algn="l"/>
              </a:tabLst>
            </a:pP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Setting</a:t>
            </a:r>
            <a:r>
              <a:rPr dirty="0" sz="1400" spc="-45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Up</a:t>
            </a:r>
            <a:r>
              <a:rPr dirty="0" sz="1400" spc="-5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Mario</a:t>
            </a:r>
            <a:r>
              <a:rPr dirty="0" sz="1400" spc="-55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7E4300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"/>
            </a:pP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"/>
              <a:tabLst>
                <a:tab pos="299085" algn="l"/>
              </a:tabLst>
            </a:pP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Performed</a:t>
            </a:r>
            <a:r>
              <a:rPr dirty="0" sz="1400" spc="-50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on:</a:t>
            </a:r>
            <a:r>
              <a:rPr dirty="0" sz="1400" spc="-40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Anaconda-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Jupyter</a:t>
            </a:r>
            <a:r>
              <a:rPr dirty="0" sz="1400" spc="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Lab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Wingdings"/>
              <a:buChar char=""/>
            </a:pP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085" algn="l"/>
              </a:tabLst>
            </a:pP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Framework:</a:t>
            </a:r>
            <a:r>
              <a:rPr dirty="0" sz="1400" spc="-60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Gym</a:t>
            </a:r>
            <a:r>
              <a:rPr dirty="0" sz="1400" spc="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-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toolkit</a:t>
            </a:r>
            <a:r>
              <a:rPr dirty="0" sz="1400" spc="-6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employed</a:t>
            </a:r>
            <a:r>
              <a:rPr dirty="0" sz="1400" spc="-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for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developing</a:t>
            </a:r>
            <a:r>
              <a:rPr dirty="0" sz="1400" spc="-6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and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comparing</a:t>
            </a:r>
            <a:r>
              <a:rPr dirty="0" sz="1400" spc="-7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Reinforcement</a:t>
            </a:r>
            <a:r>
              <a:rPr dirty="0" sz="1400" spc="-7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Learning</a:t>
            </a:r>
            <a:r>
              <a:rPr dirty="0" sz="1400" spc="-7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(RL)</a:t>
            </a:r>
            <a:r>
              <a:rPr dirty="0" sz="14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algorithms,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facilitating</a:t>
            </a:r>
            <a:r>
              <a:rPr dirty="0" sz="1400" spc="-7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training</a:t>
            </a:r>
            <a:r>
              <a:rPr dirty="0" sz="1400" spc="-6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agents</a:t>
            </a:r>
            <a:r>
              <a:rPr dirty="0" sz="14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in</a:t>
            </a:r>
            <a:r>
              <a:rPr dirty="0" sz="14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various</a:t>
            </a:r>
            <a:r>
              <a:rPr dirty="0" sz="14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tasks</a:t>
            </a:r>
            <a:r>
              <a:rPr dirty="0" sz="14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such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as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walking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and</a:t>
            </a:r>
            <a:r>
              <a:rPr dirty="0" sz="14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playing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games.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Wingdings"/>
              <a:buChar char=""/>
            </a:pP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"/>
              <a:tabLst>
                <a:tab pos="299085" algn="l"/>
              </a:tabLst>
            </a:pP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Environment:</a:t>
            </a:r>
            <a:r>
              <a:rPr dirty="0" sz="1400" spc="40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gym-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super-mario-bros==7.3.0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"/>
            </a:pP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"/>
              <a:tabLst>
                <a:tab pos="299085" algn="l"/>
              </a:tabLst>
            </a:pP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Platform:</a:t>
            </a:r>
            <a:r>
              <a:rPr dirty="0" sz="1400" spc="-45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Pytorch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Wingdings"/>
              <a:buChar char=""/>
            </a:pPr>
            <a:endParaRPr sz="1400">
              <a:latin typeface="Arial"/>
              <a:cs typeface="Arial"/>
            </a:endParaRPr>
          </a:p>
          <a:p>
            <a:pPr marL="299085" marR="8953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085" algn="l"/>
              </a:tabLst>
            </a:pP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Actions:</a:t>
            </a:r>
            <a:r>
              <a:rPr dirty="0" sz="1400" spc="-25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(joypad</a:t>
            </a:r>
            <a:r>
              <a:rPr dirty="0" sz="1400" spc="-20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space)</a:t>
            </a:r>
            <a:r>
              <a:rPr dirty="0" sz="1400" spc="-55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-</a:t>
            </a:r>
            <a:r>
              <a:rPr dirty="0" sz="1400" spc="-35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Utilizes</a:t>
            </a:r>
            <a:r>
              <a:rPr dirty="0" sz="1400" spc="-6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nes-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py,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an</a:t>
            </a:r>
            <a:r>
              <a:rPr dirty="0" sz="1400" spc="-5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NES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emulator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and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OpenAI</a:t>
            </a:r>
            <a:r>
              <a:rPr dirty="0" sz="14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Gym</a:t>
            </a:r>
            <a:r>
              <a:rPr dirty="0" sz="1400" spc="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interface,</a:t>
            </a:r>
            <a:r>
              <a:rPr dirty="0" sz="1400" spc="-7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to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create</a:t>
            </a:r>
            <a:r>
              <a:rPr dirty="0" sz="1400" spc="-6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virtual</a:t>
            </a:r>
            <a:r>
              <a:rPr dirty="0" sz="1400" spc="-6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joypad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 for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playing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Mario</a:t>
            </a:r>
            <a:r>
              <a:rPr dirty="0" sz="1400" spc="-7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game.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Wingdings"/>
              <a:buChar char=""/>
            </a:pP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299085" algn="l"/>
              </a:tabLst>
            </a:pPr>
            <a:r>
              <a:rPr dirty="0" sz="1400" b="1">
                <a:solidFill>
                  <a:srgbClr val="7E4300"/>
                </a:solidFill>
                <a:latin typeface="Arial"/>
                <a:cs typeface="Arial"/>
              </a:rPr>
              <a:t>Wrappers:</a:t>
            </a:r>
            <a:r>
              <a:rPr dirty="0" sz="1400" spc="-30" b="1">
                <a:solidFill>
                  <a:srgbClr val="7E43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Preprocessing</a:t>
            </a:r>
            <a:r>
              <a:rPr dirty="0" sz="14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tools</a:t>
            </a:r>
            <a:r>
              <a:rPr dirty="0" sz="1400" spc="-3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applied</a:t>
            </a:r>
            <a:r>
              <a:rPr dirty="0" sz="14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to</a:t>
            </a:r>
            <a:r>
              <a:rPr dirty="0" sz="1400" spc="-1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data</a:t>
            </a:r>
            <a:r>
              <a:rPr dirty="0" sz="1400" spc="-4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before</a:t>
            </a:r>
            <a:r>
              <a:rPr dirty="0" sz="14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transmission</a:t>
            </a:r>
            <a:r>
              <a:rPr dirty="0" sz="1400" spc="-5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to</a:t>
            </a:r>
            <a:r>
              <a:rPr dirty="0" sz="1400" spc="-45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F0027"/>
                </a:solidFill>
                <a:latin typeface="Arial"/>
                <a:cs typeface="Arial"/>
              </a:rPr>
              <a:t>the</a:t>
            </a:r>
            <a:r>
              <a:rPr dirty="0" sz="1400" spc="-30" b="1">
                <a:solidFill>
                  <a:srgbClr val="0F002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F0027"/>
                </a:solidFill>
                <a:latin typeface="Arial"/>
                <a:cs typeface="Arial"/>
              </a:rPr>
              <a:t>agent.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8691" y="1438655"/>
            <a:ext cx="2267712" cy="2266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6004" y="274396"/>
            <a:ext cx="618490" cy="459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 spc="-50" b="1">
                <a:solidFill>
                  <a:srgbClr val="FF0000"/>
                </a:solidFill>
                <a:latin typeface="Times New Roman"/>
                <a:cs typeface="Times New Roman"/>
              </a:rPr>
              <a:t>A G E N T</a:t>
            </a:r>
            <a:endParaRPr sz="60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508" y="0"/>
            <a:ext cx="3555491" cy="509320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31722" y="663397"/>
            <a:ext cx="35026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Courier New"/>
              <a:buChar char="o"/>
              <a:tabLst>
                <a:tab pos="299085" algn="l"/>
              </a:tabLst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Mario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serve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 our</a:t>
            </a:r>
            <a:endParaRPr sz="1400">
              <a:latin typeface="Arial"/>
              <a:cs typeface="Arial"/>
            </a:endParaRPr>
          </a:p>
          <a:p>
            <a:pPr marL="939165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game.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31722" y="1304036"/>
            <a:ext cx="356616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5"/>
              </a:spcBef>
              <a:buChar char="o"/>
              <a:tabLst>
                <a:tab pos="234950" algn="l"/>
                <a:tab pos="299085" algn="l"/>
              </a:tabLst>
            </a:pPr>
            <a:r>
              <a:rPr dirty="0" sz="1400">
                <a:latin typeface="Courier New"/>
                <a:cs typeface="Courier New"/>
              </a:rPr>
              <a:t>	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Acting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accordance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optimal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determined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endParaRPr sz="140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environment.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57630" y="2157730"/>
            <a:ext cx="3451225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Char char="o"/>
              <a:tabLst>
                <a:tab pos="356870" algn="l"/>
              </a:tabLst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experiences,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comprising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state,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taken,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received</a:t>
            </a:r>
            <a:endParaRPr sz="1400">
              <a:latin typeface="Arial"/>
              <a:cs typeface="Arial"/>
            </a:endParaRPr>
          </a:p>
          <a:p>
            <a:pPr algn="ctr" marL="28702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reward,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subsequent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state,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algn="ctr" marL="290195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facilitate</a:t>
            </a:r>
            <a:r>
              <a:rPr dirty="0" sz="1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learning.</a:t>
            </a:r>
            <a:endParaRPr sz="1400">
              <a:latin typeface="Arial"/>
              <a:cs typeface="Arial"/>
            </a:endParaRPr>
          </a:p>
          <a:p>
            <a:pPr lvl="1" marL="384175" indent="-2863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ourier New"/>
              <a:buChar char="o"/>
              <a:tabLst>
                <a:tab pos="384175" algn="l"/>
              </a:tabLst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Iteratively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refining</a:t>
            </a:r>
            <a:r>
              <a:rPr dirty="0" sz="1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dirty="0" sz="14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endParaRPr sz="1400">
              <a:latin typeface="Arial"/>
              <a:cs typeface="Arial"/>
            </a:endParaRPr>
          </a:p>
          <a:p>
            <a:pPr marL="115824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training.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61617" y="3651630"/>
            <a:ext cx="364426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ourier New"/>
              <a:buChar char="o"/>
              <a:tabLst>
                <a:tab pos="438784" algn="l"/>
              </a:tabLst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state,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opt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most advantageous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exploiting</a:t>
            </a:r>
            <a:r>
              <a:rPr dirty="0" sz="1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dirty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1400">
              <a:latin typeface="Arial"/>
              <a:cs typeface="Arial"/>
            </a:endParaRPr>
          </a:p>
          <a:p>
            <a:pPr marL="128968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exploring.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8122" y="18745"/>
            <a:ext cx="27711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3BAC"/>
                </a:solidFill>
              </a:rPr>
              <a:t>Training</a:t>
            </a:r>
            <a:r>
              <a:rPr dirty="0" sz="3200" spc="-30">
                <a:solidFill>
                  <a:srgbClr val="FF3BAC"/>
                </a:solidFill>
              </a:rPr>
              <a:t> </a:t>
            </a:r>
            <a:r>
              <a:rPr dirty="0" sz="3200" spc="-10">
                <a:solidFill>
                  <a:srgbClr val="FF3BAC"/>
                </a:solidFill>
              </a:rPr>
              <a:t>Model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232054" y="973074"/>
            <a:ext cx="4377055" cy="2667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6715" marR="123825" indent="-25717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114285"/>
              <a:buFont typeface="Arial"/>
              <a:buChar char="►"/>
              <a:tabLst>
                <a:tab pos="600710" algn="l"/>
              </a:tabLst>
            </a:pP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Mario</a:t>
            </a:r>
            <a:r>
              <a:rPr dirty="0" sz="1400" spc="-3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uses</a:t>
            </a:r>
            <a:r>
              <a:rPr dirty="0" sz="1400" spc="-2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DDQN</a:t>
            </a:r>
            <a:r>
              <a:rPr dirty="0" sz="1400" spc="-1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algorithm</a:t>
            </a:r>
            <a:r>
              <a:rPr dirty="0" sz="1400" spc="-5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(Deep</a:t>
            </a:r>
            <a:r>
              <a:rPr dirty="0" sz="1400" spc="-1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7EC"/>
                </a:solidFill>
                <a:latin typeface="Times New Roman"/>
                <a:cs typeface="Times New Roman"/>
              </a:rPr>
              <a:t>Reinforcement </a:t>
            </a:r>
            <a:r>
              <a:rPr dirty="0" sz="1400" spc="-10" b="1">
                <a:solidFill>
                  <a:srgbClr val="FFF7EC"/>
                </a:solidFill>
                <a:latin typeface="Times New Roman"/>
                <a:cs typeface="Times New Roman"/>
              </a:rPr>
              <a:t>	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Learning</a:t>
            </a:r>
            <a:r>
              <a:rPr dirty="0" sz="1400" spc="-3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with</a:t>
            </a:r>
            <a:r>
              <a:rPr dirty="0" sz="1400" spc="-2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Double</a:t>
            </a:r>
            <a:r>
              <a:rPr dirty="0" sz="1400" spc="-4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Q-learning)</a:t>
            </a:r>
            <a:r>
              <a:rPr dirty="0" sz="1400" spc="30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-</a:t>
            </a:r>
            <a:r>
              <a:rPr dirty="0" sz="1400" spc="-2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uses </a:t>
            </a:r>
            <a:r>
              <a:rPr dirty="0" sz="1400" spc="-25" b="1">
                <a:solidFill>
                  <a:srgbClr val="FFF7EC"/>
                </a:solidFill>
                <a:latin typeface="Times New Roman"/>
                <a:cs typeface="Times New Roman"/>
              </a:rPr>
              <a:t>two</a:t>
            </a:r>
            <a:endParaRPr sz="1400">
              <a:latin typeface="Times New Roman"/>
              <a:cs typeface="Times New Roman"/>
            </a:endParaRPr>
          </a:p>
          <a:p>
            <a:pPr algn="ctr" marL="255904">
              <a:lnSpc>
                <a:spcPct val="100000"/>
              </a:lnSpc>
            </a:pP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convoluted</a:t>
            </a:r>
            <a:r>
              <a:rPr dirty="0" sz="1400" spc="-5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networks</a:t>
            </a:r>
            <a:r>
              <a:rPr dirty="0" sz="1400" spc="-2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that</a:t>
            </a:r>
            <a:r>
              <a:rPr dirty="0" sz="1400" spc="-4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independently</a:t>
            </a:r>
            <a:r>
              <a:rPr dirty="0" sz="1400" spc="-5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7EC"/>
                </a:solidFill>
                <a:latin typeface="Times New Roman"/>
                <a:cs typeface="Times New Roman"/>
              </a:rPr>
              <a:t>approximate</a:t>
            </a:r>
            <a:endParaRPr sz="1400">
              <a:latin typeface="Times New Roman"/>
              <a:cs typeface="Times New Roman"/>
            </a:endParaRPr>
          </a:p>
          <a:p>
            <a:pPr algn="ctr" marL="258445">
              <a:lnSpc>
                <a:spcPct val="100000"/>
              </a:lnSpc>
            </a:pP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the</a:t>
            </a:r>
            <a:r>
              <a:rPr dirty="0" sz="1400" spc="-1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optimal</a:t>
            </a:r>
            <a:r>
              <a:rPr dirty="0" sz="1400" spc="-1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7EC"/>
                </a:solidFill>
                <a:latin typeface="Times New Roman"/>
                <a:cs typeface="Times New Roman"/>
              </a:rPr>
              <a:t>action-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value</a:t>
            </a:r>
            <a:r>
              <a:rPr dirty="0" sz="1400" spc="-4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7EC"/>
                </a:solidFill>
                <a:latin typeface="Times New Roman"/>
                <a:cs typeface="Times New Roman"/>
              </a:rPr>
              <a:t>function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lvl="1" marL="760095" indent="-257175">
              <a:lnSpc>
                <a:spcPct val="100000"/>
              </a:lnSpc>
              <a:buClr>
                <a:srgbClr val="000000"/>
              </a:buClr>
              <a:buSzPct val="114285"/>
              <a:buFont typeface="Arial"/>
              <a:buChar char="►"/>
              <a:tabLst>
                <a:tab pos="760095" algn="l"/>
              </a:tabLst>
            </a:pP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Predicted</a:t>
            </a:r>
            <a:r>
              <a:rPr dirty="0" sz="1400" spc="-3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Optimal</a:t>
            </a:r>
            <a:r>
              <a:rPr dirty="0" sz="1400" spc="-3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Q*</a:t>
            </a:r>
            <a:r>
              <a:rPr dirty="0" sz="1400" spc="-1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for</a:t>
            </a:r>
            <a:r>
              <a:rPr dirty="0" sz="1400" spc="-2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each</a:t>
            </a:r>
            <a:r>
              <a:rPr dirty="0" sz="1400" spc="-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state</a:t>
            </a:r>
            <a:r>
              <a:rPr dirty="0" sz="1400" spc="32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FFF7EC"/>
                </a:solidFill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algn="ctr" marR="45085">
              <a:lnSpc>
                <a:spcPct val="100000"/>
              </a:lnSpc>
              <a:spcBef>
                <a:spcPts val="605"/>
              </a:spcBef>
            </a:pPr>
            <a:r>
              <a:rPr dirty="0" sz="1600" spc="-50">
                <a:latin typeface="Arial"/>
                <a:cs typeface="Arial"/>
              </a:rPr>
              <a:t>►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600">
              <a:latin typeface="Arial"/>
              <a:cs typeface="Arial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4285"/>
              <a:buFont typeface="Arial"/>
              <a:buChar char="►"/>
              <a:tabLst>
                <a:tab pos="269875" algn="l"/>
              </a:tabLst>
            </a:pP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The</a:t>
            </a:r>
            <a:r>
              <a:rPr dirty="0" sz="1400" spc="-1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aggregation</a:t>
            </a:r>
            <a:r>
              <a:rPr dirty="0" sz="1400" spc="-5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of</a:t>
            </a:r>
            <a:r>
              <a:rPr dirty="0" sz="1400" spc="-2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current</a:t>
            </a:r>
            <a:r>
              <a:rPr dirty="0" sz="1400" spc="-2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rewards</a:t>
            </a:r>
            <a:r>
              <a:rPr dirty="0" sz="1400" spc="-35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and</a:t>
            </a:r>
            <a:r>
              <a:rPr dirty="0" sz="1400" spc="-4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estimated</a:t>
            </a:r>
            <a:r>
              <a:rPr dirty="0" sz="1400" spc="-2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FFF7EC"/>
                </a:solidFill>
                <a:latin typeface="Times New Roman"/>
                <a:cs typeface="Times New Roman"/>
              </a:rPr>
              <a:t>Q*</a:t>
            </a:r>
            <a:endParaRPr sz="140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</a:pP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is</a:t>
            </a:r>
            <a:r>
              <a:rPr dirty="0" sz="1400" spc="-20" b="1">
                <a:solidFill>
                  <a:srgbClr val="FFF7EC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7EC"/>
                </a:solidFill>
                <a:latin typeface="Times New Roman"/>
                <a:cs typeface="Times New Roman"/>
              </a:rPr>
              <a:t>given</a:t>
            </a:r>
            <a:r>
              <a:rPr dirty="0" sz="1400" spc="-35" b="1">
                <a:solidFill>
                  <a:srgbClr val="FFF7EC"/>
                </a:solidFill>
                <a:latin typeface="Times New Roman"/>
                <a:cs typeface="Times New Roman"/>
              </a:rPr>
              <a:t> by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107" y="2584704"/>
            <a:ext cx="1014983" cy="271272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383791" y="806195"/>
            <a:ext cx="6975475" cy="4151629"/>
            <a:chOff x="1383791" y="806195"/>
            <a:chExt cx="6975475" cy="4151629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7108" y="3723131"/>
              <a:ext cx="1014983" cy="27127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8904" y="4102607"/>
              <a:ext cx="1231392" cy="28498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3791" y="4495799"/>
              <a:ext cx="2304288" cy="28498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5856" y="2302763"/>
              <a:ext cx="2653283" cy="265480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5856" y="806195"/>
              <a:ext cx="2653283" cy="1365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36016" y="506095"/>
            <a:ext cx="4182110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Policy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gradient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methods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belong</a:t>
            </a:r>
            <a:r>
              <a:rPr dirty="0" sz="1400" spc="-4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to</a:t>
            </a:r>
            <a:r>
              <a:rPr dirty="0" sz="1400" spc="-4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the</a:t>
            </a:r>
            <a:r>
              <a:rPr dirty="0" sz="1400" spc="-3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realm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8A0050"/>
                </a:solidFill>
                <a:latin typeface="Arial"/>
                <a:cs typeface="Arial"/>
              </a:rPr>
              <a:t>of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reinforcement</a:t>
            </a:r>
            <a:r>
              <a:rPr dirty="0" sz="1400" spc="-6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learning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techniques,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focusing</a:t>
            </a:r>
            <a:r>
              <a:rPr dirty="0" sz="1400" spc="-6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8A0050"/>
                </a:solidFill>
                <a:latin typeface="Arial"/>
                <a:cs typeface="Arial"/>
              </a:rPr>
              <a:t>on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optimizing</a:t>
            </a:r>
            <a:r>
              <a:rPr dirty="0" sz="1400" spc="-4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parameterized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policies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to</a:t>
            </a:r>
            <a:r>
              <a:rPr dirty="0" sz="1400" spc="-1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enhance</a:t>
            </a:r>
            <a:r>
              <a:rPr dirty="0" sz="1400" spc="-3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8A0050"/>
                </a:solidFill>
                <a:latin typeface="Arial"/>
                <a:cs typeface="Arial"/>
              </a:rPr>
              <a:t>the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expected</a:t>
            </a:r>
            <a:r>
              <a:rPr dirty="0" sz="1400" spc="-6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return</a:t>
            </a:r>
            <a:r>
              <a:rPr dirty="0" sz="1400" spc="-3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(cumulative</a:t>
            </a:r>
            <a:r>
              <a:rPr dirty="0" sz="1400" spc="-4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reward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over</a:t>
            </a:r>
            <a:r>
              <a:rPr dirty="0" sz="1400" spc="-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the</a:t>
            </a:r>
            <a:r>
              <a:rPr dirty="0" sz="1400" spc="-20" b="1">
                <a:solidFill>
                  <a:srgbClr val="8A0050"/>
                </a:solidFill>
                <a:latin typeface="Arial"/>
                <a:cs typeface="Arial"/>
              </a:rPr>
              <a:t> long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term)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through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gradient</a:t>
            </a:r>
            <a:r>
              <a:rPr dirty="0" sz="1400" spc="-7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descent.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6016" y="1786509"/>
            <a:ext cx="437070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In</a:t>
            </a:r>
            <a:r>
              <a:rPr dirty="0" sz="1400" spc="-3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context</a:t>
            </a:r>
            <a:r>
              <a:rPr dirty="0" sz="1400" spc="-4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of</a:t>
            </a:r>
            <a:r>
              <a:rPr dirty="0" sz="1400" spc="-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stochastic,</a:t>
            </a:r>
            <a:r>
              <a:rPr dirty="0" sz="1400" spc="-4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parameterized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policy,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the</a:t>
            </a:r>
            <a:r>
              <a:rPr dirty="0" sz="1400" spc="-4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goal</a:t>
            </a:r>
            <a:r>
              <a:rPr dirty="0" sz="1400" spc="-2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is</a:t>
            </a:r>
            <a:r>
              <a:rPr dirty="0" sz="1400" spc="-3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to</a:t>
            </a:r>
            <a:r>
              <a:rPr dirty="0" sz="1400" spc="-2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maximize</a:t>
            </a:r>
            <a:r>
              <a:rPr dirty="0" sz="1400" spc="-6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the</a:t>
            </a:r>
            <a:r>
              <a:rPr dirty="0" sz="1400" spc="-3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anticipated</a:t>
            </a:r>
            <a:r>
              <a:rPr dirty="0" sz="1400" spc="-6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return.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6016" y="2426970"/>
            <a:ext cx="4354195" cy="237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541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Implementing</a:t>
            </a:r>
            <a:r>
              <a:rPr dirty="0" sz="1400" spc="-6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this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algorithm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involves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two</a:t>
            </a:r>
            <a:r>
              <a:rPr dirty="0" sz="1400" spc="-7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primary steps: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algn="just" marL="353695" marR="581025" indent="-3409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R"/>
              <a:tabLst>
                <a:tab pos="355600" algn="l"/>
              </a:tabLst>
            </a:pP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Deriving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the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analytical</a:t>
            </a:r>
            <a:r>
              <a:rPr dirty="0" sz="1400" spc="-3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gradient</a:t>
            </a:r>
            <a:r>
              <a:rPr dirty="0" sz="1400" spc="-7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of</a:t>
            </a:r>
            <a:r>
              <a:rPr dirty="0" sz="1400" spc="-3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policy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	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performance,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which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takes</a:t>
            </a:r>
            <a:r>
              <a:rPr dirty="0" sz="1400" spc="-3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form</a:t>
            </a:r>
            <a:r>
              <a:rPr dirty="0" sz="1400" spc="-2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of</a:t>
            </a:r>
            <a:r>
              <a:rPr dirty="0" sz="1400" spc="-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35" b="1">
                <a:solidFill>
                  <a:srgbClr val="8A0050"/>
                </a:solidFill>
                <a:latin typeface="Arial"/>
                <a:cs typeface="Arial"/>
              </a:rPr>
              <a:t>an </a:t>
            </a:r>
            <a:r>
              <a:rPr dirty="0" sz="1400" spc="-35" b="1">
                <a:solidFill>
                  <a:srgbClr val="8A0050"/>
                </a:solidFill>
                <a:latin typeface="Arial"/>
                <a:cs typeface="Arial"/>
              </a:rPr>
              <a:t>	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expected</a:t>
            </a:r>
            <a:r>
              <a:rPr dirty="0" sz="1400" spc="-7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value.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AutoNum type="arabicParenR"/>
            </a:pP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5600" algn="l"/>
              </a:tabLst>
            </a:pP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Generating</a:t>
            </a:r>
            <a:r>
              <a:rPr dirty="0" sz="1400" spc="-6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sample</a:t>
            </a:r>
            <a:r>
              <a:rPr dirty="0" sz="1400" spc="-4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estimate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of</a:t>
            </a:r>
            <a:r>
              <a:rPr dirty="0" sz="1400" spc="-1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this</a:t>
            </a:r>
            <a:r>
              <a:rPr dirty="0" sz="1400" spc="-4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expected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value,</a:t>
            </a:r>
            <a:r>
              <a:rPr dirty="0" sz="1400" spc="-6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feasible</a:t>
            </a:r>
            <a:r>
              <a:rPr dirty="0" sz="1400" spc="-7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through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data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obtained</a:t>
            </a:r>
            <a:r>
              <a:rPr dirty="0" sz="1400" spc="-7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from</a:t>
            </a:r>
            <a:r>
              <a:rPr dirty="0" sz="1400" spc="-3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a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finite</a:t>
            </a:r>
            <a:r>
              <a:rPr dirty="0" sz="1400" spc="-50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number of</a:t>
            </a:r>
            <a:r>
              <a:rPr dirty="0" sz="1400" spc="-2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interactions</a:t>
            </a:r>
            <a:r>
              <a:rPr dirty="0" sz="1400" spc="-4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between</a:t>
            </a:r>
            <a:r>
              <a:rPr dirty="0" sz="1400" spc="-5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agent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and</a:t>
            </a:r>
            <a:r>
              <a:rPr dirty="0" sz="1400" spc="-2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8A0050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8A005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8A0050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08982" y="279907"/>
            <a:ext cx="4169410" cy="1764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Implement</a:t>
            </a:r>
            <a:r>
              <a:rPr dirty="0" sz="3800" spc="-45"/>
              <a:t> </a:t>
            </a:r>
            <a:r>
              <a:rPr dirty="0" sz="3800" spc="-25"/>
              <a:t>and </a:t>
            </a:r>
            <a:r>
              <a:rPr dirty="0" sz="3800"/>
              <a:t>compare</a:t>
            </a:r>
            <a:r>
              <a:rPr dirty="0" sz="3800" spc="35"/>
              <a:t> </a:t>
            </a:r>
            <a:r>
              <a:rPr dirty="0" sz="3800" spc="-10"/>
              <a:t>model-</a:t>
            </a:r>
            <a:r>
              <a:rPr dirty="0" sz="3800" spc="-20"/>
              <a:t>free </a:t>
            </a:r>
            <a:r>
              <a:rPr dirty="0" sz="3800"/>
              <a:t>RL </a:t>
            </a:r>
            <a:r>
              <a:rPr dirty="0" sz="3800" spc="-10"/>
              <a:t>Algorithm</a:t>
            </a:r>
            <a:endParaRPr sz="38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0515" y="2433827"/>
            <a:ext cx="4006595" cy="22539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3957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FFFFFF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2024-05-02T02:55:02Z</dcterms:created>
  <dcterms:modified xsi:type="dcterms:W3CDTF">2024-05-02T02:55:02Z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2024-05-02T00:00:00Z</vt:filetime>
  </property>
  <property fmtid="{D5CDD505-2E9C-101B-9397-08002B2CF9AE}" pid="5" name="Producer">
    <vt:lpwstr>3-Heights(TM) PDF Security Shell 4.8.25.2 (http://www.pdf-tools.com)</vt:lpwstr>
  </property>
</Properties>
</file>