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6858000" cx="12192000"/>
  <p:notesSz cx="6858000" cy="9144000"/>
  <p:embeddedFontLst>
    <p:embeddedFont>
      <p:font typeface="Brawler"/>
      <p:regular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Brawler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8.png"/><Relationship Id="rId3" Type="http://schemas.openxmlformats.org/officeDocument/2006/relationships/image" Target="../media/image2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Slajd tytułowy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ctrTitle"/>
          </p:nvPr>
        </p:nvSpPr>
        <p:spPr>
          <a:xfrm>
            <a:off x="1524000" y="1122362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chemeClr val="lt1"/>
              </a:buClr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Brawler"/>
                <a:ea typeface="Brawler"/>
                <a:cs typeface="Brawler"/>
                <a:sym typeface="Brawler"/>
              </a:defRPr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524000" y="3602037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A5A5A5"/>
              </a:buClr>
              <a:buFont typeface="Arial"/>
              <a:buNone/>
              <a:defRPr b="0" i="0" sz="2400" u="none" cap="none" strike="noStrike">
                <a:solidFill>
                  <a:srgbClr val="A5A5A5"/>
                </a:solidFill>
                <a:latin typeface="Brawler"/>
                <a:ea typeface="Brawler"/>
                <a:cs typeface="Brawler"/>
                <a:sym typeface="Brawler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18" name="Shape 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62623" y="416864"/>
            <a:ext cx="1708200" cy="61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ytuł i tekst pionow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None/>
              <a:defRPr sz="4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</a:defRPr>
            </a:lvl1pPr>
            <a:lvl2pPr indent="-76200" lvl="1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</a:defRPr>
            </a:lvl2pPr>
            <a:lvl3pPr indent="-101600" lvl="2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3pPr>
            <a:lvl4pPr indent="-114300" lvl="3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indent="-114300" lvl="4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5pPr>
            <a:lvl6pPr indent="-114300" lvl="5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6pPr>
            <a:lvl7pPr indent="-114300" lvl="6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indent="-114300" lvl="7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8pPr>
            <a:lvl9pPr indent="-114300" lvl="8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Tytuł pionowy i teks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None/>
              <a:defRPr sz="4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</a:defRPr>
            </a:lvl1pPr>
            <a:lvl2pPr indent="-76200" lvl="1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</a:defRPr>
            </a:lvl2pPr>
            <a:lvl3pPr indent="-101600" lvl="2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3pPr>
            <a:lvl4pPr indent="-114300" lvl="3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indent="-114300" lvl="4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5pPr>
            <a:lvl6pPr indent="-114300" lvl="5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6pPr>
            <a:lvl7pPr indent="-114300" lvl="6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indent="-114300" lvl="7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8pPr>
            <a:lvl9pPr indent="-114300" lvl="8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ytuł i zawartość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None/>
              <a:defRPr b="1">
                <a:latin typeface="Brawler"/>
                <a:ea typeface="Brawler"/>
                <a:cs typeface="Brawler"/>
                <a:sym typeface="Brawler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rtl="0">
              <a:spcBef>
                <a:spcPts val="1000"/>
              </a:spcBef>
              <a:defRPr>
                <a:latin typeface="Brawler"/>
                <a:ea typeface="Brawler"/>
                <a:cs typeface="Brawler"/>
                <a:sym typeface="Brawler"/>
              </a:defRPr>
            </a:lvl1pPr>
            <a:lvl2pPr indent="-76200" lvl="1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</a:defRPr>
            </a:lvl2pPr>
            <a:lvl3pPr indent="-101600" lvl="2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3pPr>
            <a:lvl4pPr indent="-114300" lvl="3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indent="-114300" lvl="4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5pPr>
            <a:lvl6pPr indent="-114300" lvl="5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6pPr>
            <a:lvl7pPr indent="-114300" lvl="6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indent="-114300" lvl="7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8pPr>
            <a:lvl9pPr indent="-114300" lvl="8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Nagłówek sekcji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 sz="6000">
                <a:latin typeface="Brawler"/>
                <a:ea typeface="Brawler"/>
                <a:cs typeface="Brawler"/>
                <a:sym typeface="Brawler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831850" y="4589462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888888"/>
              </a:buClr>
              <a:buNone/>
              <a:defRPr sz="2400">
                <a:solidFill>
                  <a:srgbClr val="888888"/>
                </a:solidFill>
              </a:defRPr>
            </a:lvl1pPr>
            <a:lvl2pPr indent="0" lvl="1" marL="457200" rtl="0">
              <a:spcBef>
                <a:spcPts val="0"/>
              </a:spcBef>
              <a:buClr>
                <a:srgbClr val="888888"/>
              </a:buClr>
              <a:buNone/>
              <a:defRPr sz="2000">
                <a:solidFill>
                  <a:srgbClr val="888888"/>
                </a:solidFill>
              </a:defRPr>
            </a:lvl2pPr>
            <a:lvl3pPr indent="0" lvl="2" marL="914400" rtl="0">
              <a:spcBef>
                <a:spcPts val="0"/>
              </a:spcBef>
              <a:buClr>
                <a:srgbClr val="888888"/>
              </a:buClr>
              <a:buNone/>
              <a:defRPr sz="1800">
                <a:solidFill>
                  <a:srgbClr val="888888"/>
                </a:solidFill>
              </a:defRPr>
            </a:lvl3pPr>
            <a:lvl4pPr indent="0" lvl="3" marL="1371600" rtl="0">
              <a:spcBef>
                <a:spcPts val="0"/>
              </a:spcBef>
              <a:buClr>
                <a:srgbClr val="888888"/>
              </a:buClr>
              <a:buNone/>
              <a:defRPr sz="1600">
                <a:solidFill>
                  <a:srgbClr val="888888"/>
                </a:solidFill>
              </a:defRPr>
            </a:lvl4pPr>
            <a:lvl5pPr indent="0" lvl="4" marL="1828800" rtl="0">
              <a:spcBef>
                <a:spcPts val="0"/>
              </a:spcBef>
              <a:buClr>
                <a:srgbClr val="888888"/>
              </a:buClr>
              <a:buNone/>
              <a:defRPr sz="1600">
                <a:solidFill>
                  <a:srgbClr val="888888"/>
                </a:solidFill>
              </a:defRPr>
            </a:lvl5pPr>
            <a:lvl6pPr indent="0" lvl="5" marL="2286000" rtl="0">
              <a:spcBef>
                <a:spcPts val="0"/>
              </a:spcBef>
              <a:buClr>
                <a:srgbClr val="888888"/>
              </a:buClr>
              <a:buNone/>
              <a:defRPr sz="1600">
                <a:solidFill>
                  <a:srgbClr val="888888"/>
                </a:solidFill>
              </a:defRPr>
            </a:lvl6pPr>
            <a:lvl7pPr indent="0" lvl="6" marL="2743200" rtl="0">
              <a:spcBef>
                <a:spcPts val="0"/>
              </a:spcBef>
              <a:buClr>
                <a:srgbClr val="888888"/>
              </a:buClr>
              <a:buNone/>
              <a:defRPr sz="1600">
                <a:solidFill>
                  <a:srgbClr val="888888"/>
                </a:solidFill>
              </a:defRPr>
            </a:lvl7pPr>
            <a:lvl8pPr indent="0" lvl="7" marL="3200400" rtl="0">
              <a:spcBef>
                <a:spcPts val="0"/>
              </a:spcBef>
              <a:buClr>
                <a:srgbClr val="888888"/>
              </a:buClr>
              <a:buNone/>
              <a:defRPr sz="1600">
                <a:solidFill>
                  <a:srgbClr val="888888"/>
                </a:solidFill>
              </a:defRPr>
            </a:lvl8pPr>
            <a:lvl9pPr indent="0" lvl="8" marL="3657600" rtl="0">
              <a:spcBef>
                <a:spcPts val="0"/>
              </a:spcBef>
              <a:buClr>
                <a:srgbClr val="888888"/>
              </a:buClr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wa elementy zawartości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None/>
              <a:defRPr sz="4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</a:defRPr>
            </a:lvl1pPr>
            <a:lvl2pPr indent="-76200" lvl="1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</a:defRPr>
            </a:lvl2pPr>
            <a:lvl3pPr indent="-101600" lvl="2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3pPr>
            <a:lvl4pPr indent="-114300" lvl="3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indent="-114300" lvl="4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5pPr>
            <a:lvl6pPr indent="-114300" lvl="5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6pPr>
            <a:lvl7pPr indent="-114300" lvl="6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indent="-114300" lvl="7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8pPr>
            <a:lvl9pPr indent="-114300" lvl="8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</a:defRPr>
            </a:lvl1pPr>
            <a:lvl2pPr indent="-76200" lvl="1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</a:defRPr>
            </a:lvl2pPr>
            <a:lvl3pPr indent="-101600" lvl="2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3pPr>
            <a:lvl4pPr indent="-114300" lvl="3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indent="-114300" lvl="4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5pPr>
            <a:lvl6pPr indent="-114300" lvl="5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6pPr>
            <a:lvl7pPr indent="-114300" lvl="6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indent="-114300" lvl="7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8pPr>
            <a:lvl9pPr indent="-114300" lvl="8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Porównani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839787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None/>
              <a:defRPr sz="4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839787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None/>
              <a:defRPr b="1" sz="2400"/>
            </a:lvl1pPr>
            <a:lvl2pPr indent="0" lvl="1" marL="457200" rtl="0">
              <a:spcBef>
                <a:spcPts val="0"/>
              </a:spcBef>
              <a:buNone/>
              <a:defRPr b="1" sz="2000"/>
            </a:lvl2pPr>
            <a:lvl3pPr indent="0" lvl="2" marL="914400" rtl="0">
              <a:spcBef>
                <a:spcPts val="0"/>
              </a:spcBef>
              <a:buNone/>
              <a:defRPr b="1" sz="1800"/>
            </a:lvl3pPr>
            <a:lvl4pPr indent="0" lvl="3" marL="1371600" rtl="0">
              <a:spcBef>
                <a:spcPts val="0"/>
              </a:spcBef>
              <a:buNone/>
              <a:defRPr b="1" sz="1600"/>
            </a:lvl4pPr>
            <a:lvl5pPr indent="0" lvl="4" marL="1828800" rtl="0">
              <a:spcBef>
                <a:spcPts val="0"/>
              </a:spcBef>
              <a:buNone/>
              <a:defRPr b="1" sz="1600"/>
            </a:lvl5pPr>
            <a:lvl6pPr indent="0" lvl="5" marL="2286000" rtl="0">
              <a:spcBef>
                <a:spcPts val="0"/>
              </a:spcBef>
              <a:buNone/>
              <a:defRPr b="1" sz="1600"/>
            </a:lvl6pPr>
            <a:lvl7pPr indent="0" lvl="6" marL="2743200" rtl="0">
              <a:spcBef>
                <a:spcPts val="0"/>
              </a:spcBef>
              <a:buNone/>
              <a:defRPr b="1" sz="1600"/>
            </a:lvl7pPr>
            <a:lvl8pPr indent="0" lvl="7" marL="3200400" rtl="0">
              <a:spcBef>
                <a:spcPts val="0"/>
              </a:spcBef>
              <a:buNone/>
              <a:defRPr b="1" sz="1600"/>
            </a:lvl8pPr>
            <a:lvl9pPr indent="0" lvl="8" marL="3657600" rtl="0">
              <a:spcBef>
                <a:spcPts val="0"/>
              </a:spcBef>
              <a:buNone/>
              <a:defRPr b="1" sz="16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839787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</a:defRPr>
            </a:lvl1pPr>
            <a:lvl2pPr indent="-76200" lvl="1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</a:defRPr>
            </a:lvl2pPr>
            <a:lvl3pPr indent="-101600" lvl="2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3pPr>
            <a:lvl4pPr indent="-114300" lvl="3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indent="-114300" lvl="4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5pPr>
            <a:lvl6pPr indent="-114300" lvl="5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6pPr>
            <a:lvl7pPr indent="-114300" lvl="6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indent="-114300" lvl="7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8pPr>
            <a:lvl9pPr indent="-114300" lvl="8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None/>
              <a:defRPr b="1" sz="2400"/>
            </a:lvl1pPr>
            <a:lvl2pPr indent="0" lvl="1" marL="457200" rtl="0">
              <a:spcBef>
                <a:spcPts val="0"/>
              </a:spcBef>
              <a:buNone/>
              <a:defRPr b="1" sz="2000"/>
            </a:lvl2pPr>
            <a:lvl3pPr indent="0" lvl="2" marL="914400" rtl="0">
              <a:spcBef>
                <a:spcPts val="0"/>
              </a:spcBef>
              <a:buNone/>
              <a:defRPr b="1" sz="1800"/>
            </a:lvl3pPr>
            <a:lvl4pPr indent="0" lvl="3" marL="1371600" rtl="0">
              <a:spcBef>
                <a:spcPts val="0"/>
              </a:spcBef>
              <a:buNone/>
              <a:defRPr b="1" sz="1600"/>
            </a:lvl4pPr>
            <a:lvl5pPr indent="0" lvl="4" marL="1828800" rtl="0">
              <a:spcBef>
                <a:spcPts val="0"/>
              </a:spcBef>
              <a:buNone/>
              <a:defRPr b="1" sz="1600"/>
            </a:lvl5pPr>
            <a:lvl6pPr indent="0" lvl="5" marL="2286000" rtl="0">
              <a:spcBef>
                <a:spcPts val="0"/>
              </a:spcBef>
              <a:buNone/>
              <a:defRPr b="1" sz="1600"/>
            </a:lvl6pPr>
            <a:lvl7pPr indent="0" lvl="6" marL="2743200" rtl="0">
              <a:spcBef>
                <a:spcPts val="0"/>
              </a:spcBef>
              <a:buNone/>
              <a:defRPr b="1" sz="1600"/>
            </a:lvl7pPr>
            <a:lvl8pPr indent="0" lvl="7" marL="3200400" rtl="0">
              <a:spcBef>
                <a:spcPts val="0"/>
              </a:spcBef>
              <a:buNone/>
              <a:defRPr b="1" sz="1600"/>
            </a:lvl8pPr>
            <a:lvl9pPr indent="0" lvl="8" marL="3657600" rtl="0">
              <a:spcBef>
                <a:spcPts val="0"/>
              </a:spcBef>
              <a:buNone/>
              <a:defRPr b="1" sz="1600"/>
            </a:lvl9pPr>
          </a:lstStyle>
          <a:p/>
        </p:txBody>
      </p:sp>
      <p:sp>
        <p:nvSpPr>
          <p:cNvPr id="43" name="Shape 43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</a:defRPr>
            </a:lvl1pPr>
            <a:lvl2pPr indent="-76200" lvl="1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</a:defRPr>
            </a:lvl2pPr>
            <a:lvl3pPr indent="-101600" lvl="2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3pPr>
            <a:lvl4pPr indent="-114300" lvl="3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indent="-114300" lvl="4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5pPr>
            <a:lvl6pPr indent="-114300" lvl="5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6pPr>
            <a:lvl7pPr indent="-114300" lvl="6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indent="-114300" lvl="7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8pPr>
            <a:lvl9pPr indent="-114300" lvl="8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ylko tytuł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838200" y="365125"/>
            <a:ext cx="8256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None/>
              <a:defRPr b="1" sz="4400">
                <a:solidFill>
                  <a:schemeClr val="dk1"/>
                </a:solidFill>
                <a:latin typeface="Brawler"/>
                <a:ea typeface="Brawler"/>
                <a:cs typeface="Brawler"/>
                <a:sym typeface="Brawler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Pust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Zawartość z podpisem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839787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 sz="32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5183187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 sz="3200"/>
            </a:lvl1pPr>
            <a:lvl2pPr lvl="1" rtl="0">
              <a:spcBef>
                <a:spcPts val="0"/>
              </a:spcBef>
              <a:defRPr sz="2800"/>
            </a:lvl2pPr>
            <a:lvl3pPr lvl="2" rtl="0">
              <a:spcBef>
                <a:spcPts val="0"/>
              </a:spcBef>
              <a:defRPr sz="2400"/>
            </a:lvl3pPr>
            <a:lvl4pPr lvl="3" rtl="0">
              <a:spcBef>
                <a:spcPts val="0"/>
              </a:spcBef>
              <a:defRPr sz="2000"/>
            </a:lvl4pPr>
            <a:lvl5pPr lvl="4" rtl="0">
              <a:spcBef>
                <a:spcPts val="0"/>
              </a:spcBef>
              <a:defRPr sz="2000"/>
            </a:lvl5pPr>
            <a:lvl6pPr lvl="5" rtl="0">
              <a:spcBef>
                <a:spcPts val="0"/>
              </a:spcBef>
              <a:defRPr sz="2000"/>
            </a:lvl6pPr>
            <a:lvl7pPr lvl="6" rtl="0">
              <a:spcBef>
                <a:spcPts val="0"/>
              </a:spcBef>
              <a:defRPr sz="2000"/>
            </a:lvl7pPr>
            <a:lvl8pPr lvl="7" rtl="0">
              <a:spcBef>
                <a:spcPts val="0"/>
              </a:spcBef>
              <a:defRPr sz="2000"/>
            </a:lvl8pPr>
            <a:lvl9pPr lvl="8" rtl="0">
              <a:spcBef>
                <a:spcPts val="0"/>
              </a:spcBef>
              <a:defRPr sz="2000"/>
            </a:lvl9pPr>
          </a:lstStyle>
          <a:p/>
        </p:txBody>
      </p:sp>
      <p:sp>
        <p:nvSpPr>
          <p:cNvPr id="59" name="Shape 59"/>
          <p:cNvSpPr txBox="1"/>
          <p:nvPr>
            <p:ph idx="2" type="body"/>
          </p:nvPr>
        </p:nvSpPr>
        <p:spPr>
          <a:xfrm>
            <a:off x="839787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None/>
              <a:defRPr sz="1600"/>
            </a:lvl1pPr>
            <a:lvl2pPr indent="0" lvl="1" marL="457200" rtl="0">
              <a:spcBef>
                <a:spcPts val="0"/>
              </a:spcBef>
              <a:buNone/>
              <a:defRPr sz="1400"/>
            </a:lvl2pPr>
            <a:lvl3pPr indent="0" lvl="2" marL="914400" rtl="0">
              <a:spcBef>
                <a:spcPts val="0"/>
              </a:spcBef>
              <a:buNone/>
              <a:defRPr sz="1200"/>
            </a:lvl3pPr>
            <a:lvl4pPr indent="0" lvl="3" marL="1371600" rtl="0">
              <a:spcBef>
                <a:spcPts val="0"/>
              </a:spcBef>
              <a:buNone/>
              <a:defRPr sz="1000"/>
            </a:lvl4pPr>
            <a:lvl5pPr indent="0" lvl="4" marL="1828800" rtl="0">
              <a:spcBef>
                <a:spcPts val="0"/>
              </a:spcBef>
              <a:buNone/>
              <a:defRPr sz="1000"/>
            </a:lvl5pPr>
            <a:lvl6pPr indent="0" lvl="5" marL="2286000" rtl="0">
              <a:spcBef>
                <a:spcPts val="0"/>
              </a:spcBef>
              <a:buNone/>
              <a:defRPr sz="1000"/>
            </a:lvl6pPr>
            <a:lvl7pPr indent="0" lvl="6" marL="2743200" rtl="0">
              <a:spcBef>
                <a:spcPts val="0"/>
              </a:spcBef>
              <a:buNone/>
              <a:defRPr sz="1000"/>
            </a:lvl7pPr>
            <a:lvl8pPr indent="0" lvl="7" marL="3200400" rtl="0">
              <a:spcBef>
                <a:spcPts val="0"/>
              </a:spcBef>
              <a:buNone/>
              <a:defRPr sz="1000"/>
            </a:lvl8pPr>
            <a:lvl9pPr indent="0" lvl="8" marL="3657600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Obraz z podpisem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839787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 sz="32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/>
          <p:nvPr>
            <p:ph idx="2" type="pic"/>
          </p:nvPr>
        </p:nvSpPr>
        <p:spPr>
          <a:xfrm>
            <a:off x="5183187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839787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None/>
              <a:defRPr sz="1600"/>
            </a:lvl1pPr>
            <a:lvl2pPr indent="0" lvl="1" marL="457200" rtl="0">
              <a:spcBef>
                <a:spcPts val="0"/>
              </a:spcBef>
              <a:buNone/>
              <a:defRPr sz="1400"/>
            </a:lvl2pPr>
            <a:lvl3pPr indent="0" lvl="2" marL="914400" rtl="0">
              <a:spcBef>
                <a:spcPts val="0"/>
              </a:spcBef>
              <a:buNone/>
              <a:defRPr sz="1200"/>
            </a:lvl3pPr>
            <a:lvl4pPr indent="0" lvl="3" marL="1371600" rtl="0">
              <a:spcBef>
                <a:spcPts val="0"/>
              </a:spcBef>
              <a:buNone/>
              <a:defRPr sz="1000"/>
            </a:lvl4pPr>
            <a:lvl5pPr indent="0" lvl="4" marL="1828800" rtl="0">
              <a:spcBef>
                <a:spcPts val="0"/>
              </a:spcBef>
              <a:buNone/>
              <a:defRPr sz="1000"/>
            </a:lvl5pPr>
            <a:lvl6pPr indent="0" lvl="5" marL="2286000" rtl="0">
              <a:spcBef>
                <a:spcPts val="0"/>
              </a:spcBef>
              <a:buNone/>
              <a:defRPr sz="1000"/>
            </a:lvl6pPr>
            <a:lvl7pPr indent="0" lvl="6" marL="2743200" rtl="0">
              <a:spcBef>
                <a:spcPts val="0"/>
              </a:spcBef>
              <a:buNone/>
              <a:defRPr sz="1000"/>
            </a:lvl7pPr>
            <a:lvl8pPr indent="0" lvl="7" marL="3200400" rtl="0">
              <a:spcBef>
                <a:spcPts val="0"/>
              </a:spcBef>
              <a:buNone/>
              <a:defRPr sz="1000"/>
            </a:lvl8pPr>
            <a:lvl9pPr indent="0" lvl="8" marL="3657600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67" name="Shape 6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01.png"/><Relationship Id="rId2" Type="http://schemas.openxmlformats.org/officeDocument/2006/relationships/image" Target="../media/image00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11" name="Shape 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294450" y="538189"/>
            <a:ext cx="1840500" cy="3606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2.png"/><Relationship Id="rId4" Type="http://schemas.openxmlformats.org/officeDocument/2006/relationships/hyperlink" Target="https://github.com/AVSystem/Wyklady_2016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Relationship Id="rId4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Relationship Id="rId4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838200" y="1524975"/>
            <a:ext cx="10515600" cy="13257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indent="0" lvl="0" marL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" sz="6000">
                <a:latin typeface="Georgia"/>
                <a:ea typeface="Georgia"/>
                <a:cs typeface="Georgia"/>
                <a:sym typeface="Georgia"/>
              </a:rPr>
              <a:t>ScalaJS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522600" y="3105000"/>
            <a:ext cx="5146800" cy="648000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indent="0" lvl="0" marL="0" rtl="0">
              <a:spcBef>
                <a:spcPts val="0"/>
              </a:spcBef>
              <a:buClr>
                <a:srgbClr val="A5A5A5"/>
              </a:buClr>
              <a:buSzPct val="25000"/>
              <a:buFont typeface="Arial"/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czyli web development na nowo</a:t>
            </a:r>
          </a:p>
          <a:p>
            <a:pPr indent="0" lvl="0" marL="0" rtl="0">
              <a:spcBef>
                <a:spcPts val="0"/>
              </a:spcBef>
              <a:buClr>
                <a:srgbClr val="A5A5A5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A5A5A5"/>
              </a:solidFill>
            </a:endParaRPr>
          </a:p>
        </p:txBody>
      </p:sp>
      <p:sp>
        <p:nvSpPr>
          <p:cNvPr id="88" name="Shape 88"/>
          <p:cNvSpPr txBox="1"/>
          <p:nvPr>
            <p:ph idx="4294967295" type="subTitle"/>
          </p:nvPr>
        </p:nvSpPr>
        <p:spPr>
          <a:xfrm>
            <a:off x="197250" y="6148175"/>
            <a:ext cx="1881600" cy="468600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indent="0" lvl="0" marL="0" rtl="0">
              <a:spcBef>
                <a:spcPts val="0"/>
              </a:spcBef>
              <a:buClr>
                <a:srgbClr val="A5A5A5"/>
              </a:buClr>
              <a:buSzPct val="25000"/>
              <a:buFont typeface="Arial"/>
              <a:buNone/>
            </a:pPr>
            <a:r>
              <a:rPr lang="en" sz="1800"/>
              <a:t>AVSystem 2016</a:t>
            </a:r>
          </a:p>
          <a:p>
            <a:pPr indent="0" lvl="0" marL="0" rtl="0">
              <a:spcBef>
                <a:spcPts val="0"/>
              </a:spcBef>
              <a:buClr>
                <a:srgbClr val="A5A5A5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A5A5A5"/>
              </a:solidFill>
            </a:endParaRPr>
          </a:p>
          <a:p>
            <a:pPr indent="0" lvl="0" marL="0" rtl="0">
              <a:spcBef>
                <a:spcPts val="0"/>
              </a:spcBef>
              <a:buClr>
                <a:srgbClr val="A5A5A5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A5A5A5"/>
              </a:solidFill>
            </a:endParaRPr>
          </a:p>
        </p:txBody>
      </p:sp>
      <p:pic>
        <p:nvPicPr>
          <p:cNvPr id="89" name="Shape 89"/>
          <p:cNvPicPr preferRelativeResize="0"/>
          <p:nvPr/>
        </p:nvPicPr>
        <p:blipFill rotWithShape="1">
          <a:blip r:embed="rId3">
            <a:alphaModFix/>
          </a:blip>
          <a:srcRect b="0" l="20969" r="22157" t="0"/>
          <a:stretch/>
        </p:blipFill>
        <p:spPr>
          <a:xfrm>
            <a:off x="9874875" y="5778162"/>
            <a:ext cx="1374775" cy="12086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/>
          <p:nvPr/>
        </p:nvSpPr>
        <p:spPr>
          <a:xfrm>
            <a:off x="3378725" y="5988275"/>
            <a:ext cx="6616800" cy="7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lnSpc>
                <a:spcPct val="90000"/>
              </a:lnSpc>
              <a:spcBef>
                <a:spcPts val="0"/>
              </a:spcBef>
              <a:buNone/>
            </a:pPr>
            <a:r>
              <a:rPr lang="en" sz="1800" u="sng">
                <a:solidFill>
                  <a:schemeClr val="accent4"/>
                </a:solidFill>
                <a:latin typeface="Brawler"/>
                <a:ea typeface="Brawler"/>
                <a:cs typeface="Brawler"/>
                <a:sym typeface="Brawler"/>
                <a:hlinkClick r:id="rId4"/>
              </a:rPr>
              <a:t>https://github.com/AVSystem/Wyklady_2016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3378725" y="4806075"/>
            <a:ext cx="5290800" cy="7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przykładowy projekt: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https://github.com/ghik/scalajs-demo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Rodzaje zależności w SBT</a:t>
            </a:r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18225"/>
            <a:ext cx="11582400" cy="284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Scala &lt;-&gt; JavaScript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interoperability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Georgia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użycie bibliotek JavaScript z kodu Scali</a:t>
            </a:r>
          </a:p>
          <a:p>
            <a:pPr indent="-228600" lvl="0" marL="457200">
              <a:spcBef>
                <a:spcPts val="0"/>
              </a:spcBef>
              <a:buFont typeface="Georgia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eksportowanie kodu napisanego w ScalaJS do użycia z JavaScriptu</a:t>
            </a:r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8925" y="3124500"/>
            <a:ext cx="2920650" cy="3510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Korzystanie z bibliotek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natywnych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Przypadek: globalna funkcja napisana w JavaScripcie</a:t>
            </a:r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7450" y="3324425"/>
            <a:ext cx="4629150" cy="176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Korzystanie z bibliotek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natywnych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838200" y="1825625"/>
            <a:ext cx="10515600" cy="70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Przypadek: globalna funkcja napisana w JavaScripcie</a:t>
            </a:r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5450" y="2657875"/>
            <a:ext cx="4048125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 txBox="1"/>
          <p:nvPr>
            <p:ph idx="1" type="body"/>
          </p:nvPr>
        </p:nvSpPr>
        <p:spPr>
          <a:xfrm>
            <a:off x="878350" y="3515125"/>
            <a:ext cx="10515600" cy="70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Rozwiązanie “siłowe” - surowy dostęp</a:t>
            </a:r>
          </a:p>
        </p:txBody>
      </p:sp>
      <p:pic>
        <p:nvPicPr>
          <p:cNvPr id="175" name="Shape 1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5450" y="4432625"/>
            <a:ext cx="6772275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Shape 1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5450" y="5397650"/>
            <a:ext cx="7943850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scala.Dynamic</a:t>
            </a:r>
          </a:p>
        </p:txBody>
      </p:sp>
      <p:pic>
        <p:nvPicPr>
          <p:cNvPr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125" y="1757450"/>
            <a:ext cx="7486650" cy="380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Korzystanie z bibliotek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natywnych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838200" y="1690825"/>
            <a:ext cx="10515600" cy="70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Przypadek: globalna funkcja napisana w JavaScripcie</a:t>
            </a:r>
          </a:p>
        </p:txBody>
      </p:sp>
      <p:pic>
        <p:nvPicPr>
          <p:cNvPr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5450" y="2523075"/>
            <a:ext cx="4048125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Shape 190"/>
          <p:cNvSpPr txBox="1"/>
          <p:nvPr>
            <p:ph idx="1" type="body"/>
          </p:nvPr>
        </p:nvSpPr>
        <p:spPr>
          <a:xfrm>
            <a:off x="902425" y="3275950"/>
            <a:ext cx="10515600" cy="64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Rozwiązanie “siłowe” - surowy dostęp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955450" y="5359850"/>
            <a:ext cx="10515600" cy="108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400">
                <a:latin typeface="Georgia"/>
                <a:ea typeface="Georgia"/>
                <a:cs typeface="Georgia"/>
                <a:sym typeface="Georgia"/>
              </a:rPr>
              <a:t>+ nie wymaga </a:t>
            </a:r>
            <a:r>
              <a:rPr i="1" lang="en" sz="2400">
                <a:latin typeface="Georgia"/>
                <a:ea typeface="Georgia"/>
                <a:cs typeface="Georgia"/>
                <a:sym typeface="Georgia"/>
              </a:rPr>
              <a:t>glue code’u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2400">
                <a:latin typeface="Georgia"/>
                <a:ea typeface="Georgia"/>
                <a:cs typeface="Georgia"/>
                <a:sym typeface="Georgia"/>
              </a:rPr>
              <a:t>- brak statycznego typowania</a:t>
            </a:r>
          </a:p>
        </p:txBody>
      </p:sp>
      <p:pic>
        <p:nvPicPr>
          <p:cNvPr id="192" name="Shape 1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5450" y="4122825"/>
            <a:ext cx="7029450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Korzystanie z bibliotek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natywnych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838200" y="1690825"/>
            <a:ext cx="10515600" cy="70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Przypadek: globalna funkcja napisana w JavaScripcie</a:t>
            </a:r>
          </a:p>
        </p:txBody>
      </p:sp>
      <p:pic>
        <p:nvPicPr>
          <p:cNvPr id="19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5450" y="2523075"/>
            <a:ext cx="4048125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Shape 200"/>
          <p:cNvSpPr txBox="1"/>
          <p:nvPr>
            <p:ph idx="1" type="body"/>
          </p:nvPr>
        </p:nvSpPr>
        <p:spPr>
          <a:xfrm>
            <a:off x="902425" y="3275950"/>
            <a:ext cx="10515600" cy="64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Rozwiązanie ładne - statycznie typowana fasada</a:t>
            </a:r>
          </a:p>
        </p:txBody>
      </p:sp>
      <p:pic>
        <p:nvPicPr>
          <p:cNvPr id="201" name="Shape 2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5450" y="4039125"/>
            <a:ext cx="6829425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Korzystanie z bibliotek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natywnych</a:t>
            </a:r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838200" y="1690825"/>
            <a:ext cx="10515600" cy="70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Przypadek: klasa napisana w JavaScripcie</a:t>
            </a:r>
          </a:p>
        </p:txBody>
      </p:sp>
      <p:pic>
        <p:nvPicPr>
          <p:cNvPr id="208" name="Shape 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2543175"/>
            <a:ext cx="6048375" cy="177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Shape 2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200" y="4785950"/>
            <a:ext cx="6105525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Korzystanie z bibliotek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natywnych</a:t>
            </a:r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838200" y="1690825"/>
            <a:ext cx="10515600" cy="70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Przypadek: obiekt JavaScript ze znanym API</a:t>
            </a:r>
          </a:p>
        </p:txBody>
      </p:sp>
      <p:pic>
        <p:nvPicPr>
          <p:cNvPr id="216" name="Shape 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2395525"/>
            <a:ext cx="4695825" cy="14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Shape 2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200" y="4007625"/>
            <a:ext cx="6257925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Eksportowanie kodu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do użycia z JavaScriptu</a:t>
            </a:r>
          </a:p>
        </p:txBody>
      </p:sp>
      <p:pic>
        <p:nvPicPr>
          <p:cNvPr id="223" name="Shape 2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825" y="1749775"/>
            <a:ext cx="6524625" cy="227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Shape 2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9825" y="4752550"/>
            <a:ext cx="5286375" cy="12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ScalaJS - co to?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Georgia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kompilator Scala -&gt; JavaScript</a:t>
            </a:r>
          </a:p>
          <a:p>
            <a:pPr indent="-228600" lvl="0" marL="457200" rtl="0">
              <a:spcBef>
                <a:spcPts val="0"/>
              </a:spcBef>
              <a:buFont typeface="Georgia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narzędzia i ekosystem:</a:t>
            </a:r>
          </a:p>
          <a:p>
            <a:pPr indent="-228600" lvl="1" marL="914400" rtl="0">
              <a:spcBef>
                <a:spcPts val="0"/>
              </a:spcBef>
              <a:buFont typeface="Georgia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linker/optymalizator</a:t>
            </a:r>
          </a:p>
          <a:p>
            <a:pPr indent="-228600" lvl="1" marL="914400" rtl="0">
              <a:spcBef>
                <a:spcPts val="0"/>
              </a:spcBef>
              <a:buFont typeface="Georgia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plugin SBT</a:t>
            </a:r>
          </a:p>
          <a:p>
            <a:pPr indent="-228600" lvl="1" marL="914400" rtl="0">
              <a:spcBef>
                <a:spcPts val="0"/>
              </a:spcBef>
              <a:buFont typeface="Georgia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wsparcie IDE</a:t>
            </a:r>
          </a:p>
          <a:p>
            <a:pPr indent="-228600" lvl="1" marL="914400" rtl="0">
              <a:spcBef>
                <a:spcPts val="0"/>
              </a:spcBef>
              <a:buFont typeface="Georgia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biblioteki w Scali (w tym standardowa)</a:t>
            </a:r>
          </a:p>
          <a:p>
            <a:pPr indent="-228600" lvl="1" marL="914400" rtl="0">
              <a:spcBef>
                <a:spcPts val="0"/>
              </a:spcBef>
              <a:buFont typeface="Georgia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statyczne API dla bibliotek natywnych (JS)</a:t>
            </a:r>
          </a:p>
          <a:p>
            <a:pPr indent="-228600" lvl="1" marL="914400" rtl="0">
              <a:spcBef>
                <a:spcPts val="0"/>
              </a:spcBef>
              <a:buFont typeface="Georgia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część standardowej biblioteki Javy</a:t>
            </a:r>
          </a:p>
          <a:p>
            <a:pPr indent="-228600" lvl="2" marL="1371600" rtl="0">
              <a:spcBef>
                <a:spcPts val="0"/>
              </a:spcBef>
              <a:buFont typeface="Georgia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brakuje: API Javy 8, refleksja</a:t>
            </a:r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7400" y="1493500"/>
            <a:ext cx="3241374" cy="2561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Eksportowanie kodu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do użycia z JavaScriptu</a:t>
            </a:r>
          </a:p>
        </p:txBody>
      </p:sp>
      <p:pic>
        <p:nvPicPr>
          <p:cNvPr id="230" name="Shape 2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4913825"/>
            <a:ext cx="5286375" cy="12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Shape 2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200" y="1811987"/>
            <a:ext cx="5448300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Mapowanie typów</a:t>
            </a:r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Georgia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Byte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Short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 + odpowiedniki javove (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java.lang.Integer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 etc.) są reprezentowane natywnie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Georgia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 - odrębna reprezentacja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Georgia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Unit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 =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undefined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Specjalne typy natywne</a:t>
            </a:r>
          </a:p>
        </p:txBody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Niejawne konwersje pomiędzy typami: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Georgia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js.UndefOr[T]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 		&lt;-&gt; 	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Option[T]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Courier New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js.FunctionN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 			&lt;-&gt; 	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FunctionN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Courier New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js.ThisFunctionN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 	&lt;-&gt; 	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Function(N+1)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Courier New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js.Array[T]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 			&lt;-&gt; 	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mutable.Seq[T]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Courier New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js.Dictionary[T]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 	&lt;-&gt; 	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mutable.Map[String,T]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Courier New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js.Date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js.RegExp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1314325" y="41887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js.Function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js.ThisFunction</a:t>
            </a:r>
          </a:p>
        </p:txBody>
      </p:sp>
      <p:pic>
        <p:nvPicPr>
          <p:cNvPr id="249" name="Shape 2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875" y="4982975"/>
            <a:ext cx="4200525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Shape 2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875" y="2179850"/>
            <a:ext cx="7610475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1314325" y="41887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Wydajność</a:t>
            </a:r>
          </a:p>
        </p:txBody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Georgia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porównywalna z czystym JavaScriptem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Georgia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czasami lepsza, np.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(a+b) | 0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 zamiast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a+b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Georgia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Google closure compiler: advanced optimizations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x="1314325" y="41887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Podsumowanie</a:t>
            </a:r>
          </a:p>
        </p:txBody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ScalaJS: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Georgia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wszędzie Scala!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Georgia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bogactwo języka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Georgia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koniec z głupimi pomyłkami pułapkami JS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Georgia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ten sam język i narzędzia w backendzie i frontendzie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Georgia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type-safe, nawet na styku JS-JVM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Georgia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szybkość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Kompilator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618350" y="1373200"/>
            <a:ext cx="8166900" cy="51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phase name  		id  	description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----------  		--  	-----------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	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parser   			1  	parse source into ASTs, perform simple desugaring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 namer   			2  	resolve names, attach symbols to named trees</a:t>
            </a:r>
          </a:p>
          <a:p>
            <a:pPr indent="38735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packageobjects   	3  	load package objects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 typer   			4  	the meat and potatoes: type the trees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	patmat   			5  	translate match expressions</a:t>
            </a:r>
          </a:p>
          <a:p>
            <a:pPr indent="38735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superaccessors   	6  	add super accessors in traits and nested classes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extmethods   		7  	add extension methods for inline classes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	pickler   			8  	serialize symbol tables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	refchecks   		9  	reference/override checking, translate nested objects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	uncurry  			10  	uncurry, translate function values to anonymous classes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	tailcalls  		11  	replace tail calls by jumps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specialize  		12  	@specialized-driven class and method specialization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	explicitouter  	13  	this refs to outer pointers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	erasure  			14  	erase types, add interfaces for traits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	posterasure  		15  	clean up erased inline classes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	lazyvals  		16  	allocate bitmaps, translate lazy vals into lazified defs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lambdalift  		17  	move nested functions to top level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	constructors  		18  	move field definitions into constructors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	flatten  			19  	eliminate inner classes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mixin  			20  	mixin composition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	cleanup  			21  	platform-specific cleanups, generate reflective calls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delambdafy  		22  	remove lambdas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icode  			23  	generate portable intermediate code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jvm  			24  	generate JVM bytecode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	terminal  		25  	the last phase during a compilation run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5" name="Shape 105"/>
          <p:cNvSpPr txBox="1"/>
          <p:nvPr/>
        </p:nvSpPr>
        <p:spPr>
          <a:xfrm>
            <a:off x="8239250" y="1941412"/>
            <a:ext cx="16542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frontend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8680725" y="2987200"/>
            <a:ext cx="16542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backend</a:t>
            </a:r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8700" y="4184250"/>
            <a:ext cx="3760550" cy="2128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Kompilator + ScalaJS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602300" y="1164425"/>
            <a:ext cx="8391900" cy="55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phase name  		id  	description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----------  		--  	-----------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	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parser   			1  	parse source into ASTs, perform simple desugaring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jspretyper		2	capture pre-typer only tree info (for Scala.js)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 namer   			3  	resolve names, attach symbols to named trees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packageobjects   	4  	load package objects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 typer   			5  	the meat and potatoes: type the trees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jsinterop			6	prepare ASTs for JavaScript interop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	patmat   			7  	translate match expressions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superaccessors   	8  	add super accessors in traits and nested classes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extmethods   		9  	add extension methods for inline classes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	pickler   			10  	serialize symbol tables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	refchecks   		11  	reference/override checking, translate nested objects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	uncurry  			12  	uncurry, translate function values to anonymous classes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	tailcalls  		13  	replace tail calls by jumps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specialize  		14  	@specialized-driven class and method specialization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	explicitouter  	15  	this refs to outer pointers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	erasure  			16  	erase types, add interfaces for traits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	posterasure  		17  	clean up erased inline classes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	lazyvals  		18  	allocate bitmaps, translate lazy vals into lazified defs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lambdalift  		19  	move nested functions to top level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	constructors  		20  	move field definitions into constructors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	flatten  			21  	eliminate inner classes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mixin  			22  	mixin composition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jscode			23	generate JavaScript code from ASTs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	cleanup  			24  	platform-specific cleanups, generate reflective calls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delambdafy  		25  	remove lambdas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icode  			26  	generate portable intermediate code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jvm  			27  	generate JVM bytecode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	terminal  		28  	the last phase during a compilation run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4" name="Shape 114"/>
          <p:cNvSpPr txBox="1"/>
          <p:nvPr/>
        </p:nvSpPr>
        <p:spPr>
          <a:xfrm>
            <a:off x="8239250" y="1941412"/>
            <a:ext cx="16542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frontend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8680725" y="2987200"/>
            <a:ext cx="16542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backend</a:t>
            </a:r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8700" y="4184250"/>
            <a:ext cx="3760550" cy="2128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scalac</a:t>
            </a:r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8025" y="1654100"/>
            <a:ext cx="6793924" cy="4616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scalac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 + ScalaJS plugin</a:t>
            </a:r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4550" y="1445299"/>
            <a:ext cx="6633325" cy="4834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scalac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 + ScalaJS + linker</a:t>
            </a:r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700" y="1597875"/>
            <a:ext cx="10287000" cy="44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Struktura projektu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Georgia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Scala w back-endzie (JVM) i front-endzie (JS)</a:t>
            </a:r>
          </a:p>
          <a:p>
            <a:pPr indent="-228600" lvl="0" marL="457200" rtl="0">
              <a:spcBef>
                <a:spcPts val="0"/>
              </a:spcBef>
              <a:buFont typeface="Georgia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współdzielenie kodu</a:t>
            </a:r>
          </a:p>
          <a:p>
            <a:pPr indent="-228600" lvl="0" marL="457200" rtl="0">
              <a:spcBef>
                <a:spcPts val="0"/>
              </a:spcBef>
              <a:buFont typeface="Georgia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wsparcie SBT i IntelliJ IDEA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Struktura projektu</a:t>
            </a:r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8500" y="1457925"/>
            <a:ext cx="6215750" cy="5043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UMP - Theme">
  <a:themeElements>
    <a:clrScheme name="!UMP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75246C"/>
      </a:accent1>
      <a:accent2>
        <a:srgbClr val="B2B2B2"/>
      </a:accent2>
      <a:accent3>
        <a:srgbClr val="6C1E62"/>
      </a:accent3>
      <a:accent4>
        <a:srgbClr val="FFD600"/>
      </a:accent4>
      <a:accent5>
        <a:srgbClr val="9A1A3F"/>
      </a:accent5>
      <a:accent6>
        <a:srgbClr val="6C1E62"/>
      </a:accent6>
      <a:hlink>
        <a:srgbClr val="6C1E62"/>
      </a:hlink>
      <a:folHlink>
        <a:srgbClr val="75246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