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1"/>
  </p:notesMasterIdLst>
  <p:sldIdLst>
    <p:sldId id="256" r:id="rId2"/>
    <p:sldId id="293" r:id="rId3"/>
    <p:sldId id="294" r:id="rId4"/>
    <p:sldId id="257" r:id="rId5"/>
    <p:sldId id="258" r:id="rId6"/>
    <p:sldId id="323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60" r:id="rId16"/>
    <p:sldId id="262" r:id="rId17"/>
    <p:sldId id="266" r:id="rId18"/>
    <p:sldId id="267" r:id="rId19"/>
    <p:sldId id="261" r:id="rId20"/>
    <p:sldId id="263" r:id="rId21"/>
    <p:sldId id="264" r:id="rId22"/>
    <p:sldId id="265" r:id="rId23"/>
    <p:sldId id="268" r:id="rId24"/>
    <p:sldId id="269" r:id="rId25"/>
    <p:sldId id="270" r:id="rId26"/>
    <p:sldId id="28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80" r:id="rId35"/>
    <p:sldId id="271" r:id="rId36"/>
    <p:sldId id="282" r:id="rId37"/>
    <p:sldId id="279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5" r:id="rId49"/>
    <p:sldId id="296" r:id="rId50"/>
    <p:sldId id="297" r:id="rId51"/>
    <p:sldId id="324" r:id="rId52"/>
    <p:sldId id="298" r:id="rId53"/>
    <p:sldId id="299" r:id="rId54"/>
    <p:sldId id="300" r:id="rId55"/>
    <p:sldId id="301" r:id="rId56"/>
    <p:sldId id="302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C4043-1691-4891-B21A-241980C769C4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227C09F0-5500-42F0-9A2E-4EF19A1D5E43}">
      <dgm:prSet phldrT="[Text]"/>
      <dgm:spPr/>
      <dgm:t>
        <a:bodyPr/>
        <a:lstStyle/>
        <a:p>
          <a:r>
            <a:rPr lang="pl-PL" dirty="0" err="1"/>
            <a:t>Preprocessing</a:t>
          </a:r>
          <a:endParaRPr lang="en-US" dirty="0"/>
        </a:p>
      </dgm:t>
    </dgm:pt>
    <dgm:pt modelId="{7EEE29E1-DB45-461A-8D6B-DC79F5E00129}" type="parTrans" cxnId="{F9E55302-B504-4FE3-94AD-7B60B8EA1255}">
      <dgm:prSet/>
      <dgm:spPr/>
      <dgm:t>
        <a:bodyPr/>
        <a:lstStyle/>
        <a:p>
          <a:endParaRPr lang="en-US"/>
        </a:p>
      </dgm:t>
    </dgm:pt>
    <dgm:pt modelId="{9E686733-21D0-4A1A-9DF9-8B3F841DA716}" type="sibTrans" cxnId="{F9E55302-B504-4FE3-94AD-7B60B8EA1255}">
      <dgm:prSet/>
      <dgm:spPr/>
      <dgm:t>
        <a:bodyPr/>
        <a:lstStyle/>
        <a:p>
          <a:endParaRPr lang="en-US"/>
        </a:p>
      </dgm:t>
    </dgm:pt>
    <dgm:pt modelId="{F1F8C081-21A2-4720-ACBC-610BAED15A68}">
      <dgm:prSet phldrT="[Text]"/>
      <dgm:spPr/>
      <dgm:t>
        <a:bodyPr/>
        <a:lstStyle/>
        <a:p>
          <a:r>
            <a:rPr lang="pl-PL" dirty="0"/>
            <a:t>Kompilacja</a:t>
          </a:r>
        </a:p>
      </dgm:t>
    </dgm:pt>
    <dgm:pt modelId="{20A9B360-3CBA-4FED-9ABD-4C7D4F4CEFA4}" type="parTrans" cxnId="{B418CC2A-232A-4399-AA27-5DE4D988B45A}">
      <dgm:prSet/>
      <dgm:spPr/>
      <dgm:t>
        <a:bodyPr/>
        <a:lstStyle/>
        <a:p>
          <a:endParaRPr lang="en-US"/>
        </a:p>
      </dgm:t>
    </dgm:pt>
    <dgm:pt modelId="{288B63BD-171B-4146-9C32-29EA907F709F}" type="sibTrans" cxnId="{B418CC2A-232A-4399-AA27-5DE4D988B45A}">
      <dgm:prSet/>
      <dgm:spPr/>
      <dgm:t>
        <a:bodyPr/>
        <a:lstStyle/>
        <a:p>
          <a:endParaRPr lang="en-US"/>
        </a:p>
      </dgm:t>
    </dgm:pt>
    <dgm:pt modelId="{DCE4C677-F277-44CE-A914-A740F23A2203}">
      <dgm:prSet phldrT="[Text]"/>
      <dgm:spPr/>
      <dgm:t>
        <a:bodyPr/>
        <a:lstStyle/>
        <a:p>
          <a:r>
            <a:rPr lang="pl-PL" dirty="0"/>
            <a:t>Assembly</a:t>
          </a:r>
        </a:p>
      </dgm:t>
    </dgm:pt>
    <dgm:pt modelId="{84037FD9-C0AA-4A74-8836-73118ED3A33D}" type="parTrans" cxnId="{67F121C4-B1B1-4E8D-B08F-51A663C6CC2E}">
      <dgm:prSet/>
      <dgm:spPr/>
      <dgm:t>
        <a:bodyPr/>
        <a:lstStyle/>
        <a:p>
          <a:endParaRPr lang="en-US"/>
        </a:p>
      </dgm:t>
    </dgm:pt>
    <dgm:pt modelId="{4025A9E4-E528-4F11-B6D3-F0C5354E0451}" type="sibTrans" cxnId="{67F121C4-B1B1-4E8D-B08F-51A663C6CC2E}">
      <dgm:prSet/>
      <dgm:spPr/>
      <dgm:t>
        <a:bodyPr/>
        <a:lstStyle/>
        <a:p>
          <a:endParaRPr lang="en-US"/>
        </a:p>
      </dgm:t>
    </dgm:pt>
    <dgm:pt modelId="{1BDE686E-7439-4FD3-A545-3CFEEC598BC6}">
      <dgm:prSet phldrT="[Text]"/>
      <dgm:spPr/>
      <dgm:t>
        <a:bodyPr/>
        <a:lstStyle/>
        <a:p>
          <a:r>
            <a:rPr lang="pl-PL" dirty="0"/>
            <a:t>Linkowanie</a:t>
          </a:r>
          <a:endParaRPr lang="en-US" dirty="0"/>
        </a:p>
      </dgm:t>
    </dgm:pt>
    <dgm:pt modelId="{A9F63141-AF58-4EA7-8718-8673EB47A679}" type="parTrans" cxnId="{EF548FD5-9A6C-448C-B847-466254422F43}">
      <dgm:prSet/>
      <dgm:spPr/>
      <dgm:t>
        <a:bodyPr/>
        <a:lstStyle/>
        <a:p>
          <a:endParaRPr lang="en-US"/>
        </a:p>
      </dgm:t>
    </dgm:pt>
    <dgm:pt modelId="{0C64121D-711B-48CD-A4BE-50DF290B1074}" type="sibTrans" cxnId="{EF548FD5-9A6C-448C-B847-466254422F43}">
      <dgm:prSet/>
      <dgm:spPr/>
      <dgm:t>
        <a:bodyPr/>
        <a:lstStyle/>
        <a:p>
          <a:endParaRPr lang="en-US"/>
        </a:p>
      </dgm:t>
    </dgm:pt>
    <dgm:pt modelId="{FF7605B9-5911-4A31-B60B-F4F2B78C8D2B}">
      <dgm:prSet phldrT="[Text]"/>
      <dgm:spPr/>
      <dgm:t>
        <a:bodyPr/>
        <a:lstStyle/>
        <a:p>
          <a:r>
            <a:rPr lang="pl-PL" dirty="0"/>
            <a:t>Kod wykonywalny</a:t>
          </a:r>
          <a:endParaRPr lang="en-US" dirty="0"/>
        </a:p>
      </dgm:t>
    </dgm:pt>
    <dgm:pt modelId="{9EC9556D-45D4-45E0-918B-ADC3AEF45786}" type="parTrans" cxnId="{0BB6C1BC-0708-4896-8AAB-C5A29491DFE8}">
      <dgm:prSet/>
      <dgm:spPr/>
      <dgm:t>
        <a:bodyPr/>
        <a:lstStyle/>
        <a:p>
          <a:endParaRPr lang="en-US"/>
        </a:p>
      </dgm:t>
    </dgm:pt>
    <dgm:pt modelId="{2B64B09C-514D-4FD5-B96C-B4159020CFA7}" type="sibTrans" cxnId="{0BB6C1BC-0708-4896-8AAB-C5A29491DFE8}">
      <dgm:prSet/>
      <dgm:spPr/>
      <dgm:t>
        <a:bodyPr/>
        <a:lstStyle/>
        <a:p>
          <a:endParaRPr lang="en-US"/>
        </a:p>
      </dgm:t>
    </dgm:pt>
    <dgm:pt modelId="{92989892-EECB-4880-A828-1E6AC3672080}">
      <dgm:prSet phldrT="[Text]"/>
      <dgm:spPr/>
      <dgm:t>
        <a:bodyPr/>
        <a:lstStyle/>
        <a:p>
          <a:r>
            <a:rPr lang="pl-PL" dirty="0"/>
            <a:t>Kod źródłowy</a:t>
          </a:r>
          <a:endParaRPr lang="en-US" dirty="0"/>
        </a:p>
      </dgm:t>
    </dgm:pt>
    <dgm:pt modelId="{36324DEA-079D-41FE-A83E-3F950DC5CBD9}" type="parTrans" cxnId="{F0E1EE52-04B7-4BD4-BAD2-829EDBD08DB5}">
      <dgm:prSet/>
      <dgm:spPr/>
      <dgm:t>
        <a:bodyPr/>
        <a:lstStyle/>
        <a:p>
          <a:endParaRPr lang="en-US"/>
        </a:p>
      </dgm:t>
    </dgm:pt>
    <dgm:pt modelId="{864DE754-47BC-42C4-B48E-A294CB8C519A}" type="sibTrans" cxnId="{F0E1EE52-04B7-4BD4-BAD2-829EDBD08DB5}">
      <dgm:prSet/>
      <dgm:spPr/>
      <dgm:t>
        <a:bodyPr/>
        <a:lstStyle/>
        <a:p>
          <a:endParaRPr lang="en-US"/>
        </a:p>
      </dgm:t>
    </dgm:pt>
    <dgm:pt modelId="{79825BBF-2447-440C-B468-563A8D0F4056}" type="pres">
      <dgm:prSet presAssocID="{3D8C4043-1691-4891-B21A-241980C769C4}" presName="Name0" presStyleCnt="0">
        <dgm:presLayoutVars>
          <dgm:dir/>
          <dgm:resizeHandles val="exact"/>
        </dgm:presLayoutVars>
      </dgm:prSet>
      <dgm:spPr/>
    </dgm:pt>
    <dgm:pt modelId="{AE8E86E7-0B91-47E5-87B4-D5E6BAA7E659}" type="pres">
      <dgm:prSet presAssocID="{92989892-EECB-4880-A828-1E6AC3672080}" presName="node" presStyleLbl="node1" presStyleIdx="0" presStyleCnt="6">
        <dgm:presLayoutVars>
          <dgm:bulletEnabled val="1"/>
        </dgm:presLayoutVars>
      </dgm:prSet>
      <dgm:spPr/>
    </dgm:pt>
    <dgm:pt modelId="{D997222E-C562-44B6-8681-69C0DDA109E0}" type="pres">
      <dgm:prSet presAssocID="{864DE754-47BC-42C4-B48E-A294CB8C519A}" presName="sibTrans" presStyleLbl="sibTrans1D1" presStyleIdx="0" presStyleCnt="5"/>
      <dgm:spPr/>
    </dgm:pt>
    <dgm:pt modelId="{C90C129D-BCFC-47FE-AC1E-E30F7A705243}" type="pres">
      <dgm:prSet presAssocID="{864DE754-47BC-42C4-B48E-A294CB8C519A}" presName="connectorText" presStyleLbl="sibTrans1D1" presStyleIdx="0" presStyleCnt="5"/>
      <dgm:spPr/>
    </dgm:pt>
    <dgm:pt modelId="{118DBF44-372B-462C-99A1-7D663764DC5C}" type="pres">
      <dgm:prSet presAssocID="{227C09F0-5500-42F0-9A2E-4EF19A1D5E43}" presName="node" presStyleLbl="node1" presStyleIdx="1" presStyleCnt="6" custScaleX="111111">
        <dgm:presLayoutVars>
          <dgm:bulletEnabled val="1"/>
        </dgm:presLayoutVars>
      </dgm:prSet>
      <dgm:spPr/>
    </dgm:pt>
    <dgm:pt modelId="{AB066018-6DD3-4CD3-B2A4-009F5C71BC70}" type="pres">
      <dgm:prSet presAssocID="{9E686733-21D0-4A1A-9DF9-8B3F841DA716}" presName="sibTrans" presStyleLbl="sibTrans1D1" presStyleIdx="1" presStyleCnt="5"/>
      <dgm:spPr/>
    </dgm:pt>
    <dgm:pt modelId="{69353397-9E73-47F0-A562-5495EC01F459}" type="pres">
      <dgm:prSet presAssocID="{9E686733-21D0-4A1A-9DF9-8B3F841DA716}" presName="connectorText" presStyleLbl="sibTrans1D1" presStyleIdx="1" presStyleCnt="5"/>
      <dgm:spPr/>
    </dgm:pt>
    <dgm:pt modelId="{5CD30379-E0C8-4BCE-8E35-1D5739A58497}" type="pres">
      <dgm:prSet presAssocID="{F1F8C081-21A2-4720-ACBC-610BAED15A68}" presName="node" presStyleLbl="node1" presStyleIdx="2" presStyleCnt="6">
        <dgm:presLayoutVars>
          <dgm:bulletEnabled val="1"/>
        </dgm:presLayoutVars>
      </dgm:prSet>
      <dgm:spPr/>
    </dgm:pt>
    <dgm:pt modelId="{50DFD5C7-4B7F-4102-9823-5F40E6E17F4C}" type="pres">
      <dgm:prSet presAssocID="{288B63BD-171B-4146-9C32-29EA907F709F}" presName="sibTrans" presStyleLbl="sibTrans1D1" presStyleIdx="2" presStyleCnt="5"/>
      <dgm:spPr/>
    </dgm:pt>
    <dgm:pt modelId="{8486075E-3A94-4F2F-88E0-91ED26A6A0A2}" type="pres">
      <dgm:prSet presAssocID="{288B63BD-171B-4146-9C32-29EA907F709F}" presName="connectorText" presStyleLbl="sibTrans1D1" presStyleIdx="2" presStyleCnt="5"/>
      <dgm:spPr/>
    </dgm:pt>
    <dgm:pt modelId="{B5E43BD9-1F56-401B-84FC-183FBDA9A491}" type="pres">
      <dgm:prSet presAssocID="{DCE4C677-F277-44CE-A914-A740F23A2203}" presName="node" presStyleLbl="node1" presStyleIdx="3" presStyleCnt="6">
        <dgm:presLayoutVars>
          <dgm:bulletEnabled val="1"/>
        </dgm:presLayoutVars>
      </dgm:prSet>
      <dgm:spPr/>
    </dgm:pt>
    <dgm:pt modelId="{71B376E2-C952-4366-BB5D-31C2816CC08E}" type="pres">
      <dgm:prSet presAssocID="{4025A9E4-E528-4F11-B6D3-F0C5354E0451}" presName="sibTrans" presStyleLbl="sibTrans1D1" presStyleIdx="3" presStyleCnt="5"/>
      <dgm:spPr/>
    </dgm:pt>
    <dgm:pt modelId="{092E4990-E05E-48B7-9341-23FC641969F0}" type="pres">
      <dgm:prSet presAssocID="{4025A9E4-E528-4F11-B6D3-F0C5354E0451}" presName="connectorText" presStyleLbl="sibTrans1D1" presStyleIdx="3" presStyleCnt="5"/>
      <dgm:spPr/>
    </dgm:pt>
    <dgm:pt modelId="{8386524C-C385-4A91-9141-ECD4A3B83FAD}" type="pres">
      <dgm:prSet presAssocID="{1BDE686E-7439-4FD3-A545-3CFEEC598BC6}" presName="node" presStyleLbl="node1" presStyleIdx="4" presStyleCnt="6">
        <dgm:presLayoutVars>
          <dgm:bulletEnabled val="1"/>
        </dgm:presLayoutVars>
      </dgm:prSet>
      <dgm:spPr/>
    </dgm:pt>
    <dgm:pt modelId="{530D2115-06E1-4042-8531-F509851F647F}" type="pres">
      <dgm:prSet presAssocID="{0C64121D-711B-48CD-A4BE-50DF290B1074}" presName="sibTrans" presStyleLbl="sibTrans1D1" presStyleIdx="4" presStyleCnt="5"/>
      <dgm:spPr/>
    </dgm:pt>
    <dgm:pt modelId="{44307767-55D2-4BC1-A2E9-73152C2E6957}" type="pres">
      <dgm:prSet presAssocID="{0C64121D-711B-48CD-A4BE-50DF290B1074}" presName="connectorText" presStyleLbl="sibTrans1D1" presStyleIdx="4" presStyleCnt="5"/>
      <dgm:spPr/>
    </dgm:pt>
    <dgm:pt modelId="{D0A431C0-DDA8-4469-A68F-D45F6F65E76E}" type="pres">
      <dgm:prSet presAssocID="{FF7605B9-5911-4A31-B60B-F4F2B78C8D2B}" presName="node" presStyleLbl="node1" presStyleIdx="5" presStyleCnt="6">
        <dgm:presLayoutVars>
          <dgm:bulletEnabled val="1"/>
        </dgm:presLayoutVars>
      </dgm:prSet>
      <dgm:spPr/>
    </dgm:pt>
  </dgm:ptLst>
  <dgm:cxnLst>
    <dgm:cxn modelId="{F0E1EE52-04B7-4BD4-BAD2-829EDBD08DB5}" srcId="{3D8C4043-1691-4891-B21A-241980C769C4}" destId="{92989892-EECB-4880-A828-1E6AC3672080}" srcOrd="0" destOrd="0" parTransId="{36324DEA-079D-41FE-A83E-3F950DC5CBD9}" sibTransId="{864DE754-47BC-42C4-B48E-A294CB8C519A}"/>
    <dgm:cxn modelId="{30FA15A2-3782-4F14-9338-AD120E17C8A0}" type="presOf" srcId="{4025A9E4-E528-4F11-B6D3-F0C5354E0451}" destId="{71B376E2-C952-4366-BB5D-31C2816CC08E}" srcOrd="0" destOrd="0" presId="urn:microsoft.com/office/officeart/2005/8/layout/bProcess3"/>
    <dgm:cxn modelId="{27CCFE0A-509F-44E0-AE23-7BC60642A6FB}" type="presOf" srcId="{9E686733-21D0-4A1A-9DF9-8B3F841DA716}" destId="{69353397-9E73-47F0-A562-5495EC01F459}" srcOrd="1" destOrd="0" presId="urn:microsoft.com/office/officeart/2005/8/layout/bProcess3"/>
    <dgm:cxn modelId="{11268C0C-C781-4FC1-9EB6-79F175753BDB}" type="presOf" srcId="{288B63BD-171B-4146-9C32-29EA907F709F}" destId="{8486075E-3A94-4F2F-88E0-91ED26A6A0A2}" srcOrd="1" destOrd="0" presId="urn:microsoft.com/office/officeart/2005/8/layout/bProcess3"/>
    <dgm:cxn modelId="{6ACBD221-1272-46BD-97BC-5256CB65ECCD}" type="presOf" srcId="{9E686733-21D0-4A1A-9DF9-8B3F841DA716}" destId="{AB066018-6DD3-4CD3-B2A4-009F5C71BC70}" srcOrd="0" destOrd="0" presId="urn:microsoft.com/office/officeart/2005/8/layout/bProcess3"/>
    <dgm:cxn modelId="{F9E55302-B504-4FE3-94AD-7B60B8EA1255}" srcId="{3D8C4043-1691-4891-B21A-241980C769C4}" destId="{227C09F0-5500-42F0-9A2E-4EF19A1D5E43}" srcOrd="1" destOrd="0" parTransId="{7EEE29E1-DB45-461A-8D6B-DC79F5E00129}" sibTransId="{9E686733-21D0-4A1A-9DF9-8B3F841DA716}"/>
    <dgm:cxn modelId="{19732B86-B0D2-484D-B09F-73129260B35A}" type="presOf" srcId="{1BDE686E-7439-4FD3-A545-3CFEEC598BC6}" destId="{8386524C-C385-4A91-9141-ECD4A3B83FAD}" srcOrd="0" destOrd="0" presId="urn:microsoft.com/office/officeart/2005/8/layout/bProcess3"/>
    <dgm:cxn modelId="{4FC83D04-AF5F-45A1-B72C-E7317EB16976}" type="presOf" srcId="{288B63BD-171B-4146-9C32-29EA907F709F}" destId="{50DFD5C7-4B7F-4102-9823-5F40E6E17F4C}" srcOrd="0" destOrd="0" presId="urn:microsoft.com/office/officeart/2005/8/layout/bProcess3"/>
    <dgm:cxn modelId="{B418CC2A-232A-4399-AA27-5DE4D988B45A}" srcId="{3D8C4043-1691-4891-B21A-241980C769C4}" destId="{F1F8C081-21A2-4720-ACBC-610BAED15A68}" srcOrd="2" destOrd="0" parTransId="{20A9B360-3CBA-4FED-9ABD-4C7D4F4CEFA4}" sibTransId="{288B63BD-171B-4146-9C32-29EA907F709F}"/>
    <dgm:cxn modelId="{B22C26AE-C6D6-4854-8671-ACC2E3864229}" type="presOf" srcId="{FF7605B9-5911-4A31-B60B-F4F2B78C8D2B}" destId="{D0A431C0-DDA8-4469-A68F-D45F6F65E76E}" srcOrd="0" destOrd="0" presId="urn:microsoft.com/office/officeart/2005/8/layout/bProcess3"/>
    <dgm:cxn modelId="{0BB6C1BC-0708-4896-8AAB-C5A29491DFE8}" srcId="{3D8C4043-1691-4891-B21A-241980C769C4}" destId="{FF7605B9-5911-4A31-B60B-F4F2B78C8D2B}" srcOrd="5" destOrd="0" parTransId="{9EC9556D-45D4-45E0-918B-ADC3AEF45786}" sibTransId="{2B64B09C-514D-4FD5-B96C-B4159020CFA7}"/>
    <dgm:cxn modelId="{67F121C4-B1B1-4E8D-B08F-51A663C6CC2E}" srcId="{3D8C4043-1691-4891-B21A-241980C769C4}" destId="{DCE4C677-F277-44CE-A914-A740F23A2203}" srcOrd="3" destOrd="0" parTransId="{84037FD9-C0AA-4A74-8836-73118ED3A33D}" sibTransId="{4025A9E4-E528-4F11-B6D3-F0C5354E0451}"/>
    <dgm:cxn modelId="{B193C21C-5075-4C96-BFBF-B275452DD2E5}" type="presOf" srcId="{F1F8C081-21A2-4720-ACBC-610BAED15A68}" destId="{5CD30379-E0C8-4BCE-8E35-1D5739A58497}" srcOrd="0" destOrd="0" presId="urn:microsoft.com/office/officeart/2005/8/layout/bProcess3"/>
    <dgm:cxn modelId="{61BE9B00-9A52-48F9-BC5F-2F8C2D7C5684}" type="presOf" srcId="{864DE754-47BC-42C4-B48E-A294CB8C519A}" destId="{D997222E-C562-44B6-8681-69C0DDA109E0}" srcOrd="0" destOrd="0" presId="urn:microsoft.com/office/officeart/2005/8/layout/bProcess3"/>
    <dgm:cxn modelId="{BE5F0158-3F85-4A66-871D-3E23B1159FCC}" type="presOf" srcId="{92989892-EECB-4880-A828-1E6AC3672080}" destId="{AE8E86E7-0B91-47E5-87B4-D5E6BAA7E659}" srcOrd="0" destOrd="0" presId="urn:microsoft.com/office/officeart/2005/8/layout/bProcess3"/>
    <dgm:cxn modelId="{EF548FD5-9A6C-448C-B847-466254422F43}" srcId="{3D8C4043-1691-4891-B21A-241980C769C4}" destId="{1BDE686E-7439-4FD3-A545-3CFEEC598BC6}" srcOrd="4" destOrd="0" parTransId="{A9F63141-AF58-4EA7-8718-8673EB47A679}" sibTransId="{0C64121D-711B-48CD-A4BE-50DF290B1074}"/>
    <dgm:cxn modelId="{B8E3A440-0D8F-41B8-A3FF-2EFD62826327}" type="presOf" srcId="{227C09F0-5500-42F0-9A2E-4EF19A1D5E43}" destId="{118DBF44-372B-462C-99A1-7D663764DC5C}" srcOrd="0" destOrd="0" presId="urn:microsoft.com/office/officeart/2005/8/layout/bProcess3"/>
    <dgm:cxn modelId="{749DA28F-E80C-48AE-865F-C892FD558AF3}" type="presOf" srcId="{0C64121D-711B-48CD-A4BE-50DF290B1074}" destId="{44307767-55D2-4BC1-A2E9-73152C2E6957}" srcOrd="1" destOrd="0" presId="urn:microsoft.com/office/officeart/2005/8/layout/bProcess3"/>
    <dgm:cxn modelId="{65CCE711-D90B-4EF4-A12D-5749DEF48D43}" type="presOf" srcId="{DCE4C677-F277-44CE-A914-A740F23A2203}" destId="{B5E43BD9-1F56-401B-84FC-183FBDA9A491}" srcOrd="0" destOrd="0" presId="urn:microsoft.com/office/officeart/2005/8/layout/bProcess3"/>
    <dgm:cxn modelId="{5FBA8EA5-FA46-4BB2-B2CF-6D2EEB606C8E}" type="presOf" srcId="{0C64121D-711B-48CD-A4BE-50DF290B1074}" destId="{530D2115-06E1-4042-8531-F509851F647F}" srcOrd="0" destOrd="0" presId="urn:microsoft.com/office/officeart/2005/8/layout/bProcess3"/>
    <dgm:cxn modelId="{EB2A09DB-8059-4638-895C-2F7096C3D8A3}" type="presOf" srcId="{864DE754-47BC-42C4-B48E-A294CB8C519A}" destId="{C90C129D-BCFC-47FE-AC1E-E30F7A705243}" srcOrd="1" destOrd="0" presId="urn:microsoft.com/office/officeart/2005/8/layout/bProcess3"/>
    <dgm:cxn modelId="{78BC3E1D-BB8F-4809-B3ED-08EF8E392390}" type="presOf" srcId="{4025A9E4-E528-4F11-B6D3-F0C5354E0451}" destId="{092E4990-E05E-48B7-9341-23FC641969F0}" srcOrd="1" destOrd="0" presId="urn:microsoft.com/office/officeart/2005/8/layout/bProcess3"/>
    <dgm:cxn modelId="{5D6ABB30-B814-4604-94A6-4B94738370C8}" type="presOf" srcId="{3D8C4043-1691-4891-B21A-241980C769C4}" destId="{79825BBF-2447-440C-B468-563A8D0F4056}" srcOrd="0" destOrd="0" presId="urn:microsoft.com/office/officeart/2005/8/layout/bProcess3"/>
    <dgm:cxn modelId="{02DAC64D-7199-4C83-B045-62EFF36AA176}" type="presParOf" srcId="{79825BBF-2447-440C-B468-563A8D0F4056}" destId="{AE8E86E7-0B91-47E5-87B4-D5E6BAA7E659}" srcOrd="0" destOrd="0" presId="urn:microsoft.com/office/officeart/2005/8/layout/bProcess3"/>
    <dgm:cxn modelId="{0ED93651-214C-4614-BD55-0DCD4FC4EB18}" type="presParOf" srcId="{79825BBF-2447-440C-B468-563A8D0F4056}" destId="{D997222E-C562-44B6-8681-69C0DDA109E0}" srcOrd="1" destOrd="0" presId="urn:microsoft.com/office/officeart/2005/8/layout/bProcess3"/>
    <dgm:cxn modelId="{446B0471-D281-45F3-991A-19AF6EFCB3D1}" type="presParOf" srcId="{D997222E-C562-44B6-8681-69C0DDA109E0}" destId="{C90C129D-BCFC-47FE-AC1E-E30F7A705243}" srcOrd="0" destOrd="0" presId="urn:microsoft.com/office/officeart/2005/8/layout/bProcess3"/>
    <dgm:cxn modelId="{DB3815E5-7EC3-4607-9D7E-08C918FD15DD}" type="presParOf" srcId="{79825BBF-2447-440C-B468-563A8D0F4056}" destId="{118DBF44-372B-462C-99A1-7D663764DC5C}" srcOrd="2" destOrd="0" presId="urn:microsoft.com/office/officeart/2005/8/layout/bProcess3"/>
    <dgm:cxn modelId="{E5159CF0-1E08-4623-99AD-8CE9DB0BB496}" type="presParOf" srcId="{79825BBF-2447-440C-B468-563A8D0F4056}" destId="{AB066018-6DD3-4CD3-B2A4-009F5C71BC70}" srcOrd="3" destOrd="0" presId="urn:microsoft.com/office/officeart/2005/8/layout/bProcess3"/>
    <dgm:cxn modelId="{C9D653E6-C36C-46DD-9E26-0BC60D015DE5}" type="presParOf" srcId="{AB066018-6DD3-4CD3-B2A4-009F5C71BC70}" destId="{69353397-9E73-47F0-A562-5495EC01F459}" srcOrd="0" destOrd="0" presId="urn:microsoft.com/office/officeart/2005/8/layout/bProcess3"/>
    <dgm:cxn modelId="{B0D2EB75-4532-4143-96CA-3254E617A54F}" type="presParOf" srcId="{79825BBF-2447-440C-B468-563A8D0F4056}" destId="{5CD30379-E0C8-4BCE-8E35-1D5739A58497}" srcOrd="4" destOrd="0" presId="urn:microsoft.com/office/officeart/2005/8/layout/bProcess3"/>
    <dgm:cxn modelId="{A69B0E64-9912-4F59-A3C5-5A2783A4C223}" type="presParOf" srcId="{79825BBF-2447-440C-B468-563A8D0F4056}" destId="{50DFD5C7-4B7F-4102-9823-5F40E6E17F4C}" srcOrd="5" destOrd="0" presId="urn:microsoft.com/office/officeart/2005/8/layout/bProcess3"/>
    <dgm:cxn modelId="{77534D9E-41BB-44D5-9A01-2C509F654399}" type="presParOf" srcId="{50DFD5C7-4B7F-4102-9823-5F40E6E17F4C}" destId="{8486075E-3A94-4F2F-88E0-91ED26A6A0A2}" srcOrd="0" destOrd="0" presId="urn:microsoft.com/office/officeart/2005/8/layout/bProcess3"/>
    <dgm:cxn modelId="{F45F286B-9B2A-42E9-A892-EDF4E39FD69E}" type="presParOf" srcId="{79825BBF-2447-440C-B468-563A8D0F4056}" destId="{B5E43BD9-1F56-401B-84FC-183FBDA9A491}" srcOrd="6" destOrd="0" presId="urn:microsoft.com/office/officeart/2005/8/layout/bProcess3"/>
    <dgm:cxn modelId="{C83A251E-D867-426E-86E4-B3F46645ACC7}" type="presParOf" srcId="{79825BBF-2447-440C-B468-563A8D0F4056}" destId="{71B376E2-C952-4366-BB5D-31C2816CC08E}" srcOrd="7" destOrd="0" presId="urn:microsoft.com/office/officeart/2005/8/layout/bProcess3"/>
    <dgm:cxn modelId="{0819A53E-4C56-4AE2-9D88-EEB8724C09D1}" type="presParOf" srcId="{71B376E2-C952-4366-BB5D-31C2816CC08E}" destId="{092E4990-E05E-48B7-9341-23FC641969F0}" srcOrd="0" destOrd="0" presId="urn:microsoft.com/office/officeart/2005/8/layout/bProcess3"/>
    <dgm:cxn modelId="{D6FAADDD-719B-4CF7-8A81-84327ADBB42D}" type="presParOf" srcId="{79825BBF-2447-440C-B468-563A8D0F4056}" destId="{8386524C-C385-4A91-9141-ECD4A3B83FAD}" srcOrd="8" destOrd="0" presId="urn:microsoft.com/office/officeart/2005/8/layout/bProcess3"/>
    <dgm:cxn modelId="{66D12C58-4918-4572-B475-3B6E1B06052A}" type="presParOf" srcId="{79825BBF-2447-440C-B468-563A8D0F4056}" destId="{530D2115-06E1-4042-8531-F509851F647F}" srcOrd="9" destOrd="0" presId="urn:microsoft.com/office/officeart/2005/8/layout/bProcess3"/>
    <dgm:cxn modelId="{84F50871-FC1E-4C4A-B1C0-4C0B3D060FD2}" type="presParOf" srcId="{530D2115-06E1-4042-8531-F509851F647F}" destId="{44307767-55D2-4BC1-A2E9-73152C2E6957}" srcOrd="0" destOrd="0" presId="urn:microsoft.com/office/officeart/2005/8/layout/bProcess3"/>
    <dgm:cxn modelId="{9F5F9A14-E116-4960-BC1F-6D792598700E}" type="presParOf" srcId="{79825BBF-2447-440C-B468-563A8D0F4056}" destId="{D0A431C0-DDA8-4469-A68F-D45F6F65E76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7222E-C562-44B6-8681-69C0DDA109E0}">
      <dsp:nvSpPr>
        <dsp:cNvPr id="0" name=""/>
        <dsp:cNvSpPr/>
      </dsp:nvSpPr>
      <dsp:spPr>
        <a:xfrm>
          <a:off x="2407001" y="896873"/>
          <a:ext cx="522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577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4460" y="939827"/>
        <a:ext cx="27658" cy="5531"/>
      </dsp:txXfrm>
    </dsp:sp>
    <dsp:sp modelId="{AE8E86E7-0B91-47E5-87B4-D5E6BAA7E659}">
      <dsp:nvSpPr>
        <dsp:cNvPr id="0" name=""/>
        <dsp:cNvSpPr/>
      </dsp:nvSpPr>
      <dsp:spPr>
        <a:xfrm>
          <a:off x="3681" y="221057"/>
          <a:ext cx="2405120" cy="14430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/>
            <a:t>Kod źródłowy</a:t>
          </a:r>
          <a:endParaRPr lang="en-US" sz="2600" kern="1200" dirty="0"/>
        </a:p>
      </dsp:txBody>
      <dsp:txXfrm>
        <a:off x="3681" y="221057"/>
        <a:ext cx="2405120" cy="1443072"/>
      </dsp:txXfrm>
    </dsp:sp>
    <dsp:sp modelId="{AB066018-6DD3-4CD3-B2A4-009F5C71BC70}">
      <dsp:nvSpPr>
        <dsp:cNvPr id="0" name=""/>
        <dsp:cNvSpPr/>
      </dsp:nvSpPr>
      <dsp:spPr>
        <a:xfrm>
          <a:off x="5632532" y="896873"/>
          <a:ext cx="522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577" y="45720"/>
              </a:lnTo>
            </a:path>
          </a:pathLst>
        </a:custGeom>
        <a:noFill/>
        <a:ln w="1270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9992" y="939827"/>
        <a:ext cx="27658" cy="5531"/>
      </dsp:txXfrm>
    </dsp:sp>
    <dsp:sp modelId="{118DBF44-372B-462C-99A1-7D663764DC5C}">
      <dsp:nvSpPr>
        <dsp:cNvPr id="0" name=""/>
        <dsp:cNvSpPr/>
      </dsp:nvSpPr>
      <dsp:spPr>
        <a:xfrm>
          <a:off x="2961979" y="221057"/>
          <a:ext cx="2672353" cy="144307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err="1"/>
            <a:t>Preprocessing</a:t>
          </a:r>
          <a:endParaRPr lang="en-US" sz="2600" kern="1200" dirty="0"/>
        </a:p>
      </dsp:txBody>
      <dsp:txXfrm>
        <a:off x="2961979" y="221057"/>
        <a:ext cx="2672353" cy="1443072"/>
      </dsp:txXfrm>
    </dsp:sp>
    <dsp:sp modelId="{50DFD5C7-4B7F-4102-9823-5F40E6E17F4C}">
      <dsp:nvSpPr>
        <dsp:cNvPr id="0" name=""/>
        <dsp:cNvSpPr/>
      </dsp:nvSpPr>
      <dsp:spPr>
        <a:xfrm>
          <a:off x="1206241" y="1662329"/>
          <a:ext cx="6183829" cy="522577"/>
        </a:xfrm>
        <a:custGeom>
          <a:avLst/>
          <a:gdLst/>
          <a:ahLst/>
          <a:cxnLst/>
          <a:rect l="0" t="0" r="0" b="0"/>
          <a:pathLst>
            <a:path>
              <a:moveTo>
                <a:pt x="6183829" y="0"/>
              </a:moveTo>
              <a:lnTo>
                <a:pt x="6183829" y="278388"/>
              </a:lnTo>
              <a:lnTo>
                <a:pt x="0" y="278388"/>
              </a:lnTo>
              <a:lnTo>
                <a:pt x="0" y="522577"/>
              </a:lnTo>
            </a:path>
          </a:pathLst>
        </a:custGeom>
        <a:noFill/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2942" y="1920852"/>
        <a:ext cx="310426" cy="5531"/>
      </dsp:txXfrm>
    </dsp:sp>
    <dsp:sp modelId="{5CD30379-E0C8-4BCE-8E35-1D5739A58497}">
      <dsp:nvSpPr>
        <dsp:cNvPr id="0" name=""/>
        <dsp:cNvSpPr/>
      </dsp:nvSpPr>
      <dsp:spPr>
        <a:xfrm>
          <a:off x="6187510" y="221057"/>
          <a:ext cx="2405120" cy="1443072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/>
            <a:t>Kompilacja</a:t>
          </a:r>
        </a:p>
      </dsp:txBody>
      <dsp:txXfrm>
        <a:off x="6187510" y="221057"/>
        <a:ext cx="2405120" cy="1443072"/>
      </dsp:txXfrm>
    </dsp:sp>
    <dsp:sp modelId="{71B376E2-C952-4366-BB5D-31C2816CC08E}">
      <dsp:nvSpPr>
        <dsp:cNvPr id="0" name=""/>
        <dsp:cNvSpPr/>
      </dsp:nvSpPr>
      <dsp:spPr>
        <a:xfrm>
          <a:off x="2407001" y="2893123"/>
          <a:ext cx="522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577" y="45720"/>
              </a:lnTo>
            </a:path>
          </a:pathLst>
        </a:custGeom>
        <a:noFill/>
        <a:ln w="1270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4460" y="2936077"/>
        <a:ext cx="27658" cy="5531"/>
      </dsp:txXfrm>
    </dsp:sp>
    <dsp:sp modelId="{B5E43BD9-1F56-401B-84FC-183FBDA9A491}">
      <dsp:nvSpPr>
        <dsp:cNvPr id="0" name=""/>
        <dsp:cNvSpPr/>
      </dsp:nvSpPr>
      <dsp:spPr>
        <a:xfrm>
          <a:off x="3681" y="2217307"/>
          <a:ext cx="2405120" cy="1443072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/>
            <a:t>Assembly</a:t>
          </a:r>
        </a:p>
      </dsp:txBody>
      <dsp:txXfrm>
        <a:off x="3681" y="2217307"/>
        <a:ext cx="2405120" cy="1443072"/>
      </dsp:txXfrm>
    </dsp:sp>
    <dsp:sp modelId="{530D2115-06E1-4042-8531-F509851F647F}">
      <dsp:nvSpPr>
        <dsp:cNvPr id="0" name=""/>
        <dsp:cNvSpPr/>
      </dsp:nvSpPr>
      <dsp:spPr>
        <a:xfrm>
          <a:off x="5365299" y="2893123"/>
          <a:ext cx="522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577" y="45720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2759" y="2936077"/>
        <a:ext cx="27658" cy="5531"/>
      </dsp:txXfrm>
    </dsp:sp>
    <dsp:sp modelId="{8386524C-C385-4A91-9141-ECD4A3B83FAD}">
      <dsp:nvSpPr>
        <dsp:cNvPr id="0" name=""/>
        <dsp:cNvSpPr/>
      </dsp:nvSpPr>
      <dsp:spPr>
        <a:xfrm>
          <a:off x="2961979" y="2217307"/>
          <a:ext cx="2405120" cy="1443072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/>
            <a:t>Linkowanie</a:t>
          </a:r>
          <a:endParaRPr lang="en-US" sz="2600" kern="1200" dirty="0"/>
        </a:p>
      </dsp:txBody>
      <dsp:txXfrm>
        <a:off x="2961979" y="2217307"/>
        <a:ext cx="2405120" cy="1443072"/>
      </dsp:txXfrm>
    </dsp:sp>
    <dsp:sp modelId="{D0A431C0-DDA8-4469-A68F-D45F6F65E76E}">
      <dsp:nvSpPr>
        <dsp:cNvPr id="0" name=""/>
        <dsp:cNvSpPr/>
      </dsp:nvSpPr>
      <dsp:spPr>
        <a:xfrm>
          <a:off x="5920277" y="2217307"/>
          <a:ext cx="2405120" cy="14430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/>
            <a:t>Kod wykonywalny</a:t>
          </a:r>
          <a:endParaRPr lang="en-US" sz="2600" kern="1200" dirty="0"/>
        </a:p>
      </dsp:txBody>
      <dsp:txXfrm>
        <a:off x="5920277" y="2217307"/>
        <a:ext cx="2405120" cy="144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DE85-3BF7-4BBC-A77B-46651C606F12}" type="datetimeFigureOut">
              <a:rPr lang="pl-PL"/>
              <a:t>2016-03-04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D109F-D5CE-467F-935C-0B78AA7074F3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9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11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38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33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490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87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09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498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21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237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62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938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710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006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288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831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785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29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600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75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374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17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550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183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925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264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5412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686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587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890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52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20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2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8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9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1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D109F-D5CE-467F-935C-0B78AA7074F3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1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9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0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8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2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4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8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cmake-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rus-and/gdb-dash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System/avs_common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en-US" dirty="0"/>
              <a:t> w 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zwariować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Kuźnik </a:t>
            </a:r>
          </a:p>
          <a:p>
            <a:r>
              <a:rPr lang="pl-PL" dirty="0"/>
              <a:t>Mateusz Kwiatkowski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29" y="4905675"/>
            <a:ext cx="14859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CMake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latin typeface="Trebuchet MS" charset="0"/>
                <a:hlinkClick r:id="rId3"/>
              </a:rPr>
              <a:t>https://cmake.org/</a:t>
            </a:r>
          </a:p>
          <a:p>
            <a:r>
              <a:rPr lang="pl-PL" dirty="0">
                <a:latin typeface="Trebuchet MS" charset="0"/>
              </a:rPr>
              <a:t>Tutorial: </a:t>
            </a:r>
            <a:r>
              <a:rPr lang="pl-PL" dirty="0">
                <a:latin typeface="Trebuchet MS" charset="0"/>
                <a:hlinkClick r:id="rId4"/>
              </a:rPr>
              <a:t>https://cmake.org/cmake-tutorial/</a:t>
            </a:r>
            <a:endParaRPr lang="pl-PL" dirty="0">
              <a:latin typeface="Trebuchet MS" charset="0"/>
            </a:endParaRPr>
          </a:p>
          <a:p>
            <a:r>
              <a:rPr lang="pl-PL" dirty="0">
                <a:latin typeface="Trebuchet MS" charset="0"/>
              </a:rPr>
              <a:t>Nakładka na </a:t>
            </a:r>
            <a:r>
              <a:rPr lang="pl-PL" dirty="0" err="1">
                <a:latin typeface="Trebuchet MS" charset="0"/>
              </a:rPr>
              <a:t>make</a:t>
            </a:r>
            <a:endParaRPr lang="pl-PL" dirty="0">
              <a:latin typeface="Trebuchet MS" charset="0"/>
            </a:endParaRPr>
          </a:p>
          <a:p>
            <a:pPr lvl="1"/>
            <a:r>
              <a:rPr lang="pl-PL" dirty="0" err="1">
                <a:latin typeface="Courier New"/>
              </a:rPr>
              <a:t>cmake</a:t>
            </a:r>
            <a:r>
              <a:rPr lang="pl-PL" dirty="0">
                <a:latin typeface="Courier New"/>
              </a:rPr>
              <a:t> .</a:t>
            </a:r>
            <a:r>
              <a:rPr lang="pl-PL" dirty="0">
                <a:latin typeface="Trebuchet MS" charset="0"/>
              </a:rPr>
              <a:t> - generuje </a:t>
            </a:r>
            <a:r>
              <a:rPr lang="pl-PL" dirty="0" err="1">
                <a:latin typeface="Trebuchet MS" charset="0"/>
              </a:rPr>
              <a:t>Makefile</a:t>
            </a:r>
            <a:r>
              <a:rPr lang="pl-PL" dirty="0">
                <a:latin typeface="Trebuchet MS" charset="0"/>
              </a:rPr>
              <a:t> (lub projekt VS, …)</a:t>
            </a:r>
            <a:br>
              <a:rPr lang="pl-PL" dirty="0">
                <a:latin typeface="Trebuchet MS" charset="0"/>
              </a:rPr>
            </a:br>
            <a:r>
              <a:rPr lang="pl-PL" dirty="0" err="1">
                <a:latin typeface="Courier New"/>
              </a:rPr>
              <a:t>make</a:t>
            </a:r>
            <a:r>
              <a:rPr lang="pl-PL" dirty="0">
                <a:latin typeface="Trebuchet MS" charset="0"/>
              </a:rPr>
              <a:t> - właściwe budowanie</a:t>
            </a:r>
          </a:p>
          <a:p>
            <a:r>
              <a:rPr lang="pl-PL" dirty="0">
                <a:latin typeface="Trebuchet MS" charset="0"/>
              </a:rPr>
              <a:t>Opis projektu szybko się rozrasta</a:t>
            </a:r>
          </a:p>
          <a:p>
            <a:pPr lvl="1"/>
            <a:r>
              <a:rPr lang="pl-PL" dirty="0" err="1">
                <a:latin typeface="Trebuchet MS" charset="0"/>
              </a:rPr>
              <a:t>CMake</a:t>
            </a:r>
            <a:r>
              <a:rPr lang="pl-PL" dirty="0">
                <a:latin typeface="Trebuchet MS" charset="0"/>
              </a:rPr>
              <a:t> jest w pełni funkcjonalnym językiem skryptowym... </a:t>
            </a:r>
            <a:r>
              <a:rPr lang="kn-IN" dirty="0" err="1">
                <a:latin typeface="Trebuchet MS" charset="0"/>
              </a:rPr>
              <a:t>ಠ_ಠ</a:t>
            </a:r>
            <a:endParaRPr lang="kn-IN" dirty="0">
              <a:latin typeface="Trebuchet MS" charset="0"/>
            </a:endParaRPr>
          </a:p>
          <a:p>
            <a:pPr lvl="1"/>
            <a:r>
              <a:rPr lang="pl-PL" dirty="0">
                <a:latin typeface="Trebuchet MS" charset="0"/>
              </a:rPr>
              <a:t>Mimo wszystko, stosunkowo dobrze się skaluje</a:t>
            </a:r>
          </a:p>
          <a:p>
            <a:r>
              <a:rPr lang="pl-PL" dirty="0">
                <a:latin typeface="Trebuchet MS" charset="0"/>
              </a:rPr>
              <a:t>Natywnie wspierany przez </a:t>
            </a:r>
            <a:r>
              <a:rPr lang="pl-PL" dirty="0" err="1">
                <a:latin typeface="Trebuchet MS" charset="0"/>
              </a:rPr>
              <a:t>CLiona</a:t>
            </a:r>
            <a:endParaRPr lang="pl-PL" dirty="0">
              <a:latin typeface="Trebuchet MS" charset="0"/>
            </a:endParaRPr>
          </a:p>
          <a:p>
            <a:r>
              <a:rPr lang="pl-PL" dirty="0">
                <a:latin typeface="Trebuchet MS" charset="0"/>
              </a:rPr>
              <a:t>Stosunkowo dobrze działa z </a:t>
            </a:r>
            <a:r>
              <a:rPr lang="pl-PL" dirty="0" err="1">
                <a:latin typeface="Trebuchet MS" charset="0"/>
              </a:rPr>
              <a:t>Eclipse</a:t>
            </a:r>
            <a:r>
              <a:rPr lang="pl-PL" dirty="0">
                <a:latin typeface="Trebuchet MS" charset="0"/>
              </a:rPr>
              <a:t> i </a:t>
            </a:r>
            <a:r>
              <a:rPr lang="pl-PL" dirty="0" err="1">
                <a:latin typeface="Trebuchet MS" charset="0"/>
              </a:rPr>
              <a:t>NetBeans</a:t>
            </a:r>
            <a:endParaRPr lang="pl-PL" dirty="0">
              <a:latin typeface="Trebuchet MS" charset="0"/>
            </a:endParaRPr>
          </a:p>
          <a:p>
            <a:pPr lvl="1"/>
            <a:r>
              <a:rPr lang="pl-PL" dirty="0">
                <a:latin typeface="Trebuchet MS" charset="0"/>
              </a:rPr>
              <a:t>Najlepiej najpierw stworzyć szkielet projektu </a:t>
            </a:r>
            <a:r>
              <a:rPr lang="pl-PL" dirty="0" err="1">
                <a:latin typeface="Trebuchet MS" charset="0"/>
              </a:rPr>
              <a:t>CMake</a:t>
            </a:r>
            <a:r>
              <a:rPr lang="pl-PL" dirty="0">
                <a:latin typeface="Trebuchet MS" charset="0"/>
              </a:rPr>
              <a:t> i później importować!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24645" y="1735197"/>
            <a:ext cx="4504759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cmake_minimum_required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(VERSION 2.6)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project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(Tutorial)
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add_executable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(Tutorial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           main.c logic.c ui.c)</a:t>
            </a:r>
          </a:p>
        </p:txBody>
      </p:sp>
    </p:spTree>
    <p:extLst>
      <p:ext uri="{BB962C8B-B14F-4D97-AF65-F5344CB8AC3E}">
        <p14:creationId xmlns:p14="http://schemas.microsoft.com/office/powerpoint/2010/main" val="394479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prawdziwego programisty: Gabinet postępowania kryzysowego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 charset="0"/>
              </a:rPr>
              <a:t>Analiza statyczna</a:t>
            </a:r>
          </a:p>
          <a:p>
            <a:r>
              <a:rPr lang="pl-PL" dirty="0">
                <a:latin typeface="Trebuchet MS" charset="0"/>
              </a:rPr>
              <a:t>Analiza dynamiczna</a:t>
            </a:r>
          </a:p>
          <a:p>
            <a:r>
              <a:rPr lang="pl-PL" dirty="0">
                <a:latin typeface="Trebuchet MS" charset="0"/>
              </a:rPr>
              <a:t>Debugger</a:t>
            </a:r>
          </a:p>
        </p:txBody>
      </p:sp>
      <p:pic>
        <p:nvPicPr>
          <p:cNvPr id="5" name="Obraz 4" descr="https://i.ytimg.com/vi/Rcqt0LQtZio/hq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88" y="1928813"/>
            <a:ext cx="5470432" cy="41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statyczna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 err="1"/>
              <a:t>Clang</a:t>
            </a:r>
            <a:r>
              <a:rPr lang="pl-PL" b="1" dirty="0"/>
              <a:t> </a:t>
            </a:r>
            <a:r>
              <a:rPr lang="pl-PL" b="1" dirty="0" err="1"/>
              <a:t>Static</a:t>
            </a:r>
            <a:r>
              <a:rPr lang="pl-PL" b="1" dirty="0"/>
              <a:t> Analyzer:</a:t>
            </a:r>
            <a:br>
              <a:rPr lang="pl-PL" dirty="0"/>
            </a:br>
            <a:r>
              <a:rPr lang="pl-PL" b="1" dirty="0" err="1">
                <a:latin typeface="Courier New"/>
              </a:rPr>
              <a:t>scan-build</a:t>
            </a:r>
            <a:endParaRPr lang="pl-PL" b="1" dirty="0">
              <a:latin typeface="Courier New"/>
            </a:endParaRPr>
          </a:p>
          <a:p>
            <a:r>
              <a:rPr lang="pl-PL" dirty="0" err="1">
                <a:latin typeface="Courier New" charset="0"/>
              </a:rPr>
              <a:t>cmake</a:t>
            </a:r>
            <a:br>
              <a:rPr lang="pl-PL" dirty="0">
                <a:latin typeface="Courier New" charset="0"/>
              </a:rPr>
            </a:br>
            <a:r>
              <a:rPr lang="pl-PL" dirty="0">
                <a:latin typeface="Courier New" charset="0"/>
              </a:rPr>
              <a:t>-DCMAKE_C_COMPILER=</a:t>
            </a:r>
            <a:br>
              <a:rPr lang="pl-PL" dirty="0">
                <a:latin typeface="Courier New" charset="0"/>
              </a:rPr>
            </a:br>
            <a:r>
              <a:rPr lang="pl-PL" dirty="0">
                <a:latin typeface="Courier New" charset="0"/>
              </a:rPr>
              <a:t>{...}/ccc-</a:t>
            </a:r>
            <a:r>
              <a:rPr lang="pl-PL" dirty="0" err="1">
                <a:latin typeface="Courier New" charset="0"/>
              </a:rPr>
              <a:t>analyzer</a:t>
            </a:r>
            <a:r>
              <a:rPr lang="pl-PL" dirty="0">
                <a:latin typeface="Courier New" charset="0"/>
              </a:rPr>
              <a:t> .</a:t>
            </a:r>
            <a:br>
              <a:rPr lang="pl-PL" dirty="0"/>
            </a:br>
            <a:br>
              <a:rPr lang="pl-PL" dirty="0"/>
            </a:br>
            <a:r>
              <a:rPr lang="pl-PL" dirty="0" err="1">
                <a:latin typeface="Courier New" charset="0"/>
              </a:rPr>
              <a:t>scan-build</a:t>
            </a:r>
            <a:r>
              <a:rPr lang="pl-PL" dirty="0">
                <a:latin typeface="Courier New" charset="0"/>
              </a:rPr>
              <a:t> </a:t>
            </a:r>
            <a:r>
              <a:rPr lang="pl-PL" dirty="0" err="1">
                <a:latin typeface="Courier New" charset="0"/>
              </a:rPr>
              <a:t>make</a:t>
            </a:r>
            <a:endParaRPr lang="pl-PL" dirty="0">
              <a:latin typeface="Courier New" charset="0"/>
            </a:endParaRPr>
          </a:p>
          <a:p>
            <a:r>
              <a:rPr lang="pl-PL" dirty="0">
                <a:latin typeface="Trebuchet MS" charset="0"/>
              </a:rPr>
              <a:t>Wykrywa wiele typowych błędów logicznych przed uruchomieniem programu</a:t>
            </a:r>
          </a:p>
        </p:txBody>
      </p:sp>
      <p:pic>
        <p:nvPicPr>
          <p:cNvPr id="5" name="Symbol zastępczy zawartości 4" descr="bug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2096" y="2160588"/>
            <a:ext cx="3739508" cy="3881437"/>
          </a:xfrm>
        </p:spPr>
      </p:pic>
    </p:spTree>
    <p:extLst>
      <p:ext uri="{BB962C8B-B14F-4D97-AF65-F5344CB8AC3E}">
        <p14:creationId xmlns:p14="http://schemas.microsoft.com/office/powerpoint/2010/main" val="37492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dynamiczna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l-PL" b="1" dirty="0" err="1"/>
              <a:t>Valgrind</a:t>
            </a:r>
            <a:endParaRPr lang="pl-PL" b="1" dirty="0"/>
          </a:p>
          <a:p>
            <a:r>
              <a:rPr lang="pl-PL" dirty="0"/>
              <a:t>Różne narzędzia, podstawowe: </a:t>
            </a:r>
            <a:r>
              <a:rPr lang="pl-PL" dirty="0" err="1"/>
              <a:t>Memcheck</a:t>
            </a:r>
            <a:endParaRPr lang="pl-PL" dirty="0"/>
          </a:p>
          <a:p>
            <a:r>
              <a:rPr lang="pl-PL" dirty="0" err="1">
                <a:latin typeface="Courier New"/>
              </a:rPr>
              <a:t>valgrind</a:t>
            </a:r>
            <a:r>
              <a:rPr lang="pl-PL" dirty="0">
                <a:latin typeface="Courier New"/>
              </a:rPr>
              <a:t> ./</a:t>
            </a:r>
            <a:r>
              <a:rPr lang="pl-PL" dirty="0" err="1">
                <a:latin typeface="Courier New"/>
              </a:rPr>
              <a:t>prog</a:t>
            </a:r>
            <a:endParaRPr lang="pl-PL" dirty="0">
              <a:latin typeface="Courier New"/>
            </a:endParaRPr>
          </a:p>
          <a:p>
            <a:r>
              <a:rPr lang="pl-PL" dirty="0" err="1">
                <a:latin typeface="Courier New"/>
              </a:rPr>
              <a:t>valgrind</a:t>
            </a:r>
            <a:r>
              <a:rPr lang="pl-PL" dirty="0">
                <a:latin typeface="Courier New"/>
              </a:rPr>
              <a:t> --</a:t>
            </a:r>
            <a:r>
              <a:rPr lang="pl-PL" dirty="0" err="1">
                <a:latin typeface="Courier New"/>
              </a:rPr>
              <a:t>leak-check</a:t>
            </a:r>
            <a:r>
              <a:rPr lang="pl-PL" dirty="0">
                <a:latin typeface="Courier New"/>
              </a:rPr>
              <a:t>=</a:t>
            </a:r>
            <a:r>
              <a:rPr lang="pl-PL" dirty="0" err="1">
                <a:latin typeface="Courier New"/>
              </a:rPr>
              <a:t>full</a:t>
            </a:r>
            <a:r>
              <a:rPr lang="pl-PL" dirty="0">
                <a:latin typeface="Courier New"/>
              </a:rPr>
              <a:t> ./</a:t>
            </a:r>
            <a:r>
              <a:rPr lang="pl-PL" dirty="0" err="1">
                <a:latin typeface="Courier New"/>
              </a:rPr>
              <a:t>prog</a:t>
            </a:r>
            <a:endParaRPr lang="pl-PL" dirty="0">
              <a:latin typeface="Courier New"/>
            </a:endParaRPr>
          </a:p>
          <a:p>
            <a:r>
              <a:rPr lang="pl-PL" dirty="0">
                <a:latin typeface="Trebuchet MS"/>
              </a:rPr>
              <a:t>Inne narzędzia:</a:t>
            </a:r>
          </a:p>
          <a:p>
            <a:pPr lvl="1"/>
            <a:r>
              <a:rPr lang="pl-PL" dirty="0" err="1">
                <a:latin typeface="Courier New"/>
              </a:rPr>
              <a:t>valgrind</a:t>
            </a:r>
            <a:r>
              <a:rPr lang="pl-PL" dirty="0">
                <a:latin typeface="Courier New"/>
              </a:rPr>
              <a:t> --</a:t>
            </a:r>
            <a:r>
              <a:rPr lang="pl-PL" dirty="0" err="1">
                <a:latin typeface="Courier New"/>
              </a:rPr>
              <a:t>tool</a:t>
            </a:r>
            <a:r>
              <a:rPr lang="pl-PL" dirty="0">
                <a:latin typeface="Courier New"/>
              </a:rPr>
              <a:t>=...</a:t>
            </a:r>
          </a:p>
          <a:p>
            <a:pPr lvl="1"/>
            <a:r>
              <a:rPr lang="pl-PL" dirty="0" err="1">
                <a:latin typeface="Trebuchet MS"/>
              </a:rPr>
              <a:t>Helgrind</a:t>
            </a:r>
            <a:r>
              <a:rPr lang="pl-PL" dirty="0">
                <a:latin typeface="Trebuchet MS"/>
              </a:rPr>
              <a:t> – wykrywa błędy w programach wielowątkowych</a:t>
            </a:r>
          </a:p>
          <a:p>
            <a:pPr lvl="1"/>
            <a:r>
              <a:rPr lang="pl-PL" dirty="0" err="1">
                <a:latin typeface="Trebuchet MS"/>
              </a:rPr>
              <a:t>Massif</a:t>
            </a:r>
            <a:r>
              <a:rPr lang="pl-PL" dirty="0">
                <a:latin typeface="Trebuchet MS"/>
              </a:rPr>
              <a:t> – profilowanie zużycia pamięci</a:t>
            </a:r>
          </a:p>
          <a:p>
            <a:pPr lvl="1"/>
            <a:r>
              <a:rPr lang="pl-PL" dirty="0" err="1">
                <a:latin typeface="Trebuchet MS"/>
              </a:rPr>
              <a:t>Callgrind</a:t>
            </a:r>
            <a:r>
              <a:rPr lang="pl-PL" dirty="0">
                <a:latin typeface="Trebuchet MS"/>
              </a:rPr>
              <a:t> – profilowanie kodu</a:t>
            </a:r>
          </a:p>
          <a:p>
            <a:pPr lvl="1"/>
            <a:r>
              <a:rPr lang="pl-PL" dirty="0">
                <a:latin typeface="Trebuchet MS"/>
              </a:rPr>
              <a:t>…</a:t>
            </a:r>
          </a:p>
          <a:p>
            <a:r>
              <a:rPr lang="pl-PL" dirty="0">
                <a:latin typeface="Trebuchet MS"/>
              </a:rPr>
              <a:t>Alternatywy:</a:t>
            </a:r>
          </a:p>
          <a:p>
            <a:pPr lvl="1"/>
            <a:r>
              <a:rPr lang="pl-PL" dirty="0" err="1">
                <a:latin typeface="Courier New"/>
              </a:rPr>
              <a:t>clang</a:t>
            </a:r>
            <a:r>
              <a:rPr lang="pl-PL" dirty="0">
                <a:latin typeface="Courier New"/>
              </a:rPr>
              <a:t> –</a:t>
            </a:r>
            <a:r>
              <a:rPr lang="pl-PL" dirty="0" err="1">
                <a:latin typeface="Courier New"/>
              </a:rPr>
              <a:t>fsanitize</a:t>
            </a:r>
            <a:r>
              <a:rPr lang="pl-PL" dirty="0">
                <a:latin typeface="Courier New"/>
              </a:rPr>
              <a:t>=...</a:t>
            </a:r>
          </a:p>
        </p:txBody>
      </p:sp>
      <p:pic>
        <p:nvPicPr>
          <p:cNvPr id="5" name="Symbol zastępczy zawartości 4" descr="500px-Valgrind-no-op-0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6685" y="2481916"/>
            <a:ext cx="3810330" cy="3238781"/>
          </a:xfrm>
        </p:spPr>
      </p:pic>
    </p:spTree>
    <p:extLst>
      <p:ext uri="{BB962C8B-B14F-4D97-AF65-F5344CB8AC3E}">
        <p14:creationId xmlns:p14="http://schemas.microsoft.com/office/powerpoint/2010/main" val="108992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b="1" dirty="0" err="1"/>
              <a:t>Gdb</a:t>
            </a:r>
            <a:endParaRPr lang="pl-PL" b="1" dirty="0"/>
          </a:p>
          <a:p>
            <a:r>
              <a:rPr lang="pl-PL" dirty="0"/>
              <a:t>"</a:t>
            </a:r>
            <a:r>
              <a:rPr lang="pl-PL" dirty="0" err="1"/>
              <a:t>Printf</a:t>
            </a:r>
            <a:r>
              <a:rPr lang="pl-PL" dirty="0"/>
              <a:t> </a:t>
            </a:r>
            <a:r>
              <a:rPr lang="pl-PL" dirty="0" err="1"/>
              <a:t>debugging</a:t>
            </a:r>
            <a:r>
              <a:rPr lang="pl-PL" dirty="0"/>
              <a:t>" nie zawsze jest złe, ale </a:t>
            </a:r>
            <a:r>
              <a:rPr lang="pl-PL" dirty="0" err="1"/>
              <a:t>debugger</a:t>
            </a:r>
            <a:r>
              <a:rPr lang="pl-PL" dirty="0"/>
              <a:t> daje więcej możliwości</a:t>
            </a:r>
          </a:p>
          <a:p>
            <a:r>
              <a:rPr lang="pl-PL" dirty="0"/>
              <a:t>Surowy </a:t>
            </a:r>
            <a:r>
              <a:rPr lang="pl-PL" dirty="0" err="1"/>
              <a:t>gdb</a:t>
            </a:r>
            <a:r>
              <a:rPr lang="pl-PL" dirty="0"/>
              <a:t> jest trochę toporny</a:t>
            </a:r>
          </a:p>
          <a:p>
            <a:pPr lvl="1"/>
            <a:r>
              <a:rPr lang="pl-PL" dirty="0"/>
              <a:t>UI w IDE</a:t>
            </a:r>
          </a:p>
          <a:p>
            <a:pPr lvl="1"/>
            <a:r>
              <a:rPr lang="pl-PL" dirty="0" err="1">
                <a:latin typeface="Courier New"/>
              </a:rPr>
              <a:t>gdb-dashboard</a:t>
            </a:r>
            <a:br>
              <a:rPr lang="pl-PL" dirty="0"/>
            </a:br>
            <a:r>
              <a:rPr lang="pl-PL" dirty="0">
                <a:latin typeface="Trebuchet MS" charset="0"/>
                <a:hlinkClick r:id="rId3"/>
              </a:rPr>
              <a:t>https://github.com/cyrus-and/gdb-dashboard</a:t>
            </a:r>
            <a:endParaRPr lang="pl-PL" dirty="0">
              <a:latin typeface="Trebuchet MS" charset="0"/>
            </a:endParaRPr>
          </a:p>
          <a:p>
            <a:r>
              <a:rPr lang="pl-PL" dirty="0">
                <a:latin typeface="Trebuchet MS" charset="0"/>
              </a:rPr>
              <a:t>Dodatkowe narzędzia:</a:t>
            </a:r>
          </a:p>
          <a:p>
            <a:pPr lvl="1"/>
            <a:r>
              <a:rPr lang="pl-PL" dirty="0" err="1">
                <a:latin typeface="Courier New" charset="0"/>
              </a:rPr>
              <a:t>gdbserver</a:t>
            </a:r>
            <a:r>
              <a:rPr lang="pl-PL" dirty="0">
                <a:latin typeface="Trebuchet MS" charset="0"/>
              </a:rPr>
              <a:t> – zdalne debugowanie</a:t>
            </a:r>
          </a:p>
          <a:p>
            <a:pPr lvl="1"/>
            <a:r>
              <a:rPr lang="pl-PL" dirty="0" err="1">
                <a:latin typeface="Courier New" charset="0"/>
              </a:rPr>
              <a:t>valgrind</a:t>
            </a:r>
            <a:r>
              <a:rPr lang="pl-PL" dirty="0">
                <a:latin typeface="Courier New" charset="0"/>
              </a:rPr>
              <a:t> --</a:t>
            </a:r>
            <a:r>
              <a:rPr lang="pl-PL" dirty="0" err="1">
                <a:latin typeface="Courier New" charset="0"/>
              </a:rPr>
              <a:t>vgdb</a:t>
            </a:r>
            <a:endParaRPr lang="pl-PL" dirty="0">
              <a:latin typeface="Courier New" charset="0"/>
            </a:endParaRPr>
          </a:p>
          <a:p>
            <a:pPr lvl="1"/>
            <a:r>
              <a:rPr lang="pl-PL" dirty="0" err="1">
                <a:latin typeface="Courier New"/>
              </a:rPr>
              <a:t>rr</a:t>
            </a:r>
            <a:endParaRPr lang="pl-PL" dirty="0">
              <a:latin typeface="Courier New"/>
            </a:endParaRPr>
          </a:p>
        </p:txBody>
      </p:sp>
      <p:pic>
        <p:nvPicPr>
          <p:cNvPr id="6" name="Symbol zastępczy zawartości 5" descr="687474703a2f2f692e696d6775722e636f6d2f6738493373756f2e706e67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7656" y="1131888"/>
            <a:ext cx="4059544" cy="5567931"/>
          </a:xfrm>
        </p:spPr>
      </p:pic>
    </p:spTree>
    <p:extLst>
      <p:ext uri="{BB962C8B-B14F-4D97-AF65-F5344CB8AC3E}">
        <p14:creationId xmlns:p14="http://schemas.microsoft.com/office/powerpoint/2010/main" val="134266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Profiler</a:t>
            </a:r>
          </a:p>
          <a:p>
            <a:r>
              <a:rPr lang="pl-PL" dirty="0"/>
              <a:t>Unit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library</a:t>
            </a:r>
            <a:endParaRPr lang="pl-PL" dirty="0"/>
          </a:p>
          <a:p>
            <a:r>
              <a:rPr lang="pl-PL" dirty="0" err="1"/>
              <a:t>Fuzzer</a:t>
            </a:r>
            <a:endParaRPr lang="pl-PL" dirty="0"/>
          </a:p>
          <a:p>
            <a:r>
              <a:rPr lang="pl-PL" dirty="0" err="1"/>
              <a:t>Doxygen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80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projektu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 może by tak podzielić program na wiele plików?     </a:t>
            </a:r>
            <a:r>
              <a:rPr lang="th-TH" dirty="0"/>
              <a:t>﴾͡๏̯͡๏﴿ </a:t>
            </a:r>
            <a:r>
              <a:rPr lang="pl-PL" dirty="0"/>
              <a:t>O'RLY?</a:t>
            </a:r>
          </a:p>
        </p:txBody>
      </p:sp>
    </p:spTree>
    <p:extLst>
      <p:ext uri="{BB962C8B-B14F-4D97-AF65-F5344CB8AC3E}">
        <p14:creationId xmlns:p14="http://schemas.microsoft.com/office/powerpoint/2010/main" val="201397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"kompilacji"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9495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43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Jednostka translacji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Plik źródłowy po </a:t>
            </a:r>
            <a:r>
              <a:rPr lang="pl-PL" dirty="0" err="1"/>
              <a:t>preprocessingu</a:t>
            </a:r>
            <a:endParaRPr lang="pl-PL" dirty="0"/>
          </a:p>
          <a:p>
            <a:r>
              <a:rPr lang="pl-PL" dirty="0"/>
              <a:t>Czasem zwana też jednostką kompilacji</a:t>
            </a:r>
          </a:p>
          <a:p>
            <a:r>
              <a:rPr lang="pl-PL" dirty="0"/>
              <a:t>Podstawa dla działania kompilatora</a:t>
            </a:r>
          </a:p>
          <a:p>
            <a:r>
              <a:rPr lang="pl-PL" dirty="0"/>
              <a:t>Co się dzieje w trakcie </a:t>
            </a:r>
            <a:r>
              <a:rPr lang="pl-PL" dirty="0" err="1"/>
              <a:t>preprocessingu</a:t>
            </a:r>
            <a:r>
              <a:rPr lang="pl-PL" dirty="0"/>
              <a:t>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29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 nagłówkowe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2"/>
            <a:ext cx="734367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pisać w C, skoro jest...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latin typeface="Trebuchet MS" charset="0"/>
              </a:rPr>
              <a:t>Python, Ruby, JavaScript, …</a:t>
            </a:r>
          </a:p>
          <a:p>
            <a:pPr lvl="1"/>
            <a:r>
              <a:rPr lang="pl-PL" dirty="0">
                <a:latin typeface="Trebuchet MS" charset="0"/>
              </a:rPr>
              <a:t>performance</a:t>
            </a:r>
          </a:p>
          <a:p>
            <a:pPr lvl="1"/>
            <a:r>
              <a:rPr lang="pl-PL" dirty="0">
                <a:latin typeface="Trebuchet MS" charset="0"/>
              </a:rPr>
              <a:t>bolączki dynamicznego typowania, zwłaszcza w większych projektach</a:t>
            </a:r>
          </a:p>
          <a:p>
            <a:r>
              <a:rPr lang="pl-PL" dirty="0">
                <a:latin typeface="Trebuchet MS" charset="0"/>
              </a:rPr>
              <a:t>Java, Scala, C#, … (JVM/.NET)</a:t>
            </a:r>
          </a:p>
          <a:p>
            <a:pPr lvl="1"/>
            <a:r>
              <a:rPr lang="pl-PL" dirty="0">
                <a:latin typeface="Trebuchet MS" charset="0"/>
              </a:rPr>
              <a:t>performance?</a:t>
            </a:r>
          </a:p>
          <a:p>
            <a:pPr lvl="2"/>
            <a:r>
              <a:rPr lang="pl-PL" dirty="0">
                <a:latin typeface="Trebuchet MS" charset="0"/>
              </a:rPr>
              <a:t>mit (zwykle)</a:t>
            </a:r>
          </a:p>
          <a:p>
            <a:pPr lvl="1"/>
            <a:r>
              <a:rPr lang="pl-PL" dirty="0">
                <a:latin typeface="Trebuchet MS" charset="0"/>
              </a:rPr>
              <a:t>wsparcie dla akceleracji sprzętowej</a:t>
            </a:r>
          </a:p>
          <a:p>
            <a:pPr lvl="1"/>
            <a:r>
              <a:rPr lang="pl-PL" dirty="0">
                <a:latin typeface="Trebuchet MS" charset="0"/>
              </a:rPr>
              <a:t>niedeterministyczne zarządzanie pamięcią</a:t>
            </a:r>
          </a:p>
          <a:p>
            <a:pPr lvl="2"/>
            <a:r>
              <a:rPr lang="pl-PL" dirty="0">
                <a:latin typeface="Trebuchet MS" charset="0"/>
              </a:rPr>
              <a:t>systemy czasu rzeczywistego</a:t>
            </a:r>
          </a:p>
          <a:p>
            <a:pPr lvl="1"/>
            <a:r>
              <a:rPr lang="pl-PL" dirty="0">
                <a:latin typeface="Trebuchet MS" charset="0"/>
              </a:rPr>
              <a:t>platforma jest DUŻA</a:t>
            </a:r>
          </a:p>
          <a:p>
            <a:pPr lvl="2"/>
            <a:r>
              <a:rPr lang="pl-PL" dirty="0">
                <a:latin typeface="Trebuchet MS" charset="0"/>
              </a:rPr>
              <a:t>JRE - ~150 MB</a:t>
            </a:r>
          </a:p>
        </p:txBody>
      </p:sp>
    </p:spTree>
    <p:extLst>
      <p:ext uri="{BB962C8B-B14F-4D97-AF65-F5344CB8AC3E}">
        <p14:creationId xmlns:p14="http://schemas.microsoft.com/office/powerpoint/2010/main" val="27850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 nagłówkowe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7863" y="2577813"/>
            <a:ext cx="734367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altLang="pl-PL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 nagłówkowe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7863" y="2577813"/>
            <a:ext cx="7590539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 ...);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altLang="pl-PL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pl-PL" altLang="pl-PL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2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 nagłówkowe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Deklaracja musi być</a:t>
            </a:r>
          </a:p>
          <a:p>
            <a:r>
              <a:rPr lang="pl-PL" dirty="0"/>
              <a:t>Definicja to też deklaracja</a:t>
            </a:r>
          </a:p>
          <a:p>
            <a:r>
              <a:rPr lang="pl-PL" dirty="0"/>
              <a:t>Definicja symbolu musi być zgodna z deklaracją</a:t>
            </a:r>
          </a:p>
          <a:p>
            <a:r>
              <a:rPr lang="pl-PL" dirty="0"/>
              <a:t>Deklaracje w jednym miejscu</a:t>
            </a:r>
          </a:p>
          <a:p>
            <a:r>
              <a:rPr lang="pl-PL" dirty="0" err="1"/>
              <a:t>gcc</a:t>
            </a:r>
            <a:r>
              <a:rPr lang="pl-PL" dirty="0"/>
              <a:t> </a:t>
            </a:r>
            <a:r>
              <a:rPr lang="pl-PL" b="1" dirty="0"/>
              <a:t>–E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411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obiektowy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Kompilacja + </a:t>
            </a:r>
            <a:r>
              <a:rPr lang="pl-PL" dirty="0" err="1"/>
              <a:t>assembly</a:t>
            </a:r>
            <a:endParaRPr lang="pl-PL" dirty="0"/>
          </a:p>
          <a:p>
            <a:r>
              <a:rPr lang="pl-PL" dirty="0"/>
              <a:t>Cross-</a:t>
            </a:r>
            <a:r>
              <a:rPr lang="pl-PL" dirty="0" err="1"/>
              <a:t>compiling</a:t>
            </a:r>
            <a:endParaRPr lang="pl-PL" dirty="0"/>
          </a:p>
          <a:p>
            <a:r>
              <a:rPr lang="pl-PL" dirty="0"/>
              <a:t>Kontrola typów</a:t>
            </a:r>
          </a:p>
          <a:p>
            <a:r>
              <a:rPr lang="pl-PL" dirty="0"/>
              <a:t>Optymalizacje</a:t>
            </a:r>
          </a:p>
          <a:p>
            <a:r>
              <a:rPr lang="pl-PL" dirty="0" err="1"/>
              <a:t>gcc</a:t>
            </a:r>
            <a:r>
              <a:rPr lang="pl-PL" dirty="0"/>
              <a:t> </a:t>
            </a:r>
            <a:r>
              <a:rPr lang="pl-PL" b="1" dirty="0"/>
              <a:t>–S –</a:t>
            </a:r>
            <a:r>
              <a:rPr lang="pl-PL" b="1" dirty="0" err="1"/>
              <a:t>masm</a:t>
            </a:r>
            <a:r>
              <a:rPr lang="pl-PL" b="1" dirty="0"/>
              <a:t>=</a:t>
            </a:r>
            <a:r>
              <a:rPr lang="pl-PL" b="1" dirty="0" err="1"/>
              <a:t>intel</a:t>
            </a:r>
            <a:endParaRPr lang="pl-PL" b="1" dirty="0"/>
          </a:p>
          <a:p>
            <a:r>
              <a:rPr lang="pl-PL" dirty="0"/>
              <a:t>Kod maszynowy gotowy do linkowania</a:t>
            </a:r>
          </a:p>
          <a:p>
            <a:r>
              <a:rPr lang="pl-PL" dirty="0" err="1"/>
              <a:t>gcc</a:t>
            </a:r>
            <a:r>
              <a:rPr lang="pl-PL" dirty="0"/>
              <a:t> </a:t>
            </a:r>
            <a:r>
              <a:rPr lang="pl-PL" b="1" dirty="0"/>
              <a:t>-c</a:t>
            </a:r>
          </a:p>
        </p:txBody>
      </p:sp>
    </p:spTree>
    <p:extLst>
      <p:ext uri="{BB962C8B-B14F-4D97-AF65-F5344CB8AC3E}">
        <p14:creationId xmlns:p14="http://schemas.microsoft.com/office/powerpoint/2010/main" val="205886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Łączenie plików obiektowych</a:t>
            </a:r>
          </a:p>
          <a:p>
            <a:r>
              <a:rPr lang="pl-PL" dirty="0"/>
              <a:t>Łączenie symboli</a:t>
            </a:r>
          </a:p>
          <a:p>
            <a:r>
              <a:rPr lang="pl-PL" dirty="0"/>
              <a:t>Dołączenie bibliotek</a:t>
            </a:r>
          </a:p>
          <a:p>
            <a:r>
              <a:rPr lang="pl-PL" dirty="0"/>
              <a:t>Setup środowiska</a:t>
            </a:r>
          </a:p>
        </p:txBody>
      </p:sp>
    </p:spTree>
    <p:extLst>
      <p:ext uri="{BB962C8B-B14F-4D97-AF65-F5344CB8AC3E}">
        <p14:creationId xmlns:p14="http://schemas.microsoft.com/office/powerpoint/2010/main" val="54898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Najprostszy scenariusz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316147"/>
            <a:ext cx="23968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module.c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29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module.h</a:t>
            </a:r>
            <a:endParaRPr lang="pl-PL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2"/>
            <a:ext cx="833112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_PROJEKT_MODULE_H_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_PROJEKT_MODULE_H_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did_leo_get_his_oscar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_PROJEKT_MODULE_H_ */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module.c</a:t>
            </a:r>
            <a:endParaRPr lang="pl-PL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2331594"/>
            <a:ext cx="8577989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did_leo_get_his_oscar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main.c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2239261"/>
            <a:ext cx="7096815" cy="37240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did_leo_get_his_oscar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 the Oscar </a:t>
            </a:r>
            <a:r>
              <a:rPr lang="pl-PL" dirty="0" err="1"/>
              <a:t>goes</a:t>
            </a:r>
            <a:r>
              <a:rPr lang="pl-PL" dirty="0"/>
              <a:t> to…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4434" y="1734599"/>
            <a:ext cx="94420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pedantic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=c99 -I. -o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did_leo_get_his_oscar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module.c</a:t>
            </a:r>
            <a:endParaRPr kumimoji="0" lang="pl-PL" altLang="pl-PL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4434" y="2199578"/>
            <a:ext cx="327044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l-PL" altLang="pl-PL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pl-PL" altLang="pl-PL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did_leo_get_his_oscar</a:t>
            </a:r>
            <a:endParaRPr lang="pl-PL" altLang="pl-PL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l-PL" altLang="pl-PL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pl-PL" altLang="pl-PL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l-PL" altLang="pl-PL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82" y="2449976"/>
            <a:ext cx="294363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pisać w C, skoro jest...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 charset="0"/>
              </a:rPr>
              <a:t>C++, </a:t>
            </a:r>
            <a:r>
              <a:rPr lang="pl-PL" dirty="0" err="1">
                <a:latin typeface="Trebuchet MS" charset="0"/>
              </a:rPr>
              <a:t>Rust</a:t>
            </a:r>
            <a:r>
              <a:rPr lang="pl-PL" dirty="0">
                <a:latin typeface="Trebuchet MS" charset="0"/>
              </a:rPr>
              <a:t>, …</a:t>
            </a:r>
          </a:p>
          <a:p>
            <a:pPr lvl="1"/>
            <a:r>
              <a:rPr lang="pl-PL" dirty="0">
                <a:latin typeface="Trebuchet MS" charset="0"/>
              </a:rPr>
              <a:t>Jak skompilować kompilator </a:t>
            </a:r>
            <a:r>
              <a:rPr lang="pl-PL" dirty="0" err="1">
                <a:latin typeface="Trebuchet MS" charset="0"/>
              </a:rPr>
              <a:t>Rusta</a:t>
            </a:r>
            <a:r>
              <a:rPr lang="pl-PL" dirty="0">
                <a:latin typeface="Trebuchet MS" charset="0"/>
              </a:rPr>
              <a:t> na egzotyczną architekturę?</a:t>
            </a:r>
          </a:p>
          <a:p>
            <a:pPr lvl="1"/>
            <a:r>
              <a:rPr lang="pl-PL" dirty="0">
                <a:latin typeface="Trebuchet MS" charset="0"/>
              </a:rPr>
              <a:t>ROZMIAR</a:t>
            </a:r>
          </a:p>
          <a:p>
            <a:pPr lvl="2"/>
            <a:r>
              <a:rPr lang="pl-PL" dirty="0" err="1">
                <a:latin typeface="Courier New"/>
              </a:rPr>
              <a:t>libstdc</a:t>
            </a:r>
            <a:r>
              <a:rPr lang="pl-PL" dirty="0">
                <a:latin typeface="Courier New"/>
              </a:rPr>
              <a:t>++ </a:t>
            </a:r>
            <a:r>
              <a:rPr lang="pl-PL" dirty="0">
                <a:latin typeface="Trebuchet MS" charset="0"/>
              </a:rPr>
              <a:t>- 1,5 MB</a:t>
            </a:r>
          </a:p>
          <a:p>
            <a:pPr lvl="3"/>
            <a:r>
              <a:rPr lang="pl-PL" dirty="0">
                <a:latin typeface="Trebuchet MS" charset="0"/>
              </a:rPr>
              <a:t>Rozwinięcia szablonów...?</a:t>
            </a:r>
          </a:p>
          <a:p>
            <a:pPr lvl="2"/>
            <a:r>
              <a:rPr lang="pl-PL" dirty="0" err="1">
                <a:latin typeface="Trebuchet MS" charset="0"/>
              </a:rPr>
              <a:t>Rust</a:t>
            </a:r>
            <a:r>
              <a:rPr lang="pl-PL" dirty="0">
                <a:latin typeface="Trebuchet MS" charset="0"/>
              </a:rPr>
              <a:t> </a:t>
            </a:r>
            <a:r>
              <a:rPr lang="pl-PL" dirty="0" err="1">
                <a:latin typeface="Courier New"/>
              </a:rPr>
              <a:t>libstd</a:t>
            </a:r>
            <a:r>
              <a:rPr lang="pl-PL" dirty="0">
                <a:latin typeface="Courier New"/>
              </a:rPr>
              <a:t> </a:t>
            </a:r>
            <a:r>
              <a:rPr lang="pl-PL" dirty="0">
                <a:latin typeface="Trebuchet MS" charset="0"/>
              </a:rPr>
              <a:t>– 4 MB</a:t>
            </a:r>
          </a:p>
          <a:p>
            <a:pPr lvl="2"/>
            <a:r>
              <a:rPr lang="pl-PL" dirty="0" err="1">
                <a:latin typeface="Courier New"/>
              </a:rPr>
              <a:t>eglibc</a:t>
            </a:r>
            <a:r>
              <a:rPr lang="pl-PL" dirty="0">
                <a:latin typeface="Courier New"/>
              </a:rPr>
              <a:t> </a:t>
            </a:r>
            <a:r>
              <a:rPr lang="pl-PL" dirty="0">
                <a:latin typeface="Trebuchet MS" charset="0"/>
              </a:rPr>
              <a:t>- 1,8 MB – a powyższe i tak jej wymagają!</a:t>
            </a:r>
          </a:p>
          <a:p>
            <a:pPr lvl="3"/>
            <a:r>
              <a:rPr lang="pl-PL" dirty="0" err="1">
                <a:latin typeface="Courier New"/>
              </a:rPr>
              <a:t>uClibc</a:t>
            </a:r>
            <a:r>
              <a:rPr lang="pl-PL" dirty="0">
                <a:latin typeface="Courier New"/>
              </a:rPr>
              <a:t> </a:t>
            </a:r>
            <a:r>
              <a:rPr lang="pl-PL" dirty="0">
                <a:latin typeface="Trebuchet MS" charset="0"/>
              </a:rPr>
              <a:t>– 560 KB</a:t>
            </a:r>
          </a:p>
          <a:p>
            <a:pPr lvl="3"/>
            <a:r>
              <a:rPr lang="pl-PL" dirty="0" err="1">
                <a:latin typeface="Courier New"/>
              </a:rPr>
              <a:t>dietlibc</a:t>
            </a:r>
            <a:r>
              <a:rPr lang="pl-PL" dirty="0">
                <a:latin typeface="Courier New"/>
              </a:rPr>
              <a:t> </a:t>
            </a:r>
            <a:r>
              <a:rPr lang="pl-PL" dirty="0">
                <a:latin typeface="Trebuchet MS" charset="0"/>
              </a:rPr>
              <a:t>– 185 KB</a:t>
            </a:r>
          </a:p>
        </p:txBody>
      </p:sp>
    </p:spTree>
    <p:extLst>
      <p:ext uri="{BB962C8B-B14F-4D97-AF65-F5344CB8AC3E}">
        <p14:creationId xmlns:p14="http://schemas.microsoft.com/office/powerpoint/2010/main" val="1163941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 nie ma </a:t>
            </a:r>
            <a:r>
              <a:rPr lang="pl-PL" dirty="0" err="1"/>
              <a:t>namespace'ów</a:t>
            </a:r>
            <a:r>
              <a:rPr lang="pl-PL" dirty="0"/>
              <a:t> ani przeładowania nazw funkcji</a:t>
            </a: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dirty="0"/>
              <a:t> FTW!!!</a:t>
            </a:r>
          </a:p>
          <a:p>
            <a:r>
              <a:rPr lang="pl-PL" dirty="0"/>
              <a:t>"prywatne" struktury</a:t>
            </a:r>
          </a:p>
        </p:txBody>
      </p:sp>
    </p:spTree>
    <p:extLst>
      <p:ext uri="{BB962C8B-B14F-4D97-AF65-F5344CB8AC3E}">
        <p14:creationId xmlns:p14="http://schemas.microsoft.com/office/powerpoint/2010/main" val="22713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dirty="0"/>
              <a:t> (1/2)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193036"/>
            <a:ext cx="4695516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70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dirty="0"/>
              <a:t> (2/2)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863" y="1469818"/>
            <a:ext cx="10065576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*IMPORTANT_TEXT =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DEFAULT_VALUE =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some_internal_function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DEFAULT_VALUE;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module_public_function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module_public_function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some_internal_function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13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Przeźroczyste typy danych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ograniczyć widoczność pól struktury?</a:t>
            </a:r>
          </a:p>
        </p:txBody>
      </p:sp>
    </p:spTree>
    <p:extLst>
      <p:ext uri="{BB962C8B-B14F-4D97-AF65-F5344CB8AC3E}">
        <p14:creationId xmlns:p14="http://schemas.microsoft.com/office/powerpoint/2010/main" val="4269986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main.c</a:t>
            </a:r>
            <a:endParaRPr lang="pl-PL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1654486"/>
            <a:ext cx="7374135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4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module.h</a:t>
            </a:r>
            <a:endParaRPr lang="pl-PL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2208485"/>
            <a:ext cx="6268063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_PROJEKT_MODULE_H_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_PROJEKT_MODULE_H_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_PROJEKT_MODULE_H_ */</a:t>
            </a: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4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module.c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1654485"/>
            <a:ext cx="8295861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module.h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**student)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pl-PL" altLang="pl-P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allocation</a:t>
            </a:r>
            <a: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kumimoji="0" lang="pl-PL" altLang="pl-P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pl-PL" altLang="pl-P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free_student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*student)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48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 to jest aż tak trudne?</a:t>
            </a:r>
          </a:p>
        </p:txBody>
      </p:sp>
    </p:spTree>
    <p:extLst>
      <p:ext uri="{BB962C8B-B14F-4D97-AF65-F5344CB8AC3E}">
        <p14:creationId xmlns:p14="http://schemas.microsoft.com/office/powerpoint/2010/main" val="327807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Cieknące zasoby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Pamięć</a:t>
            </a:r>
          </a:p>
          <a:p>
            <a:r>
              <a:rPr lang="pl-PL" dirty="0"/>
              <a:t>Deskryptory plików</a:t>
            </a:r>
          </a:p>
          <a:p>
            <a:pPr lvl="1"/>
            <a:r>
              <a:rPr lang="pl-PL" dirty="0"/>
              <a:t>Pliki</a:t>
            </a:r>
          </a:p>
          <a:p>
            <a:pPr lvl="1"/>
            <a:r>
              <a:rPr lang="pl-PL" dirty="0" err="1"/>
              <a:t>Sockety</a:t>
            </a:r>
            <a:endParaRPr lang="pl-PL" dirty="0"/>
          </a:p>
          <a:p>
            <a:pPr lvl="1"/>
            <a:r>
              <a:rPr lang="pl-PL" dirty="0" err="1"/>
              <a:t>Pipe'y</a:t>
            </a:r>
            <a:endParaRPr lang="pl-PL" dirty="0"/>
          </a:p>
          <a:p>
            <a:r>
              <a:rPr lang="pl-PL" dirty="0"/>
              <a:t>Wątki</a:t>
            </a:r>
          </a:p>
        </p:txBody>
      </p:sp>
    </p:spTree>
    <p:extLst>
      <p:ext uri="{BB962C8B-B14F-4D97-AF65-F5344CB8AC3E}">
        <p14:creationId xmlns:p14="http://schemas.microsoft.com/office/powerpoint/2010/main" val="3213601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ZAWSZE sprzątaj swój bałagan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Złota zasada nr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93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 "studenckie"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Programy w jednym pliku</a:t>
            </a:r>
          </a:p>
          <a:p>
            <a:r>
              <a:rPr lang="pl-PL" dirty="0"/>
              <a:t>BFG (big </a:t>
            </a:r>
            <a:r>
              <a:rPr lang="pl-PL" dirty="0" err="1"/>
              <a:t>fucking</a:t>
            </a:r>
            <a:r>
              <a:rPr lang="pl-PL" dirty="0"/>
              <a:t> </a:t>
            </a:r>
            <a:r>
              <a:rPr lang="pl-PL" dirty="0" err="1"/>
              <a:t>globals</a:t>
            </a:r>
            <a:r>
              <a:rPr lang="pl-PL" dirty="0"/>
              <a:t>)</a:t>
            </a:r>
          </a:p>
          <a:p>
            <a:r>
              <a:rPr lang="pl-PL" dirty="0"/>
              <a:t>C++ (C with </a:t>
            </a:r>
            <a:r>
              <a:rPr lang="pl-PL" dirty="0" err="1"/>
              <a:t>classes</a:t>
            </a:r>
            <a:r>
              <a:rPr lang="pl-PL" dirty="0"/>
              <a:t>)</a:t>
            </a:r>
          </a:p>
          <a:p>
            <a:r>
              <a:rPr lang="pl-PL" dirty="0" err="1"/>
              <a:t>Zalegizować</a:t>
            </a:r>
            <a:r>
              <a:rPr lang="pl-PL" dirty="0"/>
              <a:t> STL? A komu to potrzebne?</a:t>
            </a:r>
          </a:p>
          <a:p>
            <a:r>
              <a:rPr lang="pl-PL" dirty="0" err="1"/>
              <a:t>Printf</a:t>
            </a:r>
            <a:r>
              <a:rPr lang="pl-PL" dirty="0"/>
              <a:t> debugging</a:t>
            </a:r>
          </a:p>
          <a:p>
            <a:r>
              <a:rPr lang="pl-PL" dirty="0"/>
              <a:t>A może jednak Java?</a:t>
            </a:r>
          </a:p>
          <a:p>
            <a:r>
              <a:rPr lang="pl-PL" dirty="0"/>
              <a:t>Przecież C i C++ to jest to samo</a:t>
            </a:r>
          </a:p>
          <a:p>
            <a:r>
              <a:rPr lang="pl-PL" dirty="0"/>
              <a:t>C jest dla </a:t>
            </a:r>
            <a:r>
              <a:rPr lang="pl-PL" dirty="0" err="1"/>
              <a:t>linuxowych</a:t>
            </a:r>
            <a:r>
              <a:rPr lang="pl-PL" dirty="0"/>
              <a:t> </a:t>
            </a:r>
            <a:r>
              <a:rPr lang="pl-PL" dirty="0" err="1"/>
              <a:t>freaków</a:t>
            </a:r>
            <a:r>
              <a:rPr lang="pl-PL" dirty="0"/>
              <a:t> bo już nawet naukowcy używają Pythona</a:t>
            </a:r>
          </a:p>
        </p:txBody>
      </p:sp>
    </p:spTree>
    <p:extLst>
      <p:ext uri="{BB962C8B-B14F-4D97-AF65-F5344CB8AC3E}">
        <p14:creationId xmlns:p14="http://schemas.microsoft.com/office/powerpoint/2010/main" val="38026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512338"/>
            <a:ext cx="5974713" cy="59093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*file1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"plik1"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*file2 =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"plik2"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(!file1 || !file2) 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read_data_cleanup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inne operacje na file1 i file2 */</a:t>
            </a:r>
            <a:b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read_data_cleanup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(file1) 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(file1);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(file2) 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(file2);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90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Twoje funkcje powinny mieć tylko jedno słowo kluczowe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Złota zasada nr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jest to konieczne, ale jest bardzo pomocne w analizie kodu.</a:t>
            </a:r>
          </a:p>
        </p:txBody>
      </p:sp>
    </p:spTree>
    <p:extLst>
      <p:ext uri="{BB962C8B-B14F-4D97-AF65-F5344CB8AC3E}">
        <p14:creationId xmlns:p14="http://schemas.microsoft.com/office/powerpoint/2010/main" val="994400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512338"/>
            <a:ext cx="5974713" cy="59093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*file1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"plik1"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 *file2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"plik2"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(!file1 || !file2)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read_data_cleanup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inne operacje na file1 i file2 */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read_data_cleanup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(file1)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(file1);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(file2)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(file2);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altLang="pl-PL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9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ourier New" panose="02070309020205020404" pitchFamily="49" charset="0"/>
              </a:rPr>
              <a:t>Zawsze minimalizuj zasięg dostępu do swoich danych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Złota zasada nr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Bloki kodu mają sens nie tylko przy instrukcjach sterujących.</a:t>
            </a:r>
          </a:p>
          <a:p>
            <a:r>
              <a:rPr lang="pl-PL" dirty="0"/>
              <a:t>Jeżeli alokujesz jakiś zasób to staraj się go zwolnić w tej samej funkcji.</a:t>
            </a:r>
          </a:p>
          <a:p>
            <a:r>
              <a:rPr lang="pl-PL" dirty="0"/>
              <a:t>(nie dotyczy to funkcji, które są nastawione na tworzenie lub usuwanie "instancji")</a:t>
            </a:r>
          </a:p>
        </p:txBody>
      </p:sp>
    </p:spTree>
    <p:extLst>
      <p:ext uri="{BB962C8B-B14F-4D97-AF65-F5344CB8AC3E}">
        <p14:creationId xmlns:p14="http://schemas.microsoft.com/office/powerpoint/2010/main" val="3176847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True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 err="1"/>
              <a:t>wait</a:t>
            </a:r>
            <a:r>
              <a:rPr lang="pl-PL" dirty="0"/>
              <a:t>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http://natashenka.ca/posters/</a:t>
            </a:r>
          </a:p>
        </p:txBody>
      </p:sp>
    </p:spTree>
    <p:extLst>
      <p:ext uri="{BB962C8B-B14F-4D97-AF65-F5344CB8AC3E}">
        <p14:creationId xmlns:p14="http://schemas.microsoft.com/office/powerpoint/2010/main" val="3315100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4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31" y="0"/>
            <a:ext cx="5297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1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Bezpieczeństwo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strlcpy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snprintf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pl-PL" dirty="0">
                <a:cs typeface="Courier New" panose="02070309020205020404" pitchFamily="49" charset="0"/>
              </a:rPr>
              <a:t>terminator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cs typeface="Courier New" panose="02070309020205020404" pitchFamily="49" charset="0"/>
              </a:rPr>
              <a:t>Zawsze inicjalizuj zmienne (tablice, struktury, wskaźniki)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862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Przybywacie z krainy Pascala?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2695" y="2084768"/>
            <a:ext cx="7343677" cy="403187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</a:t>
            </a:r>
            <a:r>
              <a:rPr lang="pl-PL" altLang="PL-PL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&lt;= </a:t>
            </a:r>
            <a:r>
              <a:rPr lang="pl-PL" altLang="PL-PL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pl-PL" altLang="PL-PL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7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Dawno, dawno temu, na serwerach KI...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Co jest nie tak z tym kodem...?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3100" y="2824034"/>
            <a:ext cx="8912674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put_u32(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*buf,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altLang="PL-PL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altLang="PL-PL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*(</a:t>
            </a:r>
            <a:r>
              <a:rPr lang="pl-PL" altLang="PL-PL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&amp;buf[offset] =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chemeClr val="tx1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67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 "profesjonalne"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 charset="0"/>
              </a:rPr>
              <a:t>Narzędzia</a:t>
            </a:r>
          </a:p>
          <a:p>
            <a:r>
              <a:rPr lang="pl-PL" dirty="0"/>
              <a:t>Budowanie projektu</a:t>
            </a:r>
          </a:p>
          <a:p>
            <a:r>
              <a:rPr lang="pl-PL" dirty="0"/>
              <a:t>Zarządzanie pamięcią</a:t>
            </a:r>
          </a:p>
          <a:p>
            <a:r>
              <a:rPr lang="pl-PL" dirty="0"/>
              <a:t>Unikanie pułapek</a:t>
            </a:r>
          </a:p>
          <a:p>
            <a:r>
              <a:rPr lang="pl-PL" dirty="0"/>
              <a:t>Wzorce projektowe</a:t>
            </a:r>
          </a:p>
        </p:txBody>
      </p:sp>
    </p:spTree>
    <p:extLst>
      <p:ext uri="{BB962C8B-B14F-4D97-AF65-F5344CB8AC3E}">
        <p14:creationId xmlns:p14="http://schemas.microsoft.com/office/powerpoint/2010/main" val="30658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Dawno, dawno temu, na serwerach KI...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Rozwiązanie!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3100" y="2577813"/>
            <a:ext cx="8912674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put_u32(</a:t>
            </a:r>
            <a:r>
              <a:rPr lang="pl-PL" altLang="PL-PL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*buf,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altLang="PL-PL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altLang="PL-PL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(&amp;buf[offset],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&amp;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altLang="PL-PL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3200" dirty="0">
                <a:solidFill>
                  <a:schemeClr val="tx1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80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C99 jest fajne!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…i już prawie pełnoletnie ;)</a:t>
            </a:r>
          </a:p>
        </p:txBody>
      </p:sp>
    </p:spTree>
    <p:extLst>
      <p:ext uri="{BB962C8B-B14F-4D97-AF65-F5344CB8AC3E}">
        <p14:creationId xmlns:p14="http://schemas.microsoft.com/office/powerpoint/2010/main" val="429875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 używaj języka starszego od siebie!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dirty="0"/>
              <a:t>Wiele kompilatorów wciąż domyślnie używa standardu C89</a:t>
            </a:r>
          </a:p>
          <a:p>
            <a:pPr lvl="1"/>
            <a:r>
              <a:rPr lang="pl-PL" dirty="0"/>
              <a:t>On ma 26 lat!</a:t>
            </a:r>
          </a:p>
          <a:p>
            <a:r>
              <a:rPr lang="pl-PL" dirty="0"/>
              <a:t>C99 jest już dostępne prawie wszędzie!</a:t>
            </a:r>
          </a:p>
          <a:p>
            <a:pPr lvl="1"/>
            <a:r>
              <a:rPr lang="pl-PL" dirty="0"/>
              <a:t>GCC od... bardzo dawna</a:t>
            </a:r>
          </a:p>
          <a:p>
            <a:pPr lvl="1"/>
            <a:r>
              <a:rPr lang="pl-PL" dirty="0" err="1"/>
              <a:t>Clang</a:t>
            </a:r>
            <a:r>
              <a:rPr lang="pl-PL" dirty="0"/>
              <a:t> od początku istnienia</a:t>
            </a:r>
          </a:p>
          <a:p>
            <a:pPr lvl="1"/>
            <a:r>
              <a:rPr lang="pl-PL" dirty="0"/>
              <a:t>Visual C++... </a:t>
            </a:r>
            <a:r>
              <a:rPr lang="pl-PL" dirty="0" err="1"/>
              <a:t>hmm</a:t>
            </a:r>
            <a:r>
              <a:rPr lang="pl-PL" dirty="0"/>
              <a:t>... cóż... </a:t>
            </a:r>
            <a:r>
              <a:rPr lang="pl-PL" dirty="0">
                <a:latin typeface="Trebuchet MS" charset="0"/>
              </a:rPr>
              <a:t>:(</a:t>
            </a:r>
          </a:p>
          <a:p>
            <a:r>
              <a:rPr lang="pl-PL" dirty="0"/>
              <a:t>C11 coraz szerzej dostępne</a:t>
            </a:r>
          </a:p>
          <a:p>
            <a:r>
              <a:rPr lang="pl-PL" dirty="0"/>
              <a:t>Dużo wygodnych usprawnień</a:t>
            </a:r>
          </a:p>
          <a:p>
            <a:pPr lvl="1"/>
            <a:r>
              <a:rPr lang="pl-PL" dirty="0"/>
              <a:t>Deklaracje zmiennych w dowolnym miejscu</a:t>
            </a:r>
          </a:p>
          <a:p>
            <a:pPr lvl="1"/>
            <a:r>
              <a:rPr lang="pl-PL" dirty="0"/>
              <a:t>Lokalne tablice o "zmiennym" rozmiarze</a:t>
            </a:r>
          </a:p>
          <a:p>
            <a:pPr lvl="1"/>
            <a:r>
              <a:rPr lang="pl-PL" dirty="0"/>
              <a:t>Wygodniejsze definicje stałych tablicowych i strukturalnych</a:t>
            </a:r>
          </a:p>
          <a:p>
            <a:pPr lvl="1"/>
            <a:r>
              <a:rPr lang="pl-P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386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C99 jest fajne!</a:t>
            </a:r>
            <a:br>
              <a:rPr lang="pl-PL" dirty="0"/>
            </a:br>
            <a:r>
              <a:rPr lang="pl-PL" dirty="0">
                <a:solidFill>
                  <a:srgbClr val="90C226"/>
                </a:solidFill>
                <a:latin typeface="Trebuchet MS"/>
              </a:rPr>
              <a:t>Lokalne tablice o "zmiennym" rozmiarze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b="1" dirty="0"/>
              <a:t>NIE</a:t>
            </a:r>
            <a:r>
              <a:rPr lang="pl-PL" dirty="0"/>
              <a:t> chodzi o tablice dynamiczne</a:t>
            </a:r>
          </a:p>
          <a:p>
            <a:r>
              <a:rPr lang="pl-PL" dirty="0"/>
              <a:t>Przykład:</a:t>
            </a:r>
          </a:p>
          <a:p>
            <a:pPr lvl="1"/>
            <a:r>
              <a:rPr lang="pl-PL" b="1" dirty="0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read_command</a:t>
            </a:r>
            <a:r>
              <a:rPr lang="pl-PL" dirty="0">
                <a:latin typeface="Courier New"/>
              </a:rPr>
              <a:t>(</a:t>
            </a:r>
            <a:r>
              <a:rPr lang="pl-PL" dirty="0">
                <a:solidFill>
                  <a:srgbClr val="002060"/>
                </a:solidFill>
                <a:latin typeface="Courier New"/>
              </a:rPr>
              <a:t>FILE</a:t>
            </a:r>
            <a:r>
              <a:rPr lang="pl-PL" dirty="0">
                <a:latin typeface="Courier New"/>
              </a:rPr>
              <a:t> *file) {</a:t>
            </a:r>
            <a:br>
              <a:rPr lang="pl-PL" dirty="0"/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size_t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command_size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fread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(&amp;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command_size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 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sizeof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command_size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), 1, file);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char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command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[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command_size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];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// ...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}</a:t>
            </a:r>
          </a:p>
          <a:p>
            <a:r>
              <a:rPr lang="pl-PL" dirty="0">
                <a:solidFill>
                  <a:srgbClr val="404040"/>
                </a:solidFill>
                <a:latin typeface="Trebuchet MS"/>
              </a:rPr>
              <a:t>Dane są alokowane na stosie</a:t>
            </a:r>
          </a:p>
          <a:p>
            <a:pPr lvl="1"/>
            <a:r>
              <a:rPr lang="pl-PL" dirty="0">
                <a:solidFill>
                  <a:srgbClr val="404040"/>
                </a:solidFill>
                <a:latin typeface="Trebuchet MS"/>
              </a:rPr>
              <a:t>wydajniejsze niż </a:t>
            </a:r>
            <a:r>
              <a:rPr lang="pl-PL" dirty="0" err="1">
                <a:solidFill>
                  <a:srgbClr val="404040"/>
                </a:solidFill>
                <a:latin typeface="Trebuchet MS"/>
              </a:rPr>
              <a:t>malloc</a:t>
            </a:r>
            <a:r>
              <a:rPr lang="pl-PL" dirty="0">
                <a:solidFill>
                  <a:srgbClr val="404040"/>
                </a:solidFill>
                <a:latin typeface="Trebuchet MS"/>
              </a:rPr>
              <a:t>()/</a:t>
            </a:r>
            <a:r>
              <a:rPr lang="pl-PL" dirty="0" err="1">
                <a:solidFill>
                  <a:srgbClr val="404040"/>
                </a:solidFill>
                <a:latin typeface="Trebuchet MS"/>
              </a:rPr>
              <a:t>free</a:t>
            </a:r>
            <a:r>
              <a:rPr lang="pl-PL" dirty="0">
                <a:solidFill>
                  <a:srgbClr val="404040"/>
                </a:solidFill>
                <a:latin typeface="Trebuchet MS"/>
              </a:rPr>
              <a:t>()</a:t>
            </a:r>
          </a:p>
          <a:p>
            <a:r>
              <a:rPr lang="pl-PL" dirty="0">
                <a:solidFill>
                  <a:srgbClr val="404040"/>
                </a:solidFill>
                <a:latin typeface="Trebuchet MS"/>
              </a:rPr>
              <a:t>Nie przesadzajmy z rozmiarem danych!</a:t>
            </a:r>
          </a:p>
          <a:p>
            <a:pPr lvl="1"/>
            <a:r>
              <a:rPr lang="pl-PL" dirty="0">
                <a:solidFill>
                  <a:srgbClr val="404040"/>
                </a:solidFill>
                <a:latin typeface="Trebuchet MS"/>
              </a:rPr>
              <a:t>Jeśli wyjdziemy poza rozmiar stosu (kilka MB), błąd będzie bardzo trudny do wykrycia</a:t>
            </a:r>
          </a:p>
        </p:txBody>
      </p:sp>
    </p:spTree>
    <p:extLst>
      <p:ext uri="{BB962C8B-B14F-4D97-AF65-F5344CB8AC3E}">
        <p14:creationId xmlns:p14="http://schemas.microsoft.com/office/powerpoint/2010/main" val="39682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C99 jest fajne!</a:t>
            </a:r>
            <a:br>
              <a:rPr lang="pl-PL" dirty="0"/>
            </a:br>
            <a:r>
              <a:rPr lang="pl-PL" dirty="0">
                <a:solidFill>
                  <a:srgbClr val="90C226"/>
                </a:solidFill>
                <a:latin typeface="Trebuchet MS"/>
              </a:rPr>
              <a:t>Lepsze tablice i struktury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404040"/>
                </a:solidFill>
                <a:latin typeface="Trebuchet MS"/>
              </a:rPr>
              <a:t>Przypisania do konkretnych pól</a:t>
            </a:r>
          </a:p>
          <a:p>
            <a:pPr lvl="1"/>
            <a:r>
              <a:rPr lang="pl-PL" b="1" dirty="0" err="1">
                <a:solidFill>
                  <a:srgbClr val="0070C0"/>
                </a:solidFill>
                <a:latin typeface="Courier New"/>
              </a:rPr>
              <a:t>struct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tm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my_time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= {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.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tm_hour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= </a:t>
            </a:r>
            <a:r>
              <a:rPr lang="pl-PL" dirty="0">
                <a:solidFill>
                  <a:srgbClr val="00B0F0"/>
                </a:solidFill>
                <a:latin typeface="Courier New"/>
              </a:rPr>
              <a:t>21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.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tm_min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= </a:t>
            </a:r>
            <a:r>
              <a:rPr lang="pl-PL" dirty="0">
                <a:solidFill>
                  <a:srgbClr val="00B0F0"/>
                </a:solidFill>
                <a:latin typeface="Courier New"/>
              </a:rPr>
              <a:t>37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};</a:t>
            </a:r>
          </a:p>
          <a:p>
            <a:r>
              <a:rPr lang="pl-PL" dirty="0">
                <a:solidFill>
                  <a:srgbClr val="404040"/>
                </a:solidFill>
                <a:latin typeface="Trebuchet MS"/>
              </a:rPr>
              <a:t>Nienazwane lokalne struktury</a:t>
            </a:r>
          </a:p>
          <a:p>
            <a:pPr lvl="1"/>
            <a:r>
              <a:rPr lang="pl-PL" dirty="0" err="1">
                <a:solidFill>
                  <a:srgbClr val="002060"/>
                </a:solidFill>
                <a:latin typeface="Courier New"/>
              </a:rPr>
              <a:t>time_t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t154 =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mktime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(&amp;(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struct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tm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 {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     .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tm_mday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= </a:t>
            </a:r>
            <a:r>
              <a:rPr lang="pl-PL" dirty="0">
                <a:solidFill>
                  <a:srgbClr val="00B0F0"/>
                </a:solidFill>
                <a:latin typeface="Courier New"/>
              </a:rPr>
              <a:t>10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     .tm_mon = </a:t>
            </a:r>
            <a:r>
              <a:rPr lang="pl-PL" dirty="0">
                <a:solidFill>
                  <a:srgbClr val="00B0F0"/>
                </a:solidFill>
                <a:latin typeface="Courier New"/>
              </a:rPr>
              <a:t>3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 </a:t>
            </a:r>
            <a:r>
              <a:rPr lang="pl-PL" i="1" dirty="0">
                <a:solidFill>
                  <a:srgbClr val="2C3C43"/>
                </a:solidFill>
                <a:latin typeface="Courier New"/>
              </a:rPr>
              <a:t>// January == 0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     .tm_year = </a:t>
            </a:r>
            <a:r>
              <a:rPr lang="pl-PL" dirty="0">
                <a:solidFill>
                  <a:srgbClr val="00B0F0"/>
                </a:solidFill>
                <a:latin typeface="Courier New"/>
              </a:rPr>
              <a:t>2010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33898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C99 jest fajne!</a:t>
            </a:r>
            <a:br>
              <a:rPr lang="pl-PL" dirty="0"/>
            </a:br>
            <a:r>
              <a:rPr lang="pl-PL" dirty="0">
                <a:solidFill>
                  <a:srgbClr val="90C226"/>
                </a:solidFill>
                <a:latin typeface="Trebuchet MS"/>
              </a:rPr>
              <a:t>Typy danych (1/2)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dirty="0"/>
              <a:t>Jaki zakres ma </a:t>
            </a:r>
            <a:r>
              <a:rPr lang="pl-PL" dirty="0" err="1">
                <a:latin typeface="Courier New"/>
              </a:rPr>
              <a:t>int</a:t>
            </a:r>
            <a:r>
              <a:rPr lang="pl-PL" dirty="0"/>
              <a:t>?</a:t>
            </a:r>
          </a:p>
          <a:p>
            <a:r>
              <a:rPr lang="pl-PL" dirty="0"/>
              <a:t>-2^31 .. 2^31 – 1 ?</a:t>
            </a:r>
          </a:p>
          <a:p>
            <a:r>
              <a:rPr lang="pl-PL" b="1" dirty="0"/>
              <a:t>ŹLE!</a:t>
            </a:r>
          </a:p>
          <a:p>
            <a:pPr lvl="1"/>
            <a:r>
              <a:rPr lang="pl-PL" dirty="0"/>
              <a:t>Tak naprawdę - nie wiadomo ( ͡° ͜ʖ ͡°)</a:t>
            </a:r>
          </a:p>
          <a:p>
            <a:r>
              <a:rPr lang="pl-PL" dirty="0"/>
              <a:t>Na szczęście - jest rozwiązanie!</a:t>
            </a:r>
          </a:p>
          <a:p>
            <a:pPr lvl="1"/>
            <a:r>
              <a:rPr lang="pl-PL" dirty="0">
                <a:latin typeface="Courier New"/>
              </a:rPr>
              <a:t>#</a:t>
            </a:r>
            <a:r>
              <a:rPr lang="pl-PL" dirty="0" err="1">
                <a:latin typeface="Courier New"/>
              </a:rPr>
              <a:t>include</a:t>
            </a:r>
            <a:r>
              <a:rPr lang="pl-PL" dirty="0">
                <a:latin typeface="Courier New"/>
              </a:rPr>
              <a:t> &lt;</a:t>
            </a:r>
            <a:r>
              <a:rPr lang="pl-PL" dirty="0" err="1">
                <a:latin typeface="Courier New"/>
              </a:rPr>
              <a:t>stddef.h</a:t>
            </a:r>
            <a:r>
              <a:rPr lang="pl-PL" dirty="0">
                <a:latin typeface="Courier New"/>
              </a:rPr>
              <a:t>&gt;</a:t>
            </a:r>
            <a:br>
              <a:rPr lang="pl-PL" dirty="0">
                <a:latin typeface="Courier New"/>
              </a:rPr>
            </a:br>
            <a:r>
              <a:rPr lang="pl-PL" dirty="0">
                <a:latin typeface="Courier New"/>
              </a:rPr>
              <a:t>#</a:t>
            </a:r>
            <a:r>
              <a:rPr lang="pl-PL" dirty="0" err="1">
                <a:latin typeface="Courier New"/>
              </a:rPr>
              <a:t>include</a:t>
            </a:r>
            <a:r>
              <a:rPr lang="pl-PL" dirty="0">
                <a:latin typeface="Courier New"/>
              </a:rPr>
              <a:t> &lt;</a:t>
            </a:r>
            <a:r>
              <a:rPr lang="pl-PL" dirty="0" err="1">
                <a:latin typeface="Courier New"/>
              </a:rPr>
              <a:t>stdint.h</a:t>
            </a:r>
            <a:r>
              <a:rPr lang="pl-PL" dirty="0">
                <a:latin typeface="Courier New"/>
              </a:rPr>
              <a:t>&gt;</a:t>
            </a:r>
          </a:p>
          <a:p>
            <a:pPr lvl="1"/>
            <a:r>
              <a:rPr lang="pl-PL" dirty="0">
                <a:latin typeface="Courier New" charset="0"/>
              </a:rPr>
              <a:t>int8_t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>
                <a:latin typeface="Courier New"/>
              </a:rPr>
              <a:t>int16_t</a:t>
            </a:r>
            <a:r>
              <a:rPr lang="pl-PL" dirty="0"/>
              <a:t>, </a:t>
            </a:r>
            <a:r>
              <a:rPr lang="pl-PL" dirty="0">
                <a:latin typeface="Courier New"/>
              </a:rPr>
              <a:t>int32_t</a:t>
            </a:r>
            <a:r>
              <a:rPr lang="pl-PL" dirty="0"/>
              <a:t>, </a:t>
            </a:r>
            <a:r>
              <a:rPr lang="pl-PL" dirty="0">
                <a:latin typeface="Courier New"/>
              </a:rPr>
              <a:t>int64_t</a:t>
            </a:r>
          </a:p>
          <a:p>
            <a:pPr lvl="1"/>
            <a:r>
              <a:rPr lang="pl-PL" dirty="0">
                <a:latin typeface="Courier New" charset="0"/>
              </a:rPr>
              <a:t>uint8_t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>
                <a:latin typeface="Courier New"/>
              </a:rPr>
              <a:t>uint16_t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>
                <a:latin typeface="Courier New"/>
              </a:rPr>
              <a:t>uint32_t</a:t>
            </a:r>
            <a:r>
              <a:rPr lang="pl-PL" dirty="0"/>
              <a:t>, </a:t>
            </a:r>
            <a:r>
              <a:rPr lang="pl-PL" dirty="0">
                <a:latin typeface="Courier New"/>
              </a:rPr>
              <a:t>uint64_t</a:t>
            </a:r>
          </a:p>
          <a:p>
            <a:pPr lvl="1"/>
            <a:r>
              <a:rPr lang="pl-PL" dirty="0" err="1">
                <a:latin typeface="Courier New"/>
              </a:rPr>
              <a:t>size_t</a:t>
            </a:r>
            <a:r>
              <a:rPr lang="pl-PL" dirty="0"/>
              <a:t> – typ wyniku zwracanego przez </a:t>
            </a:r>
            <a:r>
              <a:rPr lang="pl-PL" dirty="0" err="1">
                <a:latin typeface="Courier New"/>
              </a:rPr>
              <a:t>sizeof</a:t>
            </a:r>
            <a:endParaRPr lang="pl-PL" dirty="0">
              <a:latin typeface="Courier New"/>
            </a:endParaRPr>
          </a:p>
          <a:p>
            <a:pPr lvl="1"/>
            <a:r>
              <a:rPr lang="pl-PL" dirty="0" err="1">
                <a:latin typeface="Courier New"/>
              </a:rPr>
              <a:t>ptrdiff_t</a:t>
            </a:r>
            <a:r>
              <a:rPr lang="pl-PL" dirty="0"/>
              <a:t> – wynik odejmowania dwóch wskaźników</a:t>
            </a:r>
          </a:p>
          <a:p>
            <a:pPr lvl="1"/>
            <a:r>
              <a:rPr lang="pl-PL" dirty="0">
                <a:latin typeface="Courier New"/>
              </a:rPr>
              <a:t>(u)</a:t>
            </a:r>
            <a:r>
              <a:rPr lang="pl-PL" dirty="0" err="1">
                <a:latin typeface="Courier New"/>
              </a:rPr>
              <a:t>intptr_t</a:t>
            </a:r>
            <a:r>
              <a:rPr lang="pl-PL" dirty="0"/>
              <a:t> – </a:t>
            </a:r>
            <a:r>
              <a:rPr lang="pl-PL" dirty="0" err="1"/>
              <a:t>int</a:t>
            </a:r>
            <a:r>
              <a:rPr lang="pl-PL" dirty="0"/>
              <a:t> o rozmiarze równym rozmiarowi wskaźnika</a:t>
            </a:r>
          </a:p>
        </p:txBody>
      </p:sp>
    </p:spTree>
    <p:extLst>
      <p:ext uri="{BB962C8B-B14F-4D97-AF65-F5344CB8AC3E}">
        <p14:creationId xmlns:p14="http://schemas.microsoft.com/office/powerpoint/2010/main" val="40319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C99 jest fajne!</a:t>
            </a:r>
            <a:br>
              <a:rPr lang="pl-PL" dirty="0"/>
            </a:br>
            <a:r>
              <a:rPr lang="pl-PL" dirty="0">
                <a:solidFill>
                  <a:srgbClr val="90C226"/>
                </a:solidFill>
                <a:latin typeface="Trebuchet MS"/>
              </a:rPr>
              <a:t>Typy danych (2/2)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l-PL" dirty="0"/>
              <a:t>Kiedy czego używać?</a:t>
            </a:r>
          </a:p>
          <a:p>
            <a:r>
              <a:rPr lang="pl-PL" dirty="0"/>
              <a:t>Bierzmy pod uwagę to, skąd lub dokąd docierają dane</a:t>
            </a:r>
          </a:p>
          <a:p>
            <a:r>
              <a:rPr lang="pl-PL" dirty="0"/>
              <a:t>Przykłady</a:t>
            </a:r>
          </a:p>
          <a:p>
            <a:pPr lvl="1"/>
            <a:r>
              <a:rPr lang="pl-PL" dirty="0"/>
              <a:t>Wartość przekazywana później do funkcji przyjmującej </a:t>
            </a:r>
            <a:r>
              <a:rPr lang="pl-PL" dirty="0" err="1">
                <a:latin typeface="Courier New"/>
              </a:rPr>
              <a:t>int</a:t>
            </a:r>
            <a:r>
              <a:rPr lang="pl-PL" dirty="0"/>
              <a:t> – </a:t>
            </a:r>
            <a:r>
              <a:rPr lang="pl-PL" dirty="0" err="1">
                <a:latin typeface="Courier New"/>
              </a:rPr>
              <a:t>int</a:t>
            </a:r>
            <a:endParaRPr lang="pl-PL" dirty="0">
              <a:latin typeface="Courier New"/>
            </a:endParaRPr>
          </a:p>
          <a:p>
            <a:pPr lvl="1"/>
            <a:r>
              <a:rPr lang="pl-PL" dirty="0"/>
              <a:t>Rozmiar tablicy lub indeks do niej – </a:t>
            </a:r>
            <a:r>
              <a:rPr lang="pl-PL" dirty="0" err="1">
                <a:latin typeface="Courier New"/>
              </a:rPr>
              <a:t>size_t</a:t>
            </a:r>
            <a:endParaRPr lang="pl-PL" dirty="0">
              <a:latin typeface="Courier New"/>
            </a:endParaRPr>
          </a:p>
          <a:p>
            <a:pPr lvl="1"/>
            <a:r>
              <a:rPr lang="pl-PL" dirty="0"/>
              <a:t>Wartości dla protokołów sieciowych – </a:t>
            </a:r>
            <a:r>
              <a:rPr lang="pl-PL" dirty="0">
                <a:latin typeface="Courier New"/>
              </a:rPr>
              <a:t>(u)</a:t>
            </a:r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{8,16,32,64}_t</a:t>
            </a:r>
          </a:p>
          <a:p>
            <a:r>
              <a:rPr lang="pl-PL" dirty="0" err="1">
                <a:latin typeface="Trebuchet MS"/>
              </a:rPr>
              <a:t>printf</a:t>
            </a:r>
            <a:r>
              <a:rPr lang="pl-PL" dirty="0">
                <a:latin typeface="Trebuchet MS"/>
              </a:rPr>
              <a:t>, </a:t>
            </a:r>
            <a:r>
              <a:rPr lang="pl-PL" dirty="0" err="1">
                <a:latin typeface="Trebuchet MS"/>
              </a:rPr>
              <a:t>scanf</a:t>
            </a:r>
            <a:endParaRPr lang="pl-PL" dirty="0">
              <a:latin typeface="Trebuchet MS"/>
            </a:endParaRPr>
          </a:p>
          <a:p>
            <a:pPr lvl="1"/>
            <a:r>
              <a:rPr lang="pl-PL" dirty="0">
                <a:solidFill>
                  <a:srgbClr val="745D0D"/>
                </a:solidFill>
                <a:latin typeface="Courier New"/>
              </a:rPr>
              <a:t>#</a:t>
            </a:r>
            <a:r>
              <a:rPr lang="pl-PL" dirty="0" err="1">
                <a:solidFill>
                  <a:srgbClr val="745D0D"/>
                </a:solidFill>
                <a:latin typeface="Courier New"/>
              </a:rPr>
              <a:t>include</a:t>
            </a:r>
            <a:r>
              <a:rPr lang="pl-PL" dirty="0">
                <a:solidFill>
                  <a:srgbClr val="745D0D"/>
                </a:solidFill>
                <a:latin typeface="Courier New"/>
              </a:rPr>
              <a:t> &lt;</a:t>
            </a:r>
            <a:r>
              <a:rPr lang="pl-PL" dirty="0" err="1">
                <a:solidFill>
                  <a:srgbClr val="745D0D"/>
                </a:solidFill>
                <a:latin typeface="Courier New"/>
              </a:rPr>
              <a:t>inttypes.h</a:t>
            </a:r>
            <a:r>
              <a:rPr lang="pl-PL" dirty="0">
                <a:solidFill>
                  <a:srgbClr val="745D0D"/>
                </a:solidFill>
                <a:latin typeface="Courier New"/>
              </a:rPr>
              <a:t>&gt;</a:t>
            </a:r>
            <a:br>
              <a:rPr lang="pl-PL" dirty="0">
                <a:latin typeface="Trebuchet MS"/>
              </a:rPr>
            </a:br>
            <a:r>
              <a:rPr lang="pl-PL" dirty="0">
                <a:solidFill>
                  <a:srgbClr val="002060"/>
                </a:solidFill>
                <a:latin typeface="Courier New"/>
              </a:rPr>
              <a:t>int16_t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val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 err="1">
                <a:solidFill>
                  <a:srgbClr val="404040"/>
                </a:solidFill>
                <a:latin typeface="Courier New"/>
              </a:rPr>
              <a:t>scanf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"%"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SCNd16, &amp;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val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 err="1">
                <a:solidFill>
                  <a:srgbClr val="404040"/>
                </a:solidFill>
                <a:latin typeface="Courier New"/>
              </a:rPr>
              <a:t>printf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"Hello, %"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PRId16 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"!</a:t>
            </a:r>
            <a:r>
              <a:rPr lang="pl-PL" dirty="0">
                <a:solidFill>
                  <a:srgbClr val="92D050"/>
                </a:solidFill>
                <a:latin typeface="Courier New"/>
              </a:rPr>
              <a:t>\n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val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</a:p>
          <a:p>
            <a:r>
              <a:rPr lang="pl-PL" dirty="0"/>
              <a:t>Uwaga na </a:t>
            </a:r>
            <a:r>
              <a:rPr lang="pl-PL" dirty="0" err="1"/>
              <a:t>overflow</a:t>
            </a:r>
            <a:r>
              <a:rPr lang="pl-PL" dirty="0"/>
              <a:t>!</a:t>
            </a:r>
          </a:p>
          <a:p>
            <a:pPr lvl="1"/>
            <a:r>
              <a:rPr lang="pl-PL" dirty="0"/>
              <a:t>Według standardu wynik przekroczenia zakresu typów ze znakiem jest </a:t>
            </a:r>
            <a:r>
              <a:rPr lang="pl-PL" b="1" dirty="0"/>
              <a:t>NIEOKREŚLONY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Na niektórych </a:t>
            </a:r>
            <a:r>
              <a:rPr lang="pl-PL" dirty="0" err="1"/>
              <a:t>architekturach</a:t>
            </a:r>
            <a:r>
              <a:rPr lang="pl-PL" dirty="0"/>
              <a:t> powoduje przerwanie programu.</a:t>
            </a:r>
          </a:p>
        </p:txBody>
      </p:sp>
    </p:spTree>
    <p:extLst>
      <p:ext uri="{BB962C8B-B14F-4D97-AF65-F5344CB8AC3E}">
        <p14:creationId xmlns:p14="http://schemas.microsoft.com/office/powerpoint/2010/main" val="20685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 nie jest wyjątkowe!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 C da się pisać:</a:t>
            </a:r>
          </a:p>
          <a:p>
            <a:pPr lvl="1"/>
            <a:r>
              <a:rPr lang="pl-PL" dirty="0"/>
              <a:t>obiektowo</a:t>
            </a:r>
          </a:p>
          <a:p>
            <a:pPr lvl="1"/>
            <a:r>
              <a:rPr lang="pl-PL" dirty="0"/>
              <a:t>komponentowo</a:t>
            </a:r>
          </a:p>
          <a:p>
            <a:pPr lvl="1"/>
            <a:r>
              <a:rPr lang="pl-PL" dirty="0"/>
              <a:t>funkcyjnie (sort of)</a:t>
            </a:r>
          </a:p>
          <a:p>
            <a:pPr lvl="1"/>
            <a:r>
              <a:rPr lang="pl-PL" dirty="0"/>
              <a:t>...co nie znaczy że zawsze należy ;)</a:t>
            </a:r>
          </a:p>
          <a:p>
            <a:r>
              <a:rPr lang="pl-PL" dirty="0"/>
              <a:t>W C można (</a:t>
            </a:r>
            <a:r>
              <a:rPr lang="pl-PL" b="1" dirty="0"/>
              <a:t>i należy!</a:t>
            </a:r>
            <a:r>
              <a:rPr lang="pl-PL" dirty="0"/>
              <a:t>) używać wzorców projektowych</a:t>
            </a:r>
          </a:p>
        </p:txBody>
      </p:sp>
    </p:spTree>
    <p:extLst>
      <p:ext uri="{BB962C8B-B14F-4D97-AF65-F5344CB8AC3E}">
        <p14:creationId xmlns:p14="http://schemas.microsoft.com/office/powerpoint/2010/main" val="524357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ogarnąć moduły?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 C nie ma </a:t>
            </a:r>
            <a:r>
              <a:rPr lang="pl-PL" dirty="0" err="1"/>
              <a:t>namespace'ów</a:t>
            </a:r>
            <a:endParaRPr lang="pl-PL" dirty="0"/>
          </a:p>
          <a:p>
            <a:r>
              <a:rPr lang="pl-PL" dirty="0"/>
              <a:t>...dlatego tworzymy własne!</a:t>
            </a:r>
          </a:p>
          <a:p>
            <a:r>
              <a:rPr lang="pl-PL" dirty="0"/>
              <a:t>Przykład na naszym </a:t>
            </a:r>
            <a:r>
              <a:rPr lang="pl-PL" dirty="0" err="1"/>
              <a:t>githubie</a:t>
            </a:r>
            <a:r>
              <a:rPr lang="pl-PL" dirty="0"/>
              <a:t>: </a:t>
            </a:r>
            <a:r>
              <a:rPr lang="pl-PL" dirty="0">
                <a:latin typeface="Trebuchet MS" charset="0"/>
                <a:hlinkClick r:id="rId3"/>
              </a:rPr>
              <a:t>https://github.com/AVSystem/avs_commons</a:t>
            </a:r>
            <a:endParaRPr lang="pl-PL" dirty="0">
              <a:latin typeface="Trebuchet MS" charset="0"/>
            </a:endParaRPr>
          </a:p>
          <a:p>
            <a:r>
              <a:rPr lang="pl-PL" dirty="0">
                <a:latin typeface="Trebuchet MS" charset="0"/>
              </a:rPr>
              <a:t>Funkcje "publiczne" mają nazwę zaczynającą się od nazwy modułu</a:t>
            </a:r>
          </a:p>
          <a:p>
            <a:pPr lvl="1"/>
            <a:r>
              <a:rPr lang="pl-PL" dirty="0" err="1">
                <a:latin typeface="Courier New"/>
              </a:rPr>
              <a:t>avs_buffer</a:t>
            </a:r>
            <a:r>
              <a:rPr lang="pl-PL" dirty="0">
                <a:latin typeface="Courier New"/>
              </a:rPr>
              <a:t>_*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 err="1">
                <a:latin typeface="Courier New"/>
              </a:rPr>
              <a:t>avs_list</a:t>
            </a:r>
            <a:r>
              <a:rPr lang="pl-PL" dirty="0">
                <a:latin typeface="Courier New"/>
              </a:rPr>
              <a:t>_*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 err="1">
                <a:latin typeface="Courier New"/>
              </a:rPr>
              <a:t>avs_unit</a:t>
            </a:r>
            <a:r>
              <a:rPr lang="pl-PL" dirty="0">
                <a:latin typeface="Courier New"/>
              </a:rPr>
              <a:t>_*</a:t>
            </a:r>
          </a:p>
          <a:p>
            <a:r>
              <a:rPr lang="pl-PL" dirty="0">
                <a:latin typeface="Trebuchet MS" charset="0"/>
              </a:rPr>
              <a:t>Funkcje wewnętrzne modułu (udostępnione pomiędzy jednostkami translacji)</a:t>
            </a:r>
          </a:p>
          <a:p>
            <a:pPr lvl="1"/>
            <a:r>
              <a:rPr lang="pl-PL" dirty="0">
                <a:latin typeface="Courier New"/>
              </a:rPr>
              <a:t>_</a:t>
            </a:r>
            <a:r>
              <a:rPr lang="pl-PL" dirty="0" err="1">
                <a:latin typeface="Courier New"/>
              </a:rPr>
              <a:t>avs_buffer</a:t>
            </a:r>
            <a:r>
              <a:rPr lang="pl-PL" dirty="0">
                <a:latin typeface="Courier New"/>
              </a:rPr>
              <a:t>_*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>
                <a:latin typeface="Courier New"/>
              </a:rPr>
              <a:t>_</a:t>
            </a:r>
            <a:r>
              <a:rPr lang="pl-PL" dirty="0" err="1">
                <a:latin typeface="Courier New"/>
              </a:rPr>
              <a:t>avs_list</a:t>
            </a:r>
            <a:r>
              <a:rPr lang="pl-PL" dirty="0">
                <a:latin typeface="Courier New"/>
              </a:rPr>
              <a:t>_*</a:t>
            </a:r>
            <a:r>
              <a:rPr lang="pl-PL" dirty="0">
                <a:latin typeface="Trebuchet MS" charset="0"/>
              </a:rPr>
              <a:t>, </a:t>
            </a:r>
            <a:r>
              <a:rPr lang="pl-PL" dirty="0">
                <a:latin typeface="Courier New"/>
              </a:rPr>
              <a:t>_</a:t>
            </a:r>
            <a:r>
              <a:rPr lang="pl-PL" dirty="0" err="1">
                <a:latin typeface="Courier New"/>
              </a:rPr>
              <a:t>avs_unit</a:t>
            </a:r>
            <a:r>
              <a:rPr lang="pl-PL" dirty="0">
                <a:latin typeface="Courier New"/>
              </a:rPr>
              <a:t>_*</a:t>
            </a:r>
          </a:p>
          <a:p>
            <a:pPr lvl="1"/>
            <a:r>
              <a:rPr lang="pl-PL" dirty="0">
                <a:latin typeface="Trebuchet MS"/>
              </a:rPr>
              <a:t>Nie są zdefiniowane w publicznych nagłówkach</a:t>
            </a:r>
          </a:p>
        </p:txBody>
      </p:sp>
      <p:pic>
        <p:nvPicPr>
          <p:cNvPr id="4" name="Obraz 3" descr="https://i.ytimg.com/vi/O_MjCTLtr6E/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227" y="609600"/>
            <a:ext cx="3625198" cy="20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Jedna z zalet wynikających z niskopoziomowości C</a:t>
            </a:r>
          </a:p>
          <a:p>
            <a:r>
              <a:rPr lang="pl-PL" dirty="0"/>
              <a:t>Każda funkcja znajduje się pod jakimś, dobrze określonym adresem</a:t>
            </a:r>
            <a:br>
              <a:rPr lang="pl-PL" dirty="0"/>
            </a:br>
            <a:r>
              <a:rPr lang="pl-PL" dirty="0"/>
              <a:t>w pamięci</a:t>
            </a:r>
          </a:p>
          <a:p>
            <a:r>
              <a:rPr lang="pl-PL" dirty="0"/>
              <a:t>Ten adres zawsze można pobrać i przekazać dalej...</a:t>
            </a:r>
          </a:p>
        </p:txBody>
      </p:sp>
    </p:spTree>
    <p:extLst>
      <p:ext uri="{BB962C8B-B14F-4D97-AF65-F5344CB8AC3E}">
        <p14:creationId xmlns:p14="http://schemas.microsoft.com/office/powerpoint/2010/main" val="211644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prawdziwego programisty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610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C: Deklaracje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/>
              <a:t>Funkcja</a:t>
            </a:r>
          </a:p>
          <a:p>
            <a:pPr lvl="1"/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func</a:t>
            </a:r>
            <a:r>
              <a:rPr lang="pl-PL" dirty="0">
                <a:latin typeface="Courier New"/>
              </a:rPr>
              <a:t>(</a:t>
            </a:r>
            <a:r>
              <a:rPr lang="pl-PL" dirty="0" err="1">
                <a:latin typeface="Courier New"/>
              </a:rPr>
              <a:t>double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arg</a:t>
            </a:r>
            <a:r>
              <a:rPr lang="pl-PL" dirty="0">
                <a:latin typeface="Courier New"/>
              </a:rPr>
              <a:t>);</a:t>
            </a:r>
          </a:p>
          <a:p>
            <a:r>
              <a:rPr lang="pl-PL" dirty="0"/>
              <a:t>Typ funkcyjny</a:t>
            </a:r>
          </a:p>
          <a:p>
            <a:pPr lvl="1"/>
            <a:r>
              <a:rPr lang="pl-PL" dirty="0" err="1">
                <a:latin typeface="Courier New"/>
              </a:rPr>
              <a:t>typedef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func_t</a:t>
            </a:r>
            <a:r>
              <a:rPr lang="pl-PL" dirty="0">
                <a:latin typeface="Courier New"/>
              </a:rPr>
              <a:t>(</a:t>
            </a:r>
            <a:r>
              <a:rPr lang="pl-PL" dirty="0" err="1">
                <a:latin typeface="Courier New"/>
              </a:rPr>
              <a:t>double</a:t>
            </a:r>
            <a:r>
              <a:rPr lang="pl-PL" dirty="0">
                <a:latin typeface="Courier New"/>
              </a:rPr>
              <a:t>);</a:t>
            </a:r>
          </a:p>
          <a:p>
            <a:pPr lvl="1"/>
            <a:r>
              <a:rPr lang="pl-PL" dirty="0"/>
              <a:t>Specyficzne własności - nie można prawie nic z nim zrobić!</a:t>
            </a:r>
          </a:p>
          <a:p>
            <a:r>
              <a:rPr lang="pl-PL" dirty="0"/>
              <a:t>Wskaźnik na funkcję</a:t>
            </a:r>
          </a:p>
          <a:p>
            <a:pPr lvl="1"/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 (*</a:t>
            </a:r>
            <a:r>
              <a:rPr lang="pl-PL" dirty="0" err="1">
                <a:latin typeface="Courier New"/>
              </a:rPr>
              <a:t>func_ptr</a:t>
            </a:r>
            <a:r>
              <a:rPr lang="pl-PL" dirty="0">
                <a:latin typeface="Courier New"/>
              </a:rPr>
              <a:t>)(</a:t>
            </a:r>
            <a:r>
              <a:rPr lang="pl-PL" dirty="0" err="1">
                <a:latin typeface="Courier New"/>
              </a:rPr>
              <a:t>double</a:t>
            </a:r>
            <a:r>
              <a:rPr lang="pl-PL" dirty="0">
                <a:latin typeface="Courier New"/>
              </a:rPr>
              <a:t>);</a:t>
            </a:r>
          </a:p>
          <a:p>
            <a:pPr lvl="1"/>
            <a:r>
              <a:rPr lang="pl-PL" dirty="0" err="1">
                <a:latin typeface="Courier New"/>
              </a:rPr>
              <a:t>func_t</a:t>
            </a:r>
            <a:r>
              <a:rPr lang="pl-PL" dirty="0">
                <a:latin typeface="Courier New"/>
              </a:rPr>
              <a:t> *</a:t>
            </a:r>
            <a:r>
              <a:rPr lang="pl-PL" dirty="0" err="1">
                <a:latin typeface="Courier New"/>
              </a:rPr>
              <a:t>func_ptr</a:t>
            </a:r>
            <a:r>
              <a:rPr lang="pl-PL" dirty="0">
                <a:latin typeface="Courier New"/>
              </a:rPr>
              <a:t>;</a:t>
            </a:r>
          </a:p>
          <a:p>
            <a:r>
              <a:rPr lang="pl-PL" dirty="0"/>
              <a:t>Typ wskaźnika na funkcję:</a:t>
            </a:r>
          </a:p>
          <a:p>
            <a:pPr lvl="1"/>
            <a:r>
              <a:rPr lang="pl-PL" dirty="0" err="1">
                <a:latin typeface="Courier New"/>
              </a:rPr>
              <a:t>typedef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 (*</a:t>
            </a:r>
            <a:r>
              <a:rPr lang="pl-PL" dirty="0" err="1">
                <a:latin typeface="Courier New"/>
              </a:rPr>
              <a:t>func_ptr_t</a:t>
            </a:r>
            <a:r>
              <a:rPr lang="pl-PL" dirty="0">
                <a:latin typeface="Courier New"/>
              </a:rPr>
              <a:t>)(</a:t>
            </a:r>
            <a:r>
              <a:rPr lang="pl-PL" dirty="0" err="1">
                <a:latin typeface="Courier New"/>
              </a:rPr>
              <a:t>double</a:t>
            </a:r>
            <a:r>
              <a:rPr lang="pl-PL" dirty="0">
                <a:latin typeface="Courier New"/>
              </a:rPr>
              <a:t>);</a:t>
            </a:r>
          </a:p>
          <a:p>
            <a:pPr lvl="1"/>
            <a:r>
              <a:rPr lang="pl-PL" dirty="0" err="1">
                <a:latin typeface="Courier New"/>
              </a:rPr>
              <a:t>typedef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func_t</a:t>
            </a:r>
            <a:r>
              <a:rPr lang="pl-PL" dirty="0">
                <a:latin typeface="Courier New"/>
              </a:rPr>
              <a:t> *</a:t>
            </a:r>
            <a:r>
              <a:rPr lang="pl-PL" dirty="0" err="1">
                <a:latin typeface="Courier New"/>
              </a:rPr>
              <a:t>func_ptr_t</a:t>
            </a:r>
            <a:r>
              <a:rPr lang="pl-PL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5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C: Wskaźniki na funkcje (1/2)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dirty="0">
                <a:latin typeface="Courier New"/>
              </a:rPr>
              <a:t> (*f)(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const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char</a:t>
            </a:r>
            <a:r>
              <a:rPr lang="pl-PL" dirty="0">
                <a:latin typeface="Courier New"/>
              </a:rPr>
              <a:t> *) = </a:t>
            </a:r>
            <a:r>
              <a:rPr lang="pl-PL" dirty="0" err="1">
                <a:latin typeface="Courier New"/>
              </a:rPr>
              <a:t>puts</a:t>
            </a:r>
            <a:r>
              <a:rPr lang="pl-PL" dirty="0">
                <a:latin typeface="Courier New"/>
              </a:rPr>
              <a:t>; </a:t>
            </a:r>
            <a:r>
              <a:rPr lang="pl-PL" i="1" dirty="0">
                <a:solidFill>
                  <a:srgbClr val="2C3C43"/>
                </a:solidFill>
                <a:latin typeface="Courier New"/>
              </a:rPr>
              <a:t>// lub &amp;</a:t>
            </a:r>
            <a:r>
              <a:rPr lang="pl-PL" i="1" dirty="0" err="1">
                <a:solidFill>
                  <a:srgbClr val="2C3C43"/>
                </a:solidFill>
                <a:latin typeface="Courier New"/>
              </a:rPr>
              <a:t>puts</a:t>
            </a:r>
            <a:br>
              <a:rPr lang="pl-PL" dirty="0"/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f(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"Hello, </a:t>
            </a:r>
            <a:r>
              <a:rPr lang="pl-PL" dirty="0" err="1">
                <a:solidFill>
                  <a:srgbClr val="00B050"/>
                </a:solidFill>
                <a:latin typeface="Courier New"/>
              </a:rPr>
              <a:t>world</a:t>
            </a:r>
            <a:r>
              <a:rPr lang="pl-PL" dirty="0">
                <a:solidFill>
                  <a:srgbClr val="00B050"/>
                </a:solidFill>
                <a:latin typeface="Courier New"/>
              </a:rPr>
              <a:t>!"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            </a:t>
            </a:r>
            <a:r>
              <a:rPr lang="pl-PL" i="1" dirty="0">
                <a:solidFill>
                  <a:srgbClr val="2C3C43"/>
                </a:solidFill>
                <a:latin typeface="Courier New"/>
              </a:rPr>
              <a:t>// lub (*f)(…)</a:t>
            </a:r>
          </a:p>
          <a:p>
            <a:r>
              <a:rPr lang="pl-PL" dirty="0">
                <a:solidFill>
                  <a:srgbClr val="404040"/>
                </a:solidFill>
                <a:latin typeface="Trebuchet MS"/>
              </a:rPr>
              <a:t>Wydajność?</a:t>
            </a:r>
          </a:p>
          <a:p>
            <a:pPr lvl="1"/>
            <a:r>
              <a:rPr lang="pl-PL" dirty="0"/>
              <a:t>Niższa niż przy bezpośrednim wywołaniu funkcji – potrzeba </a:t>
            </a:r>
            <a:r>
              <a:rPr lang="pl-PL" dirty="0" err="1"/>
              <a:t>dereferencji</a:t>
            </a:r>
            <a:r>
              <a:rPr lang="pl-PL" dirty="0"/>
              <a:t> wskaźnika</a:t>
            </a:r>
          </a:p>
          <a:p>
            <a:pPr lvl="1"/>
            <a:r>
              <a:rPr lang="pl-PL" dirty="0"/>
              <a:t>Czy mamy alternatywę?</a:t>
            </a:r>
          </a:p>
          <a:p>
            <a:pPr lvl="2"/>
            <a:r>
              <a:rPr lang="pl-PL" dirty="0" err="1"/>
              <a:t>enum</a:t>
            </a:r>
            <a:r>
              <a:rPr lang="pl-PL" dirty="0"/>
              <a:t> reprezentujący listę możliwych funkcji</a:t>
            </a:r>
          </a:p>
          <a:p>
            <a:pPr lvl="2"/>
            <a:r>
              <a:rPr lang="pl-PL" dirty="0"/>
              <a:t>wybór w </a:t>
            </a:r>
            <a:r>
              <a:rPr lang="pl-PL" dirty="0" err="1"/>
              <a:t>switchu</a:t>
            </a:r>
            <a:r>
              <a:rPr lang="pl-PL" dirty="0"/>
              <a:t> lub drabince </a:t>
            </a:r>
            <a:r>
              <a:rPr lang="pl-PL" dirty="0" err="1"/>
              <a:t>ifów</a:t>
            </a:r>
            <a:endParaRPr lang="pl-PL" dirty="0"/>
          </a:p>
          <a:p>
            <a:pPr lvl="2"/>
            <a:r>
              <a:rPr lang="pl-PL" dirty="0"/>
              <a:t>efekt – podobna wydajność, a tracimy na elastyczności</a:t>
            </a:r>
          </a:p>
        </p:txBody>
      </p:sp>
    </p:spTree>
    <p:extLst>
      <p:ext uri="{BB962C8B-B14F-4D97-AF65-F5344CB8AC3E}">
        <p14:creationId xmlns:p14="http://schemas.microsoft.com/office/powerpoint/2010/main" val="7464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C: Wskaźniki na funkcje (2/2)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/>
              <a:t>Wskaźnik na dowolne dane można zrzutować na </a:t>
            </a:r>
            <a:r>
              <a:rPr lang="pl-PL" dirty="0" err="1">
                <a:latin typeface="Courier New"/>
              </a:rPr>
              <a:t>void</a:t>
            </a:r>
            <a:r>
              <a:rPr lang="pl-PL" dirty="0">
                <a:latin typeface="Courier New"/>
              </a:rPr>
              <a:t> *</a:t>
            </a:r>
          </a:p>
          <a:p>
            <a:r>
              <a:rPr lang="pl-PL" dirty="0"/>
              <a:t>Wskaźnika na funkcję </a:t>
            </a:r>
            <a:r>
              <a:rPr lang="pl-PL" b="1" dirty="0"/>
              <a:t>nie można</a:t>
            </a:r>
            <a:r>
              <a:rPr lang="pl-PL" dirty="0"/>
              <a:t>.</a:t>
            </a:r>
          </a:p>
          <a:p>
            <a:r>
              <a:rPr lang="pl-PL" dirty="0"/>
              <a:t>Dlaczego?</a:t>
            </a:r>
          </a:p>
          <a:p>
            <a:pPr lvl="1"/>
            <a:r>
              <a:rPr lang="pl-PL" dirty="0"/>
              <a:t>Harvard </a:t>
            </a:r>
            <a:r>
              <a:rPr lang="pl-PL" dirty="0" err="1"/>
              <a:t>architecture</a:t>
            </a:r>
            <a:r>
              <a:rPr lang="pl-PL" dirty="0"/>
              <a:t> – oddzielna pamięć na kod i dane</a:t>
            </a:r>
          </a:p>
          <a:p>
            <a:pPr lvl="2"/>
            <a:r>
              <a:rPr lang="pl-PL" dirty="0"/>
              <a:t>Stosowana w niektórych mikrokontrolerach</a:t>
            </a:r>
          </a:p>
          <a:p>
            <a:pPr lvl="2"/>
            <a:r>
              <a:rPr lang="pl-PL" dirty="0"/>
              <a:t>Adresy pamięci kodu i danych mogą mieć różny rozmiar!</a:t>
            </a:r>
          </a:p>
          <a:p>
            <a:pPr lvl="1"/>
            <a:r>
              <a:rPr lang="pl-PL" dirty="0"/>
              <a:t>Niektóre modele pamięci DOS – dalekie (</a:t>
            </a:r>
            <a:r>
              <a:rPr lang="pl-PL" dirty="0" err="1"/>
              <a:t>segment+offset</a:t>
            </a:r>
            <a:r>
              <a:rPr lang="pl-PL" dirty="0"/>
              <a:t>) vs. bliskie (offset) wskaźniki</a:t>
            </a:r>
          </a:p>
          <a:p>
            <a:r>
              <a:rPr lang="pl-PL" dirty="0"/>
              <a:t>Jeżeli </a:t>
            </a:r>
            <a:r>
              <a:rPr lang="pl-PL" b="1" dirty="0"/>
              <a:t>BARDZO</a:t>
            </a:r>
            <a:r>
              <a:rPr lang="pl-PL" dirty="0"/>
              <a:t> potrzebujemy generycznego wskaźnika na dowolny kod, możemy rzutować na wskaźnik do dowolnej umownie przyjętej sygnatury</a:t>
            </a:r>
          </a:p>
          <a:p>
            <a:pPr lvl="1"/>
            <a:r>
              <a:rPr lang="pl-PL" dirty="0"/>
              <a:t>Np. </a:t>
            </a:r>
            <a:r>
              <a:rPr lang="pl-PL" dirty="0" err="1">
                <a:latin typeface="Courier New"/>
              </a:rPr>
              <a:t>typedef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latin typeface="Courier New"/>
              </a:rPr>
              <a:t>int</a:t>
            </a:r>
            <a:r>
              <a:rPr lang="pl-PL" dirty="0">
                <a:latin typeface="Courier New"/>
              </a:rPr>
              <a:t> (*</a:t>
            </a:r>
            <a:r>
              <a:rPr lang="pl-PL" dirty="0" err="1">
                <a:latin typeface="Courier New"/>
              </a:rPr>
              <a:t>generic_fptr_t</a:t>
            </a:r>
            <a:r>
              <a:rPr lang="pl-PL" dirty="0">
                <a:latin typeface="Courier New"/>
              </a:rPr>
              <a:t>)(...);</a:t>
            </a:r>
          </a:p>
          <a:p>
            <a:pPr lvl="1"/>
            <a:r>
              <a:rPr lang="pl-PL" dirty="0"/>
              <a:t>Koniecznie trzeba pilnować, żeby zrzutować go do oryginalnego typu przed wywołaniem - inaczej nie wiadomo co się stanie...</a:t>
            </a:r>
          </a:p>
        </p:txBody>
      </p:sp>
    </p:spTree>
    <p:extLst>
      <p:ext uri="{BB962C8B-B14F-4D97-AF65-F5344CB8AC3E}">
        <p14:creationId xmlns:p14="http://schemas.microsoft.com/office/powerpoint/2010/main" val="31317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C: Praktyka (1/2)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rebuchet MS"/>
              </a:rPr>
              <a:t>Rejestracja </a:t>
            </a:r>
            <a:r>
              <a:rPr lang="pl-PL" dirty="0" err="1">
                <a:latin typeface="Trebuchet MS"/>
              </a:rPr>
              <a:t>hooków</a:t>
            </a:r>
            <a:r>
              <a:rPr lang="pl-PL" dirty="0">
                <a:latin typeface="Trebuchet MS"/>
              </a:rPr>
              <a:t> użytkownika</a:t>
            </a:r>
          </a:p>
          <a:p>
            <a:pPr lvl="1"/>
            <a:r>
              <a:rPr lang="pl-PL" b="1" dirty="0" err="1">
                <a:solidFill>
                  <a:srgbClr val="0070C0"/>
                </a:solidFill>
                <a:latin typeface="Courier New"/>
              </a:rPr>
              <a:t>typedef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dirty="0">
                <a:latin typeface="Courier New"/>
              </a:rPr>
              <a:t> 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after_connection_t</a:t>
            </a:r>
            <a:r>
              <a:rPr lang="pl-PL" dirty="0">
                <a:latin typeface="Courier New"/>
              </a:rPr>
              <a:t>(...);</a:t>
            </a:r>
            <a:br>
              <a:rPr lang="pl-PL" dirty="0">
                <a:latin typeface="Trebuchet MS"/>
              </a:rPr>
            </a:br>
            <a:r>
              <a:rPr lang="pl-PL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register_after_connection_hook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after_connection_t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*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hook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dirty="0" err="1">
                <a:solidFill>
                  <a:srgbClr val="404040"/>
                </a:solidFill>
                <a:latin typeface="Courier New"/>
              </a:rPr>
              <a:t>register_after_connection_hook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my_after_connection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</a:p>
          <a:p>
            <a:r>
              <a:rPr lang="pl-PL" dirty="0">
                <a:solidFill>
                  <a:srgbClr val="404040"/>
                </a:solidFill>
                <a:latin typeface="Trebuchet MS"/>
              </a:rPr>
              <a:t>Funkcje wyższego rzędu</a:t>
            </a:r>
          </a:p>
          <a:p>
            <a:pPr lvl="1"/>
            <a:r>
              <a:rPr lang="pl-PL" b="1" dirty="0" err="1">
                <a:solidFill>
                  <a:srgbClr val="0070C0"/>
                </a:solidFill>
                <a:latin typeface="Courier New"/>
              </a:rPr>
              <a:t>typedef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foreach_element_clb_t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element_t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*element,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              </a:t>
            </a:r>
            <a:r>
              <a:rPr lang="pl-PL" b="1" dirty="0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*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user_data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  <a:br>
              <a:rPr lang="pl-PL" dirty="0">
                <a:solidFill>
                  <a:srgbClr val="404040"/>
                </a:solidFill>
                <a:latin typeface="Trebuchet MS"/>
              </a:rPr>
            </a:br>
            <a:r>
              <a:rPr lang="pl-PL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foreach_element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(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container_t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*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container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</a:t>
            </a:r>
            <a:r>
              <a:rPr lang="pl-PL" dirty="0" err="1">
                <a:solidFill>
                  <a:srgbClr val="002060"/>
                </a:solidFill>
                <a:latin typeface="Courier New"/>
              </a:rPr>
              <a:t>foreach_element_clb_t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 *</a:t>
            </a:r>
            <a:r>
              <a:rPr lang="pl-PL" dirty="0" err="1">
                <a:solidFill>
                  <a:srgbClr val="404040"/>
                </a:solidFill>
                <a:latin typeface="Courier New"/>
              </a:rPr>
              <a:t>clb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,</a:t>
            </a:r>
            <a:br>
              <a:rPr lang="pl-PL" dirty="0">
                <a:solidFill>
                  <a:srgbClr val="404040"/>
                </a:solidFill>
                <a:latin typeface="Courier New"/>
              </a:rPr>
            </a:br>
            <a:r>
              <a:rPr lang="pl-PL" dirty="0">
                <a:solidFill>
                  <a:srgbClr val="404040"/>
                </a:solidFill>
                <a:latin typeface="Courier New"/>
              </a:rPr>
              <a:t>                    </a:t>
            </a:r>
            <a:r>
              <a:rPr lang="pl-PL" b="1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l-PL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*</a:t>
            </a:r>
            <a:r>
              <a:rPr lang="pl-PL" err="1">
                <a:solidFill>
                  <a:srgbClr val="404040"/>
                </a:solidFill>
                <a:latin typeface="Courier New"/>
              </a:rPr>
              <a:t>user_data</a:t>
            </a:r>
            <a:r>
              <a:rPr lang="pl-PL" dirty="0">
                <a:solidFill>
                  <a:srgbClr val="404040"/>
                </a:solidFill>
                <a:latin typeface="Courier New"/>
              </a:rPr>
              <a:t>);</a:t>
            </a:r>
          </a:p>
          <a:p>
            <a:pPr lvl="1"/>
            <a:r>
              <a:rPr lang="pl-PL" dirty="0">
                <a:solidFill>
                  <a:srgbClr val="404040"/>
                </a:solidFill>
                <a:latin typeface="Trebuchet MS"/>
              </a:rPr>
              <a:t>Zawsze dodawajmy wskaźnik na dane użytkownika do API!</a:t>
            </a:r>
          </a:p>
        </p:txBody>
      </p:sp>
    </p:spTree>
    <p:extLst>
      <p:ext uri="{BB962C8B-B14F-4D97-AF65-F5344CB8AC3E}">
        <p14:creationId xmlns:p14="http://schemas.microsoft.com/office/powerpoint/2010/main" val="4200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prawie-funkcyjne w C: Praktyka (2/2)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334" y="2195944"/>
            <a:ext cx="7837402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typedef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struct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size_t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counter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}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count_elements_ctx_t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static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count_elements_clb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element_t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*element,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void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*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ctx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(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void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 element;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((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count_elements_ctx_t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*)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ctx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)-&gt;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counter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++;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return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>
                <a:solidFill>
                  <a:srgbClr val="00B0F0"/>
                </a:solidFill>
                <a:latin typeface="Courier New" charset="0"/>
              </a:rPr>
              <a:t>0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size_t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count_elements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container_t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*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container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count_elements_ctx_t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ctx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= { </a:t>
            </a:r>
            <a:r>
              <a:rPr lang="pl-PL" altLang="PL-PL" sz="1600" dirty="0">
                <a:solidFill>
                  <a:srgbClr val="00B0F0"/>
                </a:solidFill>
                <a:latin typeface="Courier New" charset="0"/>
              </a:rPr>
              <a:t>0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};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foreach_element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container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count_elements_clb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, &amp;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ctx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return 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ctx.counter;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59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 w C (1/4)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2695" y="1833026"/>
            <a:ext cx="7467109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l-PL" altLang="PL-P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l-PL" altLang="PL-P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animal_vtable</a:t>
            </a:r>
            <a:r>
              <a:rPr lang="pl-PL" altLang="PL-P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animal_vtable_t</a:t>
            </a:r>
            <a:r>
              <a:rPr lang="pl-PL" altLang="PL-P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l-PL" altLang="PL-P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l-PL" altLang="PL-PL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const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animal_vtable_t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*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vtable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l-PL" altLang="PL-PL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animal_abstract_t</a:t>
            </a:r>
            <a:r>
              <a:rPr lang="pl-PL" altLang="PL-PL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struct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animal_vtable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make_sound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)(</a:t>
            </a:r>
            <a:r>
              <a:rPr lang="pl-PL" altLang="PL-PL" sz="1600" dirty="0" err="1">
                <a:solidFill>
                  <a:srgbClr val="002060"/>
                </a:solidFill>
                <a:latin typeface="Courier New"/>
              </a:rPr>
              <a:t>animal_abstract_t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eat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)(</a:t>
            </a:r>
            <a:r>
              <a:rPr lang="pl-PL" altLang="PL-PL" sz="1600" dirty="0" err="1">
                <a:solidFill>
                  <a:srgbClr val="002060"/>
                </a:solidFill>
                <a:latin typeface="Courier New"/>
              </a:rPr>
              <a:t>animal_abstract_t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const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char 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meal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);</a:t>
            </a:r>
            <a:endParaRPr lang="pl-PL" altLang="PL-PL" sz="1600" dirty="0">
              <a:solidFill>
                <a:schemeClr val="tx1"/>
              </a:solidFill>
              <a:latin typeface="Courier New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chemeClr val="tx1"/>
              </a:solidFill>
              <a:latin typeface="Courier New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void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animal_make_sound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2060"/>
                </a:solidFill>
                <a:latin typeface="Courier New"/>
              </a:rPr>
              <a:t>animal_abstract_t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-&gt;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vtable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-&gt;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make_sound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chemeClr val="tx1"/>
              </a:solidFill>
              <a:latin typeface="Courier New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int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animal_eat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2060"/>
                </a:solidFill>
                <a:latin typeface="Courier New"/>
              </a:rPr>
              <a:t>animal_abstract_t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const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char 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*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meal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return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-&gt;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vtable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-&gt;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eat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pl-PL" altLang="PL-PL" sz="1600" dirty="0" err="1">
                <a:solidFill>
                  <a:schemeClr val="tx1"/>
                </a:solidFill>
                <a:latin typeface="Courier New"/>
              </a:rPr>
              <a:t>meal</a:t>
            </a: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527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 w C (2/4)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334" y="2134380"/>
            <a:ext cx="5112297" cy="3908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typedef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struct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{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   </a:t>
            </a: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const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dirty="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animal_vtable_t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*</a:t>
            </a:r>
            <a:r>
              <a:rPr lang="pl-PL" altLang="PL-PL" sz="1200" dirty="0" err="1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vtable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   </a:t>
            </a: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unsigned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dirty="0" err="1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stomach_capacity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} </a:t>
            </a:r>
            <a:r>
              <a:rPr lang="pl-PL" altLang="PL-PL" sz="1200" dirty="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dog_t</a:t>
            </a:r>
            <a:r>
              <a:rPr lang="pl-PL" altLang="PL-PL" sz="12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</a:br>
            <a:br>
              <a:rPr lang="pl-PL" altLang="PL-PL" sz="16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static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</a:rPr>
              <a:t>void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200" dirty="0" err="1">
                <a:solidFill>
                  <a:srgbClr val="000000"/>
                </a:solidFill>
                <a:latin typeface="Courier New" charset="0"/>
              </a:rPr>
              <a:t>dog_make_sound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200" dirty="0" err="1">
                <a:solidFill>
                  <a:srgbClr val="002060"/>
                </a:solidFill>
                <a:latin typeface="Courier New" charset="0"/>
              </a:rPr>
              <a:t>animal_abstract_t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pl-PL" altLang="PL-PL" sz="12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 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(</a:t>
            </a:r>
            <a:r>
              <a:rPr lang="pl-PL" altLang="PL-PL" sz="1200" b="1" dirty="0" err="1">
                <a:solidFill>
                  <a:srgbClr val="0070C0"/>
                </a:solidFill>
                <a:latin typeface="Courier New" charset="0"/>
              </a:rPr>
              <a:t>void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 </a:t>
            </a:r>
            <a:r>
              <a:rPr lang="pl-PL" altLang="PL-PL" sz="12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dirty="0" err="1">
                <a:solidFill>
                  <a:schemeClr val="tx1"/>
                </a:solidFill>
                <a:latin typeface="Courier New" charset="0"/>
              </a:rPr>
              <a:t>printf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200" dirty="0" err="1">
                <a:solidFill>
                  <a:srgbClr val="00B050"/>
                </a:solidFill>
                <a:latin typeface="Courier New" charset="0"/>
              </a:rPr>
              <a:t>woof</a:t>
            </a:r>
            <a:r>
              <a:rPr lang="pl-PL" altLang="PL-PL" sz="1200" dirty="0">
                <a:solidFill>
                  <a:srgbClr val="00B050"/>
                </a:solidFill>
                <a:latin typeface="Courier New" charset="0"/>
              </a:rPr>
              <a:t>!</a:t>
            </a:r>
            <a:r>
              <a:rPr lang="pl-PL" altLang="PL-PL" sz="1200" dirty="0">
                <a:solidFill>
                  <a:srgbClr val="92D050"/>
                </a:solidFill>
                <a:latin typeface="Courier New" charset="0"/>
              </a:rPr>
              <a:t>\n</a:t>
            </a:r>
            <a:r>
              <a:rPr lang="pl-PL" altLang="PL-PL" sz="12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}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static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200" err="1">
                <a:solidFill>
                  <a:srgbClr val="000000"/>
                </a:solidFill>
                <a:latin typeface="Courier New" charset="0"/>
              </a:rPr>
              <a:t>dog_eat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animal_abstract_t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_,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              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const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char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meal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 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dog_t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= (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dog_t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*)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_;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if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-&gt;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stomach_capacity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&gt;=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strlen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meal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)) 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-&gt;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stomach_capacity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-=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strlen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meal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return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0;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}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else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return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ERR_STOMACH_FULL;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}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97629" y="2741197"/>
            <a:ext cx="483337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200" b="1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static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const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animal_vtable_t</a:t>
            </a:r>
            <a:r>
              <a:rPr lang="pl-PL" altLang="PL-PL" sz="12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DOG_VTABLE =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{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.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make_sound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dog_make_sound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,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.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eat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dog_eat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};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animal_abstract_t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dog_new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void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 { 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dog_t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*dog = (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dog_t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*)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malloc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sizeof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dog_t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));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b="1" err="1">
                <a:solidFill>
                  <a:srgbClr val="0070C0"/>
                </a:solidFill>
                <a:latin typeface="Courier New" charset="0"/>
              </a:rPr>
              <a:t>if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(!dog) {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return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NULL; // no 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memory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}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dog-&gt;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vtable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= &amp;DOG_VTABLE;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dog-&gt;</a:t>
            </a:r>
            <a:r>
              <a:rPr lang="pl-PL" altLang="PL-PL" sz="1200" err="1">
                <a:solidFill>
                  <a:schemeClr val="tx1"/>
                </a:solidFill>
                <a:latin typeface="Courier New" charset="0"/>
              </a:rPr>
              <a:t>stomach_capacity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pl-PL" altLang="PL-PL" sz="1200" dirty="0">
                <a:solidFill>
                  <a:srgbClr val="00B0F0"/>
                </a:solidFill>
                <a:latin typeface="Courier New" charset="0"/>
              </a:rPr>
              <a:t>100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; 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200" b="1" dirty="0">
                <a:solidFill>
                  <a:srgbClr val="0070C0"/>
                </a:solidFill>
                <a:latin typeface="Courier New" charset="0"/>
              </a:rPr>
              <a:t>return 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200" err="1">
                <a:solidFill>
                  <a:srgbClr val="002060"/>
                </a:solidFill>
                <a:latin typeface="Courier New" charset="0"/>
              </a:rPr>
              <a:t>animal_abstract_t</a:t>
            </a: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 *) dog; 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2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47736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 w C (3/4)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334" y="2165163"/>
            <a:ext cx="6726521" cy="38472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typedef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struct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{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const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animal_vtable_t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*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vtable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bool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good_mood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600" dirty="0">
                <a:solidFill>
                  <a:srgbClr val="000000"/>
                </a:solidFill>
                <a:latin typeface="Courier New" charset="0"/>
                <a:cs typeface="Courier New" panose="02070309020205020404" pitchFamily="49" charset="0"/>
              </a:rPr>
              <a:t>}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cat_t</a:t>
            </a:r>
            <a:r>
              <a:rPr lang="pl-PL" altLang="PL-PL" sz="16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  <a:t>;</a:t>
            </a:r>
            <a:br>
              <a:rPr lang="pl-PL" altLang="PL-PL" sz="16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</a:br>
            <a:br>
              <a:rPr lang="pl-PL" altLang="PL-PL" sz="1600" dirty="0">
                <a:solidFill>
                  <a:srgbClr val="002060"/>
                </a:solidFill>
                <a:latin typeface="Courier New" charset="0"/>
                <a:cs typeface="Courier New" panose="02070309020205020404" pitchFamily="49" charset="0"/>
              </a:rPr>
            </a:b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static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  <a:cs typeface="Courier New" panose="02070309020205020404" pitchFamily="49" charset="0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cat_make_sound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animal_abstract_t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_) 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cat_t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*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= (</a:t>
            </a:r>
            <a:r>
              <a:rPr lang="pl-PL" altLang="PL-PL" sz="1600" dirty="0" err="1">
                <a:solidFill>
                  <a:srgbClr val="002060"/>
                </a:solidFill>
                <a:latin typeface="Courier New" charset="0"/>
              </a:rPr>
              <a:t>cat_t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*) 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_;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if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self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-&gt;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good_mood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) {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printf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600" dirty="0" err="1">
                <a:solidFill>
                  <a:srgbClr val="00B050"/>
                </a:solidFill>
                <a:latin typeface="Courier New" charset="0"/>
              </a:rPr>
              <a:t>meow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!</a:t>
            </a:r>
            <a:r>
              <a:rPr lang="pl-PL" altLang="PL-PL" sz="1600" dirty="0">
                <a:solidFill>
                  <a:srgbClr val="92D050"/>
                </a:solidFill>
                <a:latin typeface="Courier New" charset="0"/>
              </a:rPr>
              <a:t>\n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);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}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else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pl-PL" altLang="PL-PL" sz="1600" dirty="0" err="1">
                <a:solidFill>
                  <a:schemeClr val="tx1"/>
                </a:solidFill>
                <a:latin typeface="Courier New" charset="0"/>
              </a:rPr>
              <a:t>printf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600" dirty="0" err="1">
                <a:solidFill>
                  <a:srgbClr val="00B050"/>
                </a:solidFill>
                <a:latin typeface="Courier New" charset="0"/>
              </a:rPr>
              <a:t>purr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 &gt;_&lt;</a:t>
            </a:r>
            <a:r>
              <a:rPr lang="pl-PL" altLang="PL-PL" sz="1600" dirty="0">
                <a:solidFill>
                  <a:srgbClr val="92D050"/>
                </a:solidFill>
                <a:latin typeface="Courier New" charset="0"/>
              </a:rPr>
              <a:t>\n</a:t>
            </a:r>
            <a:r>
              <a:rPr lang="pl-PL" altLang="PL-PL" sz="1600" dirty="0">
                <a:solidFill>
                  <a:srgbClr val="00B050"/>
                </a:solidFill>
                <a:latin typeface="Courier New" charset="0"/>
              </a:rPr>
              <a:t>"</a:t>
            </a: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);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    }</a:t>
            </a:r>
            <a:br>
              <a:rPr lang="pl-PL" altLang="PL-PL" sz="16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}</a:t>
            </a: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br>
              <a:rPr lang="pl-PL" altLang="PL-PL" sz="1200" dirty="0">
                <a:solidFill>
                  <a:schemeClr val="tx1"/>
                </a:solidFill>
                <a:latin typeface="Courier New" charset="0"/>
              </a:rPr>
            </a:br>
            <a:r>
              <a:rPr lang="pl-PL" altLang="PL-PL" sz="1600" i="1" dirty="0">
                <a:solidFill>
                  <a:srgbClr val="2C3C43"/>
                </a:solidFill>
                <a:latin typeface="Courier New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0442851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 w C (4/4)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334" y="1703502"/>
            <a:ext cx="6603090" cy="47705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main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pl-PL" altLang="PL-PL" sz="1600" b="1" dirty="0">
                <a:solidFill>
                  <a:srgbClr val="0070C0"/>
                </a:solidFill>
                <a:latin typeface="Courier New" charset="0"/>
              </a:rPr>
              <a:t>char 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[])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assert(argc == </a:t>
            </a:r>
            <a:r>
              <a:rPr lang="pl-PL" altLang="PL-PL" sz="1600" dirty="0">
                <a:solidFill>
                  <a:srgbClr val="00B0F0"/>
                </a:solidFill>
                <a:latin typeface="Courier New" charset="0"/>
              </a:rPr>
              <a:t>3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pl-PL" altLang="PL-PL" sz="1600" dirty="0">
                <a:solidFill>
                  <a:srgbClr val="000000"/>
                </a:solidFill>
                <a:latin typeface="Courier New" charset="0"/>
              </a:rPr>
            </a:b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pl-PL" altLang="PL-PL" sz="1600" dirty="0" err="1">
                <a:solidFill>
                  <a:srgbClr val="002060"/>
                </a:solidFill>
                <a:latin typeface="Courier New"/>
              </a:rPr>
              <a:t>animal_abstract_t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= NULL;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if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strcmp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1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pl-PL" altLang="PL-PL" sz="1600" dirty="0" err="1">
                <a:solidFill>
                  <a:srgbClr val="00B050"/>
                </a:solidFill>
                <a:latin typeface="Courier New"/>
              </a:rPr>
              <a:t>cat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 == 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0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cat_new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else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if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strcmp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1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"dog"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 == 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0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dog_new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if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"I </a:t>
            </a:r>
            <a:r>
              <a:rPr lang="pl-PL" altLang="PL-PL" sz="1600" dirty="0" err="1">
                <a:solidFill>
                  <a:srgbClr val="00B050"/>
                </a:solidFill>
                <a:latin typeface="Courier New"/>
              </a:rPr>
              <a:t>can't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 </a:t>
            </a:r>
            <a:r>
              <a:rPr lang="pl-PL" altLang="PL-PL" sz="1600" dirty="0" err="1">
                <a:solidFill>
                  <a:srgbClr val="00B050"/>
                </a:solidFill>
                <a:latin typeface="Courier New"/>
              </a:rPr>
              <a:t>have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 a %s</a:t>
            </a:r>
            <a:r>
              <a:rPr lang="pl-PL" altLang="PL-PL" sz="1600" dirty="0">
                <a:solidFill>
                  <a:srgbClr val="92D050"/>
                </a:solidFill>
                <a:latin typeface="Courier New"/>
              </a:rPr>
              <a:t>\n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1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return 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–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1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animal_make_sound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altLang="PL-PL" sz="1600" b="1" dirty="0" err="1">
                <a:solidFill>
                  <a:srgbClr val="0070C0"/>
                </a:solidFill>
                <a:latin typeface="Courier New"/>
              </a:rPr>
              <a:t>if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animal_eat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my_pet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2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]))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"My pet </a:t>
            </a:r>
            <a:r>
              <a:rPr lang="pl-PL" altLang="PL-PL" sz="1600" dirty="0" err="1">
                <a:solidFill>
                  <a:srgbClr val="00B050"/>
                </a:solidFill>
                <a:latin typeface="Courier New"/>
              </a:rPr>
              <a:t>couldn't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 </a:t>
            </a:r>
            <a:r>
              <a:rPr lang="pl-PL" altLang="PL-PL" sz="1600" dirty="0" err="1">
                <a:solidFill>
                  <a:srgbClr val="00B050"/>
                </a:solidFill>
                <a:latin typeface="Courier New"/>
              </a:rPr>
              <a:t>eat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 %s</a:t>
            </a:r>
            <a:r>
              <a:rPr lang="pl-PL" altLang="PL-PL" sz="1600" dirty="0">
                <a:solidFill>
                  <a:srgbClr val="92D050"/>
                </a:solidFill>
                <a:latin typeface="Courier New"/>
              </a:rPr>
              <a:t>\n</a:t>
            </a:r>
            <a:r>
              <a:rPr lang="pl-PL" altLang="PL-PL" sz="1600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pl-PL" altLang="PL-PL" sz="1600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2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return 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1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altLang="PL-PL" sz="1600" b="1" dirty="0">
                <a:solidFill>
                  <a:srgbClr val="0070C0"/>
                </a:solidFill>
                <a:latin typeface="Courier New"/>
              </a:rPr>
              <a:t>return </a:t>
            </a:r>
            <a:r>
              <a:rPr lang="pl-PL" altLang="PL-PL" sz="1600" dirty="0">
                <a:solidFill>
                  <a:srgbClr val="00B0F0"/>
                </a:solidFill>
                <a:latin typeface="Courier New"/>
              </a:rPr>
              <a:t>0</a:t>
            </a:r>
            <a:r>
              <a:rPr lang="pl-PL" altLang="PL-PL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chemeClr val="tx1"/>
                </a:solidFill>
                <a:latin typeface="Courier New" charset="0"/>
              </a:rPr>
              <a:t>}</a:t>
            </a:r>
            <a:endParaRPr lang="pl-PL" altLang="PL-PL" sz="1600" i="1" dirty="0">
              <a:solidFill>
                <a:srgbClr val="2C3C43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70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301233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prawdziwego programisty: Miejsce tworzenia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863" y="2160588"/>
            <a:ext cx="6520378" cy="3881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 projektach studenckich (2-3 jednostki translacji) można pisać w </a:t>
            </a:r>
            <a:r>
              <a:rPr lang="pl-PL" dirty="0" err="1"/>
              <a:t>gedit</a:t>
            </a:r>
            <a:r>
              <a:rPr lang="pl-PL" dirty="0"/>
              <a:t>/</a:t>
            </a:r>
            <a:r>
              <a:rPr lang="pl-PL" dirty="0" err="1"/>
              <a:t>Notepad</a:t>
            </a:r>
            <a:r>
              <a:rPr lang="pl-PL" dirty="0"/>
              <a:t>++ i kompilować z konsoli...</a:t>
            </a:r>
          </a:p>
          <a:p>
            <a:r>
              <a:rPr lang="pl-PL" dirty="0"/>
              <a:t>W prawdziwym życiu prawdziwych ludzi przyda się IDE</a:t>
            </a:r>
          </a:p>
          <a:p>
            <a:pPr lvl="1"/>
            <a:r>
              <a:rPr lang="pl-PL" dirty="0" err="1"/>
              <a:t>vim</a:t>
            </a:r>
            <a:r>
              <a:rPr lang="pl-PL" dirty="0"/>
              <a:t> / </a:t>
            </a:r>
            <a:r>
              <a:rPr lang="pl-PL" dirty="0" err="1"/>
              <a:t>Emacs</a:t>
            </a:r>
            <a:r>
              <a:rPr lang="pl-PL" dirty="0"/>
              <a:t> / ... + masa </a:t>
            </a:r>
            <a:r>
              <a:rPr lang="pl-PL" dirty="0" err="1"/>
              <a:t>pluginów</a:t>
            </a:r>
            <a:endParaRPr lang="pl-PL" dirty="0"/>
          </a:p>
          <a:p>
            <a:pPr lvl="1"/>
            <a:r>
              <a:rPr lang="pl-PL" dirty="0"/>
              <a:t>Visual Studio – skomplikowana licencja, tylko Windows</a:t>
            </a:r>
          </a:p>
          <a:p>
            <a:pPr lvl="1"/>
            <a:r>
              <a:rPr lang="pl-PL" dirty="0" err="1"/>
              <a:t>Eclipse</a:t>
            </a:r>
            <a:r>
              <a:rPr lang="pl-PL" dirty="0"/>
              <a:t> + CDT</a:t>
            </a:r>
          </a:p>
          <a:p>
            <a:pPr lvl="1"/>
            <a:r>
              <a:rPr lang="pl-PL" dirty="0" err="1"/>
              <a:t>NetBeans</a:t>
            </a:r>
            <a:endParaRPr lang="pl-PL" dirty="0"/>
          </a:p>
        </p:txBody>
      </p:sp>
      <p:pic>
        <p:nvPicPr>
          <p:cNvPr id="5" name="Obraz 4" descr="http://pre02.deviantart.net/10f4/th/pre/i/2013/212/6/6/zombie_apocalypse_kit_generator_by_dragah-d6g29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98" y="1570038"/>
            <a:ext cx="3706865" cy="44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NetBeans</a:t>
            </a:r>
            <a:r>
              <a:rPr lang="pl-PL" dirty="0"/>
              <a:t> jako IDE do C/C++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/>
              <a:t>Obsługuje standardowe formaty projektów (</a:t>
            </a:r>
            <a:r>
              <a:rPr lang="pl-PL" dirty="0" err="1"/>
              <a:t>Make</a:t>
            </a:r>
            <a:r>
              <a:rPr lang="pl-PL" dirty="0"/>
              <a:t>, </a:t>
            </a:r>
            <a:r>
              <a:rPr lang="pl-PL" dirty="0" err="1"/>
              <a:t>CMake</a:t>
            </a:r>
            <a:r>
              <a:rPr lang="pl-PL" dirty="0"/>
              <a:t>, …)</a:t>
            </a:r>
          </a:p>
          <a:p>
            <a:r>
              <a:rPr lang="pl-PL" dirty="0"/>
              <a:t>Nawigacja po kodzie</a:t>
            </a:r>
          </a:p>
          <a:p>
            <a:pPr lvl="1"/>
            <a:r>
              <a:rPr lang="pl-PL" dirty="0" err="1"/>
              <a:t>Ctrl+klik</a:t>
            </a:r>
            <a:r>
              <a:rPr lang="pl-PL" dirty="0"/>
              <a:t>, Alt+F7</a:t>
            </a:r>
          </a:p>
          <a:p>
            <a:r>
              <a:rPr lang="pl-PL" dirty="0"/>
              <a:t>GUI do </a:t>
            </a:r>
            <a:r>
              <a:rPr lang="pl-PL" dirty="0" err="1"/>
              <a:t>debuggera</a:t>
            </a:r>
            <a:endParaRPr lang="pl-PL" dirty="0"/>
          </a:p>
          <a:p>
            <a:r>
              <a:rPr lang="pl-PL" dirty="0"/>
              <a:t>Pro </a:t>
            </a:r>
            <a:r>
              <a:rPr lang="pl-PL" dirty="0" err="1"/>
              <a:t>tipy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Przebuduj kod z poziomu IDE, żeby odświeżyć strukturę projektu</a:t>
            </a:r>
          </a:p>
          <a:p>
            <a:pPr lvl="1"/>
            <a:r>
              <a:rPr lang="pl-PL" dirty="0"/>
              <a:t>Łatwy podgląd nagłówków bibliotecznych, rozwijanie makr</a:t>
            </a:r>
          </a:p>
          <a:p>
            <a:r>
              <a:rPr lang="pl-PL" dirty="0"/>
              <a:t>Jakieś wady?</a:t>
            </a:r>
          </a:p>
          <a:p>
            <a:pPr lvl="1"/>
            <a:r>
              <a:rPr lang="pl-PL" dirty="0" err="1"/>
              <a:t>Żabkuje</a:t>
            </a:r>
            <a:r>
              <a:rPr lang="pl-PL" dirty="0"/>
              <a:t> :(</a:t>
            </a:r>
          </a:p>
        </p:txBody>
      </p:sp>
      <p:pic>
        <p:nvPicPr>
          <p:cNvPr id="5" name="Symbol zastępczy zawartości 4" descr="Zrzut ekranu z 2016-03-03 15-29-1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125663"/>
            <a:ext cx="6428971" cy="3926214"/>
          </a:xfrm>
        </p:spPr>
      </p:pic>
    </p:spTree>
    <p:extLst>
      <p:ext uri="{BB962C8B-B14F-4D97-AF65-F5344CB8AC3E}">
        <p14:creationId xmlns:p14="http://schemas.microsoft.com/office/powerpoint/2010/main" val="38472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prawdziwego programisty: Plac budowy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Wywoływanie kompilatora z terminala szybko staje się problematyczne...</a:t>
            </a:r>
          </a:p>
          <a:p>
            <a:r>
              <a:rPr lang="pl-PL" dirty="0"/>
              <a:t>Zarządzanie projektem przez IDE?</a:t>
            </a:r>
          </a:p>
          <a:p>
            <a:pPr lvl="1"/>
            <a:r>
              <a:rPr lang="pl-PL" dirty="0"/>
              <a:t>Utrudniamy życie ludziom, którzy będą chcieli po prostu ściągnąć i zbudować projekt</a:t>
            </a:r>
          </a:p>
          <a:p>
            <a:pPr lvl="1"/>
            <a:r>
              <a:rPr lang="pl-PL" dirty="0"/>
              <a:t>Np. wykładowcom ( ͡° ͜ʖ ͡°)</a:t>
            </a:r>
          </a:p>
          <a:p>
            <a:r>
              <a:rPr lang="pl-PL" dirty="0"/>
              <a:t>Surowe </a:t>
            </a:r>
            <a:r>
              <a:rPr lang="pl-PL" dirty="0" err="1"/>
              <a:t>Makefile</a:t>
            </a:r>
            <a:endParaRPr lang="pl-PL" dirty="0"/>
          </a:p>
          <a:p>
            <a:pPr lvl="1"/>
            <a:r>
              <a:rPr lang="pl-PL" dirty="0"/>
              <a:t>Ograniczone możliwości</a:t>
            </a:r>
          </a:p>
          <a:p>
            <a:pPr lvl="1"/>
            <a:r>
              <a:rPr lang="pl-PL" dirty="0"/>
              <a:t>Nie wykrywa zmian w nagłówkach</a:t>
            </a:r>
          </a:p>
          <a:p>
            <a:pPr lvl="1"/>
            <a:r>
              <a:rPr lang="pl-PL" dirty="0"/>
              <a:t>Problem z wyszukiwaniem bibliotek</a:t>
            </a:r>
          </a:p>
          <a:p>
            <a:r>
              <a:rPr lang="pl-PL" dirty="0"/>
              <a:t>GNU </a:t>
            </a:r>
            <a:r>
              <a:rPr lang="pl-PL" dirty="0" err="1"/>
              <a:t>autotools</a:t>
            </a:r>
            <a:endParaRPr lang="pl-PL" dirty="0"/>
          </a:p>
          <a:p>
            <a:r>
              <a:rPr lang="pl-PL" dirty="0" err="1"/>
              <a:t>CMake</a:t>
            </a:r>
            <a:endParaRPr lang="pl-PL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61915" y="3730175"/>
            <a:ext cx="3887603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LIBS = -</a:t>
            </a: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ldl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-lm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%.o: %.c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    $(CC) -c $^ -o $@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pl-PL" altLang="PL-PL" sz="1600" dirty="0">
              <a:solidFill>
                <a:srgbClr val="000000"/>
              </a:solidFill>
              <a:latin typeface="Courier New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 err="1">
                <a:solidFill>
                  <a:srgbClr val="000000"/>
                </a:solidFill>
                <a:latin typeface="Courier New" charset="0"/>
              </a:rPr>
              <a:t>my_app</a:t>
            </a: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: main.o logic.o ui.o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pl-PL" altLang="PL-PL" sz="1600" dirty="0">
                <a:solidFill>
                  <a:srgbClr val="000000"/>
                </a:solidFill>
                <a:latin typeface="Courier New" charset="0"/>
              </a:rPr>
              <a:t>        $(CC) $^ $(LIBS) -o $@</a:t>
            </a:r>
          </a:p>
        </p:txBody>
      </p:sp>
    </p:spTree>
    <p:extLst>
      <p:ext uri="{BB962C8B-B14F-4D97-AF65-F5344CB8AC3E}">
        <p14:creationId xmlns:p14="http://schemas.microsoft.com/office/powerpoint/2010/main" val="76619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1773</Words>
  <Application>Microsoft Office PowerPoint</Application>
  <PresentationFormat>Widescreen</PresentationFormat>
  <Paragraphs>453</Paragraphs>
  <Slides>69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IrisUPC</vt:lpstr>
      <vt:lpstr>Tunga</vt:lpstr>
      <vt:lpstr>Arial</vt:lpstr>
      <vt:lpstr>Calibri</vt:lpstr>
      <vt:lpstr>Courier New</vt:lpstr>
      <vt:lpstr>Trebuchet MS</vt:lpstr>
      <vt:lpstr>Wingdings 3</vt:lpstr>
      <vt:lpstr>Facet</vt:lpstr>
      <vt:lpstr>Jak pisać w C i nie zwariować</vt:lpstr>
      <vt:lpstr>Dlaczego pisać w C, skoro jest...</vt:lpstr>
      <vt:lpstr>Dlaczego pisać w C, skoro jest...</vt:lpstr>
      <vt:lpstr>C "studenckie"</vt:lpstr>
      <vt:lpstr>C "profesjonalne"</vt:lpstr>
      <vt:lpstr>Narzędzia prawdziwego programisty</vt:lpstr>
      <vt:lpstr>Narzędzia prawdziwego programisty: Miejsce tworzenia</vt:lpstr>
      <vt:lpstr>NetBeans jako IDE do C/C++</vt:lpstr>
      <vt:lpstr>Narzędzia prawdziwego programisty: Plac budowy</vt:lpstr>
      <vt:lpstr>CMake</vt:lpstr>
      <vt:lpstr>Narzędzia prawdziwego programisty: Gabinet postępowania kryzysowego</vt:lpstr>
      <vt:lpstr>Analiza statyczna</vt:lpstr>
      <vt:lpstr>Analiza dynamiczna</vt:lpstr>
      <vt:lpstr>Debugger</vt:lpstr>
      <vt:lpstr>Inne narzędzia</vt:lpstr>
      <vt:lpstr>Budowanie projektu </vt:lpstr>
      <vt:lpstr>Etapy "kompilacji"</vt:lpstr>
      <vt:lpstr>Jednostka translacji</vt:lpstr>
      <vt:lpstr>Pliki nagłówkowe</vt:lpstr>
      <vt:lpstr>Pliki nagłówkowe</vt:lpstr>
      <vt:lpstr>Pliki nagłówkowe</vt:lpstr>
      <vt:lpstr>Pliki nagłówkowe</vt:lpstr>
      <vt:lpstr>Kod obiektowy</vt:lpstr>
      <vt:lpstr>Linkowanie</vt:lpstr>
      <vt:lpstr>Najprostszy scenariusz</vt:lpstr>
      <vt:lpstr>module.h</vt:lpstr>
      <vt:lpstr>module.c</vt:lpstr>
      <vt:lpstr>main.c</vt:lpstr>
      <vt:lpstr>And the Oscar goes to…</vt:lpstr>
      <vt:lpstr>Enkapsulacja!</vt:lpstr>
      <vt:lpstr>static (1/2)</vt:lpstr>
      <vt:lpstr>static (2/2)</vt:lpstr>
      <vt:lpstr>Przeźroczyste typy danych</vt:lpstr>
      <vt:lpstr>main.c</vt:lpstr>
      <vt:lpstr>module.h</vt:lpstr>
      <vt:lpstr>module.c</vt:lpstr>
      <vt:lpstr>Zarządzanie pamięcią</vt:lpstr>
      <vt:lpstr>Cieknące zasoby</vt:lpstr>
      <vt:lpstr>ZAWSZE sprzątaj swój bałagan</vt:lpstr>
      <vt:lpstr>PowerPoint Presentation</vt:lpstr>
      <vt:lpstr>Twoje funkcje powinny mieć tylko jedno słowo kluczowe return</vt:lpstr>
      <vt:lpstr>PowerPoint Presentation</vt:lpstr>
      <vt:lpstr>Zawsze minimalizuj zasięg dostępu do swoich danych</vt:lpstr>
      <vt:lpstr>True bugs wait…</vt:lpstr>
      <vt:lpstr>PowerPoint Presentation</vt:lpstr>
      <vt:lpstr>PowerPoint Presentation</vt:lpstr>
      <vt:lpstr>Bezpieczeństwo</vt:lpstr>
      <vt:lpstr>Przybywacie z krainy Pascala?</vt:lpstr>
      <vt:lpstr>Dawno, dawno temu, na serwerach KI...</vt:lpstr>
      <vt:lpstr>Dawno, dawno temu, na serwerach KI...</vt:lpstr>
      <vt:lpstr>C99 jest fajne!</vt:lpstr>
      <vt:lpstr>Nie używaj języka starszego od siebie!</vt:lpstr>
      <vt:lpstr>C99 jest fajne! Lokalne tablice o "zmiennym" rozmiarze</vt:lpstr>
      <vt:lpstr>C99 jest fajne! Lepsze tablice i struktury</vt:lpstr>
      <vt:lpstr>C99 jest fajne! Typy danych (1/2)</vt:lpstr>
      <vt:lpstr>C99 jest fajne! Typy danych (2/2)</vt:lpstr>
      <vt:lpstr>C nie jest wyjątkowe!</vt:lpstr>
      <vt:lpstr>Jak ogarnąć moduły?</vt:lpstr>
      <vt:lpstr>Programowanie prawie-funkcyjne w C</vt:lpstr>
      <vt:lpstr>Programowanie prawie-funkcyjne w C: Deklaracje</vt:lpstr>
      <vt:lpstr>Programowanie prawie-funkcyjne w C: Wskaźniki na funkcje (1/2)</vt:lpstr>
      <vt:lpstr>Programowanie prawie-funkcyjne w C: Wskaźniki na funkcje (2/2)</vt:lpstr>
      <vt:lpstr>Programowanie prawie-funkcyjne w C: Praktyka (1/2)</vt:lpstr>
      <vt:lpstr>Programowanie prawie-funkcyjne w C: Praktyka (2/2)</vt:lpstr>
      <vt:lpstr>Programowanie obiektowe w C (1/4)</vt:lpstr>
      <vt:lpstr>Programowanie obiektowe w C (2/4)</vt:lpstr>
      <vt:lpstr>Programowanie obiektowe w C (3/4)</vt:lpstr>
      <vt:lpstr>Programowanie obiektowe w C (4/4)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Krzysiek</dc:creator>
  <cp:lastModifiedBy>Krzysztof Kuźnik</cp:lastModifiedBy>
  <cp:revision>52</cp:revision>
  <dcterms:created xsi:type="dcterms:W3CDTF">2014-09-12T02:18:09Z</dcterms:created>
  <dcterms:modified xsi:type="dcterms:W3CDTF">2016-03-04T10:40:31Z</dcterms:modified>
</cp:coreProperties>
</file>