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25"/>
  </p:notesMasterIdLst>
  <p:sldIdLst>
    <p:sldId id="256" r:id="rId3"/>
    <p:sldId id="257" r:id="rId4"/>
    <p:sldId id="258" r:id="rId5"/>
    <p:sldId id="269" r:id="rId6"/>
    <p:sldId id="270" r:id="rId7"/>
    <p:sldId id="284" r:id="rId8"/>
    <p:sldId id="259" r:id="rId9"/>
    <p:sldId id="260" r:id="rId10"/>
    <p:sldId id="285" r:id="rId11"/>
    <p:sldId id="286" r:id="rId12"/>
    <p:sldId id="271" r:id="rId13"/>
    <p:sldId id="290" r:id="rId14"/>
    <p:sldId id="272" r:id="rId15"/>
    <p:sldId id="261" r:id="rId16"/>
    <p:sldId id="273" r:id="rId17"/>
    <p:sldId id="265" r:id="rId18"/>
    <p:sldId id="274" r:id="rId19"/>
    <p:sldId id="288" r:id="rId20"/>
    <p:sldId id="289" r:id="rId21"/>
    <p:sldId id="287" r:id="rId22"/>
    <p:sldId id="283" r:id="rId23"/>
    <p:sldId id="268" r:id="rId24"/>
  </p:sldIdLst>
  <p:sldSz cx="9144000" cy="5143500" type="screen16x9"/>
  <p:notesSz cx="6858000" cy="9144000"/>
  <p:embeddedFontLst>
    <p:embeddedFont>
      <p:font typeface="Adobe Garamond Pro" panose="02020502060506020403" pitchFamily="18" charset="0"/>
      <p:regular r:id="rId26"/>
      <p:italic r:id="rId27"/>
    </p:embeddedFont>
    <p:embeddedFont>
      <p:font typeface="Tahoma" panose="020B060403050404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22" autoAdjust="0"/>
  </p:normalViewPr>
  <p:slideViewPr>
    <p:cSldViewPr snapToGrid="0">
      <p:cViewPr varScale="1">
        <p:scale>
          <a:sx n="70" d="100"/>
          <a:sy n="70" d="100"/>
        </p:scale>
        <p:origin x="7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648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227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300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279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beb433c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582beb433c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beb433c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582beb433c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0730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760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2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5947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2beb433c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582beb433c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769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152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620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5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sz="24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React-DOM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29A42952-5AC5-41F3-A23B-D02AEA3D2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7891" y="847024"/>
            <a:ext cx="2800952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Методы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React-DOM</a:t>
            </a:r>
            <a:endParaRPr lang="ru-RU" sz="1800" b="1" dirty="0">
              <a:solidFill>
                <a:srgbClr val="66248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9BDEE7-E0BA-4DE7-9715-6B79096E3EC5}"/>
              </a:ext>
            </a:extLst>
          </p:cNvPr>
          <p:cNvSpPr/>
          <p:nvPr/>
        </p:nvSpPr>
        <p:spPr>
          <a:xfrm>
            <a:off x="567891" y="1360589"/>
            <a:ext cx="3590223" cy="166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render</a:t>
            </a: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hydrate</a:t>
            </a: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unmountComponentAtNode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FindDOMNode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createPortal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9D1AF7-A748-4847-AB17-41938A91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9" y="3294461"/>
            <a:ext cx="3696103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39700" defTabSz="914400" eaLnBrk="0" fontAlgn="base" latinLnBrk="0" hangingPunct="0">
              <a:lnSpc>
                <a:spcPct val="150000"/>
              </a:lnSpc>
              <a:buClr>
                <a:schemeClr val="dk2"/>
              </a:buClr>
              <a:buSzPts val="1400"/>
              <a:tabLst/>
            </a:pPr>
            <a:r>
              <a:rPr lang="ru-RU" alt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Методы </a:t>
            </a:r>
            <a:r>
              <a:rPr lang="ru-RU" altLang="ru-RU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</a:rPr>
              <a:t>react-dom</a:t>
            </a:r>
            <a:r>
              <a:rPr lang="ru-RU" alt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/</a:t>
            </a:r>
            <a:r>
              <a:rPr lang="ru-RU" altLang="ru-RU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</a:rPr>
              <a:t>server</a:t>
            </a:r>
            <a:r>
              <a:rPr lang="ru-RU" alt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900326-D44F-4195-8B7F-76ECD6CE2BDD}"/>
              </a:ext>
            </a:extLst>
          </p:cNvPr>
          <p:cNvSpPr/>
          <p:nvPr/>
        </p:nvSpPr>
        <p:spPr>
          <a:xfrm>
            <a:off x="567891" y="3653534"/>
            <a:ext cx="3590223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renderToString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3509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Компоненты в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775" y="777921"/>
            <a:ext cx="8007692" cy="5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Любое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приложение состоит из дерева компонентов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0DABF4-EACC-4821-875F-91DA30AA32F6}"/>
              </a:ext>
            </a:extLst>
          </p:cNvPr>
          <p:cNvSpPr/>
          <p:nvPr/>
        </p:nvSpPr>
        <p:spPr>
          <a:xfrm>
            <a:off x="381000" y="1625600"/>
            <a:ext cx="8373533" cy="3133014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608128" y="18264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0DDA608-CB42-4E14-B1EC-1249B3921D60}"/>
              </a:ext>
            </a:extLst>
          </p:cNvPr>
          <p:cNvSpPr/>
          <p:nvPr/>
        </p:nvSpPr>
        <p:spPr>
          <a:xfrm>
            <a:off x="2556933" y="2819067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Dashboard.js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A3B6F13-0597-4952-8C07-4E6010973F56}"/>
              </a:ext>
            </a:extLst>
          </p:cNvPr>
          <p:cNvSpPr/>
          <p:nvPr/>
        </p:nvSpPr>
        <p:spPr>
          <a:xfrm>
            <a:off x="4488221" y="28190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Header.js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8A9C9A-722A-4147-B9BE-36452DE6E235}"/>
              </a:ext>
            </a:extLst>
          </p:cNvPr>
          <p:cNvSpPr/>
          <p:nvPr/>
        </p:nvSpPr>
        <p:spPr>
          <a:xfrm>
            <a:off x="3476452" y="3801083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Notification.js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CB95D05-175C-47BA-BC96-4AF7C6588DB8}"/>
              </a:ext>
            </a:extLst>
          </p:cNvPr>
          <p:cNvSpPr/>
          <p:nvPr/>
        </p:nvSpPr>
        <p:spPr>
          <a:xfrm>
            <a:off x="2151420" y="3809550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Credits.js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714ABFC-4B99-48C6-AEB1-DE4C6C437325}"/>
              </a:ext>
            </a:extLst>
          </p:cNvPr>
          <p:cNvSpPr/>
          <p:nvPr/>
        </p:nvSpPr>
        <p:spPr>
          <a:xfrm>
            <a:off x="844993" y="3801082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Cards.js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B8B795-A95E-4DB2-AFC5-FF373B97E186}"/>
              </a:ext>
            </a:extLst>
          </p:cNvPr>
          <p:cNvCxnSpPr>
            <a:cxnSpLocks/>
          </p:cNvCxnSpPr>
          <p:nvPr/>
        </p:nvCxnSpPr>
        <p:spPr>
          <a:xfrm flipH="1">
            <a:off x="3369733" y="2519782"/>
            <a:ext cx="465667" cy="23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0E3C41-EA56-455A-8F3C-0B88E41F7FDD}"/>
              </a:ext>
            </a:extLst>
          </p:cNvPr>
          <p:cNvCxnSpPr>
            <a:cxnSpLocks/>
          </p:cNvCxnSpPr>
          <p:nvPr/>
        </p:nvCxnSpPr>
        <p:spPr>
          <a:xfrm>
            <a:off x="4369688" y="2510964"/>
            <a:ext cx="453851" cy="24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266B426-F375-4587-83E9-34628084D9E6}"/>
              </a:ext>
            </a:extLst>
          </p:cNvPr>
          <p:cNvCxnSpPr>
            <a:cxnSpLocks/>
          </p:cNvCxnSpPr>
          <p:nvPr/>
        </p:nvCxnSpPr>
        <p:spPr>
          <a:xfrm flipH="1">
            <a:off x="2693287" y="3501451"/>
            <a:ext cx="381438" cy="24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5627298-F4CC-4CDE-A8A9-70498E9587CF}"/>
              </a:ext>
            </a:extLst>
          </p:cNvPr>
          <p:cNvCxnSpPr>
            <a:cxnSpLocks/>
          </p:cNvCxnSpPr>
          <p:nvPr/>
        </p:nvCxnSpPr>
        <p:spPr>
          <a:xfrm flipH="1">
            <a:off x="1574800" y="3511326"/>
            <a:ext cx="1172852" cy="2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EAF4F-5FAB-476D-8766-1800097204C4}"/>
              </a:ext>
            </a:extLst>
          </p:cNvPr>
          <p:cNvCxnSpPr>
            <a:cxnSpLocks/>
          </p:cNvCxnSpPr>
          <p:nvPr/>
        </p:nvCxnSpPr>
        <p:spPr>
          <a:xfrm>
            <a:off x="3497615" y="3519993"/>
            <a:ext cx="406405" cy="2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C841AB7-2EE7-4094-9251-46694B2C408F}"/>
              </a:ext>
            </a:extLst>
          </p:cNvPr>
          <p:cNvGrpSpPr/>
          <p:nvPr/>
        </p:nvGrpSpPr>
        <p:grpSpPr>
          <a:xfrm>
            <a:off x="181525" y="787400"/>
            <a:ext cx="8818543" cy="4075601"/>
            <a:chOff x="181525" y="787400"/>
            <a:chExt cx="8818543" cy="4075601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5B0DABF4-EACC-4821-875F-91DA30AA32F6}"/>
                </a:ext>
              </a:extLst>
            </p:cNvPr>
            <p:cNvSpPr/>
            <p:nvPr/>
          </p:nvSpPr>
          <p:spPr>
            <a:xfrm>
              <a:off x="181526" y="787400"/>
              <a:ext cx="8818542" cy="4075600"/>
            </a:xfrm>
            <a:prstGeom prst="roundRect">
              <a:avLst>
                <a:gd name="adj" fmla="val 207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верхние углы 5">
              <a:extLst>
                <a:ext uri="{FF2B5EF4-FFF2-40B4-BE49-F238E27FC236}">
                  <a16:creationId xmlns:a16="http://schemas.microsoft.com/office/drawing/2014/main" id="{D63B2741-2831-4BBF-844C-244E93F77F3C}"/>
                </a:ext>
              </a:extLst>
            </p:cNvPr>
            <p:cNvSpPr/>
            <p:nvPr/>
          </p:nvSpPr>
          <p:spPr>
            <a:xfrm rot="16200000">
              <a:off x="358233" y="610692"/>
              <a:ext cx="4075601" cy="4429018"/>
            </a:xfrm>
            <a:prstGeom prst="round2SameRect">
              <a:avLst>
                <a:gd name="adj1" fmla="val 194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Виртуальный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DOM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1351593" y="1474159"/>
            <a:ext cx="1579614" cy="6519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React element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07D1B1-78A3-4481-9FFC-1D224B17A6DD}"/>
              </a:ext>
            </a:extLst>
          </p:cNvPr>
          <p:cNvSpPr/>
          <p:nvPr/>
        </p:nvSpPr>
        <p:spPr>
          <a:xfrm>
            <a:off x="1965533" y="787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Virtual DOM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853CAF0-4AD8-45F0-8350-E654737339D7}"/>
              </a:ext>
            </a:extLst>
          </p:cNvPr>
          <p:cNvSpPr/>
          <p:nvPr/>
        </p:nvSpPr>
        <p:spPr>
          <a:xfrm>
            <a:off x="4610543" y="785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 DOM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A2A798-325E-4C6F-86D6-635DA2ABE0C5}"/>
              </a:ext>
            </a:extLst>
          </p:cNvPr>
          <p:cNvCxnSpPr>
            <a:cxnSpLocks/>
          </p:cNvCxnSpPr>
          <p:nvPr/>
        </p:nvCxnSpPr>
        <p:spPr>
          <a:xfrm>
            <a:off x="4610543" y="785400"/>
            <a:ext cx="0" cy="5115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2330969-D850-458A-B228-4FB11C41E058}"/>
              </a:ext>
            </a:extLst>
          </p:cNvPr>
          <p:cNvSpPr/>
          <p:nvPr/>
        </p:nvSpPr>
        <p:spPr>
          <a:xfrm>
            <a:off x="1303608" y="2274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7FE101C2-C9B2-4FAF-B708-45E9DAEC5E06}"/>
              </a:ext>
            </a:extLst>
          </p:cNvPr>
          <p:cNvSpPr/>
          <p:nvPr/>
        </p:nvSpPr>
        <p:spPr>
          <a:xfrm>
            <a:off x="2225106" y="2274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36067337-C7B2-4D6F-8590-A2ED3ADCD4CE}"/>
              </a:ext>
            </a:extLst>
          </p:cNvPr>
          <p:cNvSpPr/>
          <p:nvPr/>
        </p:nvSpPr>
        <p:spPr>
          <a:xfrm>
            <a:off x="1309952" y="284836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D86A9F0F-F9C0-4085-8291-0E9A7CA315B0}"/>
              </a:ext>
            </a:extLst>
          </p:cNvPr>
          <p:cNvSpPr/>
          <p:nvPr/>
        </p:nvSpPr>
        <p:spPr>
          <a:xfrm>
            <a:off x="2236933" y="285117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C7E4062-4CCB-4E03-8258-90A88BB789BC}"/>
              </a:ext>
            </a:extLst>
          </p:cNvPr>
          <p:cNvSpPr/>
          <p:nvPr/>
        </p:nvSpPr>
        <p:spPr>
          <a:xfrm>
            <a:off x="2236933" y="336426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240F82DE-8EDE-4A7B-A40B-A5070CB95B8C}"/>
              </a:ext>
            </a:extLst>
          </p:cNvPr>
          <p:cNvSpPr/>
          <p:nvPr/>
        </p:nvSpPr>
        <p:spPr>
          <a:xfrm>
            <a:off x="2236933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49948F48-CDD9-4012-8242-09104FA74CB0}"/>
              </a:ext>
            </a:extLst>
          </p:cNvPr>
          <p:cNvSpPr/>
          <p:nvPr/>
        </p:nvSpPr>
        <p:spPr>
          <a:xfrm>
            <a:off x="3202133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44328FBA-9183-43C5-868A-F73B84B2CC7C}"/>
              </a:ext>
            </a:extLst>
          </p:cNvPr>
          <p:cNvSpPr/>
          <p:nvPr/>
        </p:nvSpPr>
        <p:spPr>
          <a:xfrm>
            <a:off x="1303608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32FEC079-E72C-488E-B0D4-81C95CFB8AC6}"/>
              </a:ext>
            </a:extLst>
          </p:cNvPr>
          <p:cNvSpPr/>
          <p:nvPr/>
        </p:nvSpPr>
        <p:spPr>
          <a:xfrm>
            <a:off x="3202133" y="3353219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15B3C998-75AF-4A58-88DF-8B914CEFB98A}"/>
              </a:ext>
            </a:extLst>
          </p:cNvPr>
          <p:cNvSpPr/>
          <p:nvPr/>
        </p:nvSpPr>
        <p:spPr>
          <a:xfrm>
            <a:off x="5485132" y="1472159"/>
            <a:ext cx="1579614" cy="6519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DOM element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20E23534-F39F-4473-991D-E5BDEA13D5A7}"/>
              </a:ext>
            </a:extLst>
          </p:cNvPr>
          <p:cNvSpPr/>
          <p:nvPr/>
        </p:nvSpPr>
        <p:spPr>
          <a:xfrm>
            <a:off x="5437147" y="2272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1EA461C-2A09-430B-8811-C2B8CE07DEC4}"/>
              </a:ext>
            </a:extLst>
          </p:cNvPr>
          <p:cNvSpPr/>
          <p:nvPr/>
        </p:nvSpPr>
        <p:spPr>
          <a:xfrm>
            <a:off x="6358645" y="2272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E551A080-A7CB-4BEC-824F-81EE82361ADD}"/>
              </a:ext>
            </a:extLst>
          </p:cNvPr>
          <p:cNvSpPr/>
          <p:nvPr/>
        </p:nvSpPr>
        <p:spPr>
          <a:xfrm>
            <a:off x="5443491" y="284636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47283912-E2F2-4953-A0B4-AB7CE38A3826}"/>
              </a:ext>
            </a:extLst>
          </p:cNvPr>
          <p:cNvSpPr/>
          <p:nvPr/>
        </p:nvSpPr>
        <p:spPr>
          <a:xfrm>
            <a:off x="6370472" y="284917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FE29DA8F-D9E7-45BC-A3FE-E0CD23FC7DB6}"/>
              </a:ext>
            </a:extLst>
          </p:cNvPr>
          <p:cNvSpPr/>
          <p:nvPr/>
        </p:nvSpPr>
        <p:spPr>
          <a:xfrm>
            <a:off x="6370472" y="336226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9821DD57-0A74-4273-A886-83325836DABD}"/>
              </a:ext>
            </a:extLst>
          </p:cNvPr>
          <p:cNvSpPr/>
          <p:nvPr/>
        </p:nvSpPr>
        <p:spPr>
          <a:xfrm>
            <a:off x="6370472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60F66F21-5726-4B65-8BB5-65458A405946}"/>
              </a:ext>
            </a:extLst>
          </p:cNvPr>
          <p:cNvSpPr/>
          <p:nvPr/>
        </p:nvSpPr>
        <p:spPr>
          <a:xfrm>
            <a:off x="7335672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A9F5697-D67E-4E2E-8338-C5AC7A65B0F8}"/>
              </a:ext>
            </a:extLst>
          </p:cNvPr>
          <p:cNvSpPr/>
          <p:nvPr/>
        </p:nvSpPr>
        <p:spPr>
          <a:xfrm>
            <a:off x="5437147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6D20D955-0ED9-4FF5-8C61-B736A48B219F}"/>
              </a:ext>
            </a:extLst>
          </p:cNvPr>
          <p:cNvSpPr/>
          <p:nvPr/>
        </p:nvSpPr>
        <p:spPr>
          <a:xfrm>
            <a:off x="7335672" y="3351219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9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C841AB7-2EE7-4094-9251-46694B2C408F}"/>
              </a:ext>
            </a:extLst>
          </p:cNvPr>
          <p:cNvGrpSpPr/>
          <p:nvPr/>
        </p:nvGrpSpPr>
        <p:grpSpPr>
          <a:xfrm>
            <a:off x="181525" y="787400"/>
            <a:ext cx="8818543" cy="4075601"/>
            <a:chOff x="181525" y="787400"/>
            <a:chExt cx="8818543" cy="4075601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5B0DABF4-EACC-4821-875F-91DA30AA32F6}"/>
                </a:ext>
              </a:extLst>
            </p:cNvPr>
            <p:cNvSpPr/>
            <p:nvPr/>
          </p:nvSpPr>
          <p:spPr>
            <a:xfrm>
              <a:off x="181526" y="787400"/>
              <a:ext cx="8818542" cy="4075600"/>
            </a:xfrm>
            <a:prstGeom prst="roundRect">
              <a:avLst>
                <a:gd name="adj" fmla="val 207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верхние углы 5">
              <a:extLst>
                <a:ext uri="{FF2B5EF4-FFF2-40B4-BE49-F238E27FC236}">
                  <a16:creationId xmlns:a16="http://schemas.microsoft.com/office/drawing/2014/main" id="{D63B2741-2831-4BBF-844C-244E93F77F3C}"/>
                </a:ext>
              </a:extLst>
            </p:cNvPr>
            <p:cNvSpPr/>
            <p:nvPr/>
          </p:nvSpPr>
          <p:spPr>
            <a:xfrm rot="16200000">
              <a:off x="358233" y="610692"/>
              <a:ext cx="4075601" cy="4429018"/>
            </a:xfrm>
            <a:prstGeom prst="round2SameRect">
              <a:avLst>
                <a:gd name="adj1" fmla="val 194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Виртуальный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DOM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85919" y="1453361"/>
            <a:ext cx="3798154" cy="3247948"/>
          </a:xfrm>
          <a:prstGeom prst="roundRect">
            <a:avLst>
              <a:gd name="adj" fmla="val 38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ShoppingList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07D1B1-78A3-4481-9FFC-1D224B17A6DD}"/>
              </a:ext>
            </a:extLst>
          </p:cNvPr>
          <p:cNvSpPr/>
          <p:nvPr/>
        </p:nvSpPr>
        <p:spPr>
          <a:xfrm>
            <a:off x="1965533" y="787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Virtual DOM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853CAF0-4AD8-45F0-8350-E654737339D7}"/>
              </a:ext>
            </a:extLst>
          </p:cNvPr>
          <p:cNvSpPr/>
          <p:nvPr/>
        </p:nvSpPr>
        <p:spPr>
          <a:xfrm>
            <a:off x="4610543" y="785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 DOM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A2A798-325E-4C6F-86D6-635DA2ABE0C5}"/>
              </a:ext>
            </a:extLst>
          </p:cNvPr>
          <p:cNvCxnSpPr>
            <a:cxnSpLocks/>
          </p:cNvCxnSpPr>
          <p:nvPr/>
        </p:nvCxnSpPr>
        <p:spPr>
          <a:xfrm>
            <a:off x="4610543" y="785400"/>
            <a:ext cx="0" cy="5115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15B3C998-75AF-4A58-88DF-8B914CEFB98A}"/>
              </a:ext>
            </a:extLst>
          </p:cNvPr>
          <p:cNvSpPr/>
          <p:nvPr/>
        </p:nvSpPr>
        <p:spPr>
          <a:xfrm>
            <a:off x="5337351" y="1472159"/>
            <a:ext cx="3160104" cy="3124935"/>
          </a:xfrm>
          <a:prstGeom prst="roundRect">
            <a:avLst>
              <a:gd name="adj" fmla="val 159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9C0DBBC7-DCE0-4528-B88F-A9038D194282}"/>
              </a:ext>
            </a:extLst>
          </p:cNvPr>
          <p:cNvSpPr/>
          <p:nvPr/>
        </p:nvSpPr>
        <p:spPr>
          <a:xfrm>
            <a:off x="974601" y="2022503"/>
            <a:ext cx="2715491" cy="803565"/>
          </a:xfrm>
          <a:prstGeom prst="roundRect">
            <a:avLst>
              <a:gd name="adj" fmla="val 1825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Item	</a:t>
            </a:r>
            <a:r>
              <a:rPr lang="ru-RU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   Яблоки</a:t>
            </a: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920DB49C-90FE-47D7-BA51-F75B658E2961}"/>
              </a:ext>
            </a:extLst>
          </p:cNvPr>
          <p:cNvSpPr/>
          <p:nvPr/>
        </p:nvSpPr>
        <p:spPr>
          <a:xfrm>
            <a:off x="974601" y="2912764"/>
            <a:ext cx="2715491" cy="803565"/>
          </a:xfrm>
          <a:prstGeom prst="roundRect">
            <a:avLst>
              <a:gd name="adj" fmla="val 1825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Item	</a:t>
            </a:r>
            <a:r>
              <a:rPr lang="ru-RU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   Бананы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7A2E26CB-1F46-491D-86DB-981237E4EA7B}"/>
              </a:ext>
            </a:extLst>
          </p:cNvPr>
          <p:cNvSpPr/>
          <p:nvPr/>
        </p:nvSpPr>
        <p:spPr>
          <a:xfrm>
            <a:off x="974601" y="3793529"/>
            <a:ext cx="2715491" cy="803565"/>
          </a:xfrm>
          <a:prstGeom prst="roundRect">
            <a:avLst>
              <a:gd name="adj" fmla="val 1825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Item	</a:t>
            </a:r>
            <a:r>
              <a:rPr lang="ru-RU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   </a:t>
            </a:r>
            <a:r>
              <a:rPr lang="en-US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Iphone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4F2E07B-1512-4171-9EE5-DFE580E50ED9}"/>
              </a:ext>
            </a:extLst>
          </p:cNvPr>
          <p:cNvSpPr/>
          <p:nvPr/>
        </p:nvSpPr>
        <p:spPr>
          <a:xfrm>
            <a:off x="5482800" y="1578779"/>
            <a:ext cx="485125" cy="402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Стрелка: пятиугольник 1">
            <a:extLst>
              <a:ext uri="{FF2B5EF4-FFF2-40B4-BE49-F238E27FC236}">
                <a16:creationId xmlns:a16="http://schemas.microsoft.com/office/drawing/2014/main" id="{01DA8B94-5BC0-4C48-8FE1-C36DA2770A00}"/>
              </a:ext>
            </a:extLst>
          </p:cNvPr>
          <p:cNvSpPr/>
          <p:nvPr/>
        </p:nvSpPr>
        <p:spPr>
          <a:xfrm rot="10800000">
            <a:off x="5482800" y="2202600"/>
            <a:ext cx="2885346" cy="633000"/>
          </a:xfrm>
          <a:prstGeom prst="homePlate">
            <a:avLst>
              <a:gd name="adj" fmla="val 48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C53F1213-DD1E-4DAA-A277-32D83632ECD5}"/>
              </a:ext>
            </a:extLst>
          </p:cNvPr>
          <p:cNvSpPr/>
          <p:nvPr/>
        </p:nvSpPr>
        <p:spPr>
          <a:xfrm>
            <a:off x="5714942" y="2340803"/>
            <a:ext cx="485125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dobe Garamond Pro" panose="02020502060506020403" pitchFamily="18" charset="0"/>
              </a:rPr>
              <a:t>li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1272FA3E-B0D8-47A7-9BCA-5840E8D878F7}"/>
              </a:ext>
            </a:extLst>
          </p:cNvPr>
          <p:cNvSpPr/>
          <p:nvPr/>
        </p:nvSpPr>
        <p:spPr>
          <a:xfrm>
            <a:off x="6432209" y="2297666"/>
            <a:ext cx="1935937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Adobe Garamond Pro" panose="02020502060506020403" pitchFamily="18" charset="0"/>
              </a:rPr>
              <a:t>Яблоки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6" name="Стрелка: пятиугольник 55">
            <a:extLst>
              <a:ext uri="{FF2B5EF4-FFF2-40B4-BE49-F238E27FC236}">
                <a16:creationId xmlns:a16="http://schemas.microsoft.com/office/drawing/2014/main" id="{0DFE0B23-EBB9-411A-A707-5F6CEE85354A}"/>
              </a:ext>
            </a:extLst>
          </p:cNvPr>
          <p:cNvSpPr/>
          <p:nvPr/>
        </p:nvSpPr>
        <p:spPr>
          <a:xfrm rot="10800000">
            <a:off x="5482800" y="3002388"/>
            <a:ext cx="2885346" cy="633000"/>
          </a:xfrm>
          <a:prstGeom prst="homePlate">
            <a:avLst>
              <a:gd name="adj" fmla="val 48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4A12573-0B07-4B9B-8E7C-18B1FB6690B5}"/>
              </a:ext>
            </a:extLst>
          </p:cNvPr>
          <p:cNvSpPr/>
          <p:nvPr/>
        </p:nvSpPr>
        <p:spPr>
          <a:xfrm>
            <a:off x="5714942" y="3140591"/>
            <a:ext cx="485125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dobe Garamond Pro" panose="02020502060506020403" pitchFamily="18" charset="0"/>
              </a:rPr>
              <a:t>li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794FD76-EDAA-4446-BC05-ECAD7422F9DD}"/>
              </a:ext>
            </a:extLst>
          </p:cNvPr>
          <p:cNvSpPr/>
          <p:nvPr/>
        </p:nvSpPr>
        <p:spPr>
          <a:xfrm>
            <a:off x="6432209" y="3097454"/>
            <a:ext cx="1935937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Adobe Garamond Pro" panose="02020502060506020403" pitchFamily="18" charset="0"/>
              </a:rPr>
              <a:t>Бананы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9" name="Стрелка: пятиугольник 58">
            <a:extLst>
              <a:ext uri="{FF2B5EF4-FFF2-40B4-BE49-F238E27FC236}">
                <a16:creationId xmlns:a16="http://schemas.microsoft.com/office/drawing/2014/main" id="{D798E03B-2E98-4E29-9ED4-49E72EF776EC}"/>
              </a:ext>
            </a:extLst>
          </p:cNvPr>
          <p:cNvSpPr/>
          <p:nvPr/>
        </p:nvSpPr>
        <p:spPr>
          <a:xfrm rot="10800000">
            <a:off x="5482800" y="3810586"/>
            <a:ext cx="2885346" cy="633000"/>
          </a:xfrm>
          <a:prstGeom prst="homePlate">
            <a:avLst>
              <a:gd name="adj" fmla="val 48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7A1706A5-A245-4A74-9DB1-E8A085AB780A}"/>
              </a:ext>
            </a:extLst>
          </p:cNvPr>
          <p:cNvSpPr/>
          <p:nvPr/>
        </p:nvSpPr>
        <p:spPr>
          <a:xfrm>
            <a:off x="5714942" y="3948789"/>
            <a:ext cx="485125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dobe Garamond Pro" panose="02020502060506020403" pitchFamily="18" charset="0"/>
              </a:rPr>
              <a:t>li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68E5669-75B6-40F2-AC15-A119FF55E00E}"/>
              </a:ext>
            </a:extLst>
          </p:cNvPr>
          <p:cNvSpPr/>
          <p:nvPr/>
        </p:nvSpPr>
        <p:spPr>
          <a:xfrm>
            <a:off x="6432209" y="3905652"/>
            <a:ext cx="1935937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dobe Garamond Pro" panose="02020502060506020403" pitchFamily="18" charset="0"/>
              </a:rPr>
              <a:t>Iphone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9" presetClass="emph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51" grpId="0" animBg="1"/>
      <p:bldP spid="52" grpId="0" animBg="1"/>
      <p:bldP spid="52" grpId="1" animBg="1"/>
      <p:bldP spid="2" grpId="0" animBg="1"/>
      <p:bldP spid="56" grpId="0" animBg="1"/>
      <p:bldP spid="59" grpId="0" animBg="1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42" name="Google Shape;142;p2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Hello world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/>
        </p:nvSpPr>
        <p:spPr>
          <a:xfrm>
            <a:off x="206100" y="1167725"/>
            <a:ext cx="87318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Первое знакомство</a:t>
            </a:r>
            <a:endParaRPr sz="1600" b="1" i="0" u="none" strike="noStrike" cap="none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13970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Устанавливаем приложение с шаблоном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приложения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npm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 install –g create-react-app</a:t>
            </a:r>
            <a:endParaRPr lang="ru-RU" sz="1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Создаем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-world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приложение </a:t>
            </a: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create-react-app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-world</a:t>
            </a:r>
            <a:endParaRPr sz="1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109;p24">
            <a:extLst>
              <a:ext uri="{FF2B5EF4-FFF2-40B4-BE49-F238E27FC236}">
                <a16:creationId xmlns:a16="http://schemas.microsoft.com/office/drawing/2014/main" id="{A7E892A2-CF5A-4C76-B03A-1A5C69AB0A8C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42" name="Google Shape;142;p2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Hello world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/>
        </p:nvSpPr>
        <p:spPr>
          <a:xfrm>
            <a:off x="206100" y="1167725"/>
            <a:ext cx="86712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Версия с </a:t>
            </a:r>
            <a:r>
              <a:rPr lang="en-US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sz="1600" b="1" i="0" u="none" strike="noStrike" cap="none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13970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Переводим существующее приложение на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npm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install --save typescript @types/node @types/react @types/react-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dom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@types/jest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Создаем приложение сразу на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create-react-app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-world 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--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109;p24">
            <a:extLst>
              <a:ext uri="{FF2B5EF4-FFF2-40B4-BE49-F238E27FC236}">
                <a16:creationId xmlns:a16="http://schemas.microsoft.com/office/drawing/2014/main" id="{A7E892A2-CF5A-4C76-B03A-1A5C69AB0A8C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13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"header", </a:t>
            </a:r>
            <a:r>
              <a:rPr lang="en-US" dirty="0">
                <a:solidFill>
                  <a:srgbClr val="FFFF00"/>
                </a:solidFill>
              </a:rPr>
              <a:t>{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"header“ </a:t>
            </a:r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"Header od Page"</a:t>
            </a:r>
            <a:r>
              <a:rPr lang="en-US" dirty="0">
                <a:solidFill>
                  <a:srgbClr val="FFFFFF"/>
                </a:solidFill>
              </a:rPr>
              <a:t>);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9000" y="1154037"/>
            <a:ext cx="3030050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427782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"div"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"header"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"header"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"Header od Page"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"main"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"some content"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"aside"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"aside"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"aside menu"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"footer"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"Footer of the page"</a:t>
            </a:r>
            <a:r>
              <a:rPr lang="en-US" dirty="0">
                <a:solidFill>
                  <a:schemeClr val="bg1"/>
                </a:solidFill>
              </a:rPr>
              <a:t>));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&lt;header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="header“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8999" y="1154037"/>
            <a:ext cx="688767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написаный</a:t>
            </a:r>
            <a:r>
              <a:rPr lang="ru-RU" dirty="0">
                <a:solidFill>
                  <a:srgbClr val="FFFFFF"/>
                </a:solidFill>
              </a:rPr>
              <a:t> с помощью </a:t>
            </a:r>
            <a:r>
              <a:rPr lang="en-US" dirty="0">
                <a:solidFill>
                  <a:srgbClr val="FFFFFF"/>
                </a:solidFill>
              </a:rPr>
              <a:t>JSX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6773376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r>
              <a:rPr lang="en-US" dirty="0">
                <a:solidFill>
                  <a:srgbClr val="FFFFFF"/>
                </a:solidFill>
              </a:rPr>
              <a:t> (JSX)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&lt;header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&lt;main&gt;</a:t>
            </a:r>
            <a:r>
              <a:rPr lang="en-US" dirty="0">
                <a:solidFill>
                  <a:schemeClr val="bg1"/>
                </a:solidFill>
              </a:rPr>
              <a:t>some content</a:t>
            </a:r>
            <a:r>
              <a:rPr lang="en-US" dirty="0">
                <a:solidFill>
                  <a:srgbClr val="00B0F0"/>
                </a:solidFill>
              </a:rPr>
              <a:t>&lt;/main&gt;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&lt;aside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="aside"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aside menu</a:t>
            </a:r>
            <a:r>
              <a:rPr lang="en-US" dirty="0">
                <a:solidFill>
                  <a:srgbClr val="00B0F0"/>
                </a:solidFill>
              </a:rPr>
              <a:t>&lt;/aside&gt;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&lt;footer&gt;</a:t>
            </a:r>
            <a:r>
              <a:rPr lang="en-US" dirty="0">
                <a:solidFill>
                  <a:schemeClr val="bg1"/>
                </a:solidFill>
              </a:rPr>
              <a:t>Footer of the page</a:t>
            </a:r>
            <a:r>
              <a:rPr lang="en-US" dirty="0">
                <a:solidFill>
                  <a:srgbClr val="00B0F0"/>
                </a:solidFill>
              </a:rPr>
              <a:t>&lt;/footer&gt;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&lt;/div&gt;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4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181525" y="2166046"/>
            <a:ext cx="4390475" cy="2705058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8;p23">
            <a:extLst>
              <a:ext uri="{FF2B5EF4-FFF2-40B4-BE49-F238E27FC236}">
                <a16:creationId xmlns:a16="http://schemas.microsoft.com/office/drawing/2014/main" id="{9370D55A-3EB5-4004-808A-681F9CB24B1E}"/>
              </a:ext>
            </a:extLst>
          </p:cNvPr>
          <p:cNvSpPr txBox="1">
            <a:spLocks/>
          </p:cNvSpPr>
          <p:nvPr/>
        </p:nvSpPr>
        <p:spPr>
          <a:xfrm>
            <a:off x="871671" y="845421"/>
            <a:ext cx="7708307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l">
              <a:lnSpc>
                <a:spcPct val="150000"/>
              </a:lnSpc>
              <a:buSzPts val="1400"/>
            </a:pP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Важно помнить что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превращается в 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javascript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Можно пользоваться выражениями</a:t>
            </a:r>
          </a:p>
        </p:txBody>
      </p:sp>
      <p:pic>
        <p:nvPicPr>
          <p:cNvPr id="3" name="Рисунок 2" descr="Восклицательный знак">
            <a:extLst>
              <a:ext uri="{FF2B5EF4-FFF2-40B4-BE49-F238E27FC236}">
                <a16:creationId xmlns:a16="http://schemas.microsoft.com/office/drawing/2014/main" id="{290EA0BF-37C0-4BCF-91F4-C9BC61B5B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994" y="702900"/>
            <a:ext cx="779780" cy="77978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E49604-AAFC-406A-88C4-4B34CAE71612}"/>
              </a:ext>
            </a:extLst>
          </p:cNvPr>
          <p:cNvSpPr/>
          <p:nvPr/>
        </p:nvSpPr>
        <p:spPr>
          <a:xfrm>
            <a:off x="390994" y="2687696"/>
            <a:ext cx="418100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const </a:t>
            </a:r>
            <a:r>
              <a:rPr lang="en-US" dirty="0">
                <a:solidFill>
                  <a:srgbClr val="92D050"/>
                </a:solidFill>
              </a:rPr>
              <a:t>name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>
                <a:solidFill>
                  <a:srgbClr val="FFC000"/>
                </a:solidFill>
              </a:rPr>
              <a:t>‘Adam’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const </a:t>
            </a:r>
            <a:r>
              <a:rPr lang="en-US" dirty="0" err="1">
                <a:solidFill>
                  <a:srgbClr val="92D050"/>
                </a:solidFill>
              </a:rPr>
              <a:t>hasAva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rgbClr val="00B0F0"/>
                </a:solidFill>
              </a:rPr>
              <a:t>;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-US" dirty="0">
                <a:solidFill>
                  <a:srgbClr val="00B0F0"/>
                </a:solidFill>
              </a:rPr>
              <a:t>&lt;div&gt;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&lt;div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=“greet”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Привет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>
                <a:solidFill>
                  <a:srgbClr val="92D050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&lt;/div&gt;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hasAva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rgbClr val="00B0F0"/>
                </a:solidFill>
              </a:rPr>
              <a:t> &lt;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ava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 /&gt; 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00B0F0"/>
                </a:solidFill>
              </a:rPr>
              <a:t> &lt;</a:t>
            </a:r>
            <a:r>
              <a:rPr lang="en-US" dirty="0" err="1">
                <a:solidFill>
                  <a:srgbClr val="00B0F0"/>
                </a:solidFill>
              </a:rPr>
              <a:t>DefaultAva</a:t>
            </a:r>
            <a:r>
              <a:rPr lang="en-US" dirty="0">
                <a:solidFill>
                  <a:srgbClr val="00B0F0"/>
                </a:solidFill>
              </a:rPr>
              <a:t> /&gt;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&lt;/div&gt;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518B86-5870-4B98-A4BE-326543292212}"/>
              </a:ext>
            </a:extLst>
          </p:cNvPr>
          <p:cNvSpPr/>
          <p:nvPr/>
        </p:nvSpPr>
        <p:spPr>
          <a:xfrm>
            <a:off x="468059" y="1443393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Для </a:t>
            </a:r>
            <a:r>
              <a:rPr lang="ru-RU" sz="1800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написани</a:t>
            </a: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javascript</a:t>
            </a:r>
            <a:r>
              <a:rPr lang="en-US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lang="ru-RU"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используются фигурные скобки</a:t>
            </a:r>
            <a:endParaRPr lang="en-US" sz="1800" b="1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82;p31">
            <a:extLst>
              <a:ext uri="{FF2B5EF4-FFF2-40B4-BE49-F238E27FC236}">
                <a16:creationId xmlns:a16="http://schemas.microsoft.com/office/drawing/2014/main" id="{9F7E9627-ACD9-4102-B83D-525D959B5355}"/>
              </a:ext>
            </a:extLst>
          </p:cNvPr>
          <p:cNvSpPr/>
          <p:nvPr/>
        </p:nvSpPr>
        <p:spPr>
          <a:xfrm>
            <a:off x="4753525" y="2174900"/>
            <a:ext cx="4390475" cy="2705058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4C1E3DD-4131-4753-89D4-16F1B1C5FCF7}"/>
              </a:ext>
            </a:extLst>
          </p:cNvPr>
          <p:cNvSpPr/>
          <p:nvPr/>
        </p:nvSpPr>
        <p:spPr>
          <a:xfrm>
            <a:off x="4862557" y="2218469"/>
            <a:ext cx="42814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&lt;form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=“form” 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onSubmit</a:t>
            </a:r>
            <a:r>
              <a:rPr lang="en-US" dirty="0">
                <a:solidFill>
                  <a:schemeClr val="bg1"/>
                </a:solidFill>
              </a:rPr>
              <a:t>={</a:t>
            </a:r>
            <a:r>
              <a:rPr lang="en-US" dirty="0" err="1">
                <a:solidFill>
                  <a:srgbClr val="92D050"/>
                </a:solidFill>
              </a:rPr>
              <a:t>this.handleChange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FFFF0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&lt;input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      type=“text”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      value=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login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err="1">
                <a:solidFill>
                  <a:srgbClr val="FFFF00"/>
                </a:solidFill>
              </a:rPr>
              <a:t>onChange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this.handleLoginChange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/&gt;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&lt;input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type=“password”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value=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password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FFFF00"/>
                </a:solidFill>
              </a:rPr>
              <a:t>onChange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this.handlePassChange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 /&gt;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 form&gt;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40ACE79-82C3-4E47-8CC5-73550DF5211E}"/>
              </a:ext>
            </a:extLst>
          </p:cNvPr>
          <p:cNvSpPr/>
          <p:nvPr/>
        </p:nvSpPr>
        <p:spPr>
          <a:xfrm>
            <a:off x="4753525" y="1430062"/>
            <a:ext cx="4322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Атрибуты пишутся в </a:t>
            </a:r>
            <a:r>
              <a:rPr lang="en-US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camelCase. </a:t>
            </a: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Зарезервированные слова заменены</a:t>
            </a:r>
            <a:endParaRPr lang="en-US" sz="1800" b="1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3614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Google Shape;98;p23">
            <a:extLst>
              <a:ext uri="{FF2B5EF4-FFF2-40B4-BE49-F238E27FC236}">
                <a16:creationId xmlns:a16="http://schemas.microsoft.com/office/drawing/2014/main" id="{E8296BEB-2659-431F-B9AB-6524DDACCCA9}"/>
              </a:ext>
            </a:extLst>
          </p:cNvPr>
          <p:cNvSpPr txBox="1">
            <a:spLocks/>
          </p:cNvSpPr>
          <p:nvPr/>
        </p:nvSpPr>
        <p:spPr>
          <a:xfrm>
            <a:off x="468059" y="721342"/>
            <a:ext cx="6582221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l">
              <a:lnSpc>
                <a:spcPct val="150000"/>
              </a:lnSpc>
              <a:buSzPts val="1400"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Отличия в названиях атрибутов</a:t>
            </a:r>
          </a:p>
        </p:txBody>
      </p:sp>
      <p:sp>
        <p:nvSpPr>
          <p:cNvPr id="15" name="Google Shape;98;p23">
            <a:extLst>
              <a:ext uri="{FF2B5EF4-FFF2-40B4-BE49-F238E27FC236}">
                <a16:creationId xmlns:a16="http://schemas.microsoft.com/office/drawing/2014/main" id="{F2F77C5E-656C-46DE-BF8C-FF1CF9988424}"/>
              </a:ext>
            </a:extLst>
          </p:cNvPr>
          <p:cNvSpPr txBox="1">
            <a:spLocks/>
          </p:cNvSpPr>
          <p:nvPr/>
        </p:nvSpPr>
        <p:spPr>
          <a:xfrm>
            <a:off x="468060" y="1212890"/>
            <a:ext cx="8207882" cy="355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className</a:t>
            </a: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checked</a:t>
            </a: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dangerouslySetInnerHTML</a:t>
            </a: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htmlFor</a:t>
            </a: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onChange</a:t>
            </a: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selected</a:t>
            </a: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style</a:t>
            </a: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value/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defaultValue</a:t>
            </a: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139700" indent="0" algn="l">
              <a:lnSpc>
                <a:spcPct val="150000"/>
              </a:lnSpc>
              <a:buSzPts val="1400"/>
            </a:pP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В остальных  ситуациях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react 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поддерживает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camelCase 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вариант названия атрибутов. Как в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DOM API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(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node.readOnly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node.className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node.tabIndex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)</a:t>
            </a: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7322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Понять компонентный подход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Как работает виртуальный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Изучить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подключать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Разбить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компоненты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Подключить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Подключить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Воспользоваться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create-react-app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Мозговой штурм группы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29A42952-5AC5-41F3-A23B-D02AEA3D2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925" y="713332"/>
            <a:ext cx="7991476" cy="70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того что бы подключить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 использовать синтаксис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прямо в теге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необходимо подключить библиотеку</a:t>
            </a:r>
          </a:p>
        </p:txBody>
      </p:sp>
      <p:sp>
        <p:nvSpPr>
          <p:cNvPr id="10" name="Google Shape;182;p31">
            <a:extLst>
              <a:ext uri="{FF2B5EF4-FFF2-40B4-BE49-F238E27FC236}">
                <a16:creationId xmlns:a16="http://schemas.microsoft.com/office/drawing/2014/main" id="{476BEA75-BBEB-4F5E-A94D-1DFEC9C0231F}"/>
              </a:ext>
            </a:extLst>
          </p:cNvPr>
          <p:cNvSpPr/>
          <p:nvPr/>
        </p:nvSpPr>
        <p:spPr>
          <a:xfrm>
            <a:off x="727810" y="1531003"/>
            <a:ext cx="8058150" cy="1020278"/>
          </a:xfrm>
          <a:prstGeom prst="roundRect">
            <a:avLst>
              <a:gd name="adj" fmla="val 5346"/>
            </a:avLst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Подключение </a:t>
              </a:r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реакт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+ babel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BFFC7-F2A8-48D1-B432-B16CF396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24" y="1902643"/>
            <a:ext cx="76298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&lt;</a:t>
            </a:r>
            <a:r>
              <a:rPr lang="ru-RU" altLang="ru-RU" sz="1800" dirty="0" err="1">
                <a:solidFill>
                  <a:srgbClr val="00B0F0"/>
                </a:solidFill>
                <a:latin typeface="source-code-pro"/>
              </a:rPr>
              <a:t>script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</a:t>
            </a:r>
            <a:r>
              <a:rPr lang="ru-RU" altLang="ru-RU" sz="1800" dirty="0" err="1">
                <a:solidFill>
                  <a:srgbClr val="FFFF00"/>
                </a:solidFill>
                <a:latin typeface="source-code-pro"/>
              </a:rPr>
              <a:t>src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="https://unpkg.com/babel-standalone@6/babel.min.js"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&gt;&lt;/script&gt; </a:t>
            </a:r>
          </a:p>
        </p:txBody>
      </p:sp>
      <p:sp>
        <p:nvSpPr>
          <p:cNvPr id="9" name="Google Shape;98;p23">
            <a:extLst>
              <a:ext uri="{FF2B5EF4-FFF2-40B4-BE49-F238E27FC236}">
                <a16:creationId xmlns:a16="http://schemas.microsoft.com/office/drawing/2014/main" id="{670D896E-CF0E-433C-A62D-D7146F514F5D}"/>
              </a:ext>
            </a:extLst>
          </p:cNvPr>
          <p:cNvSpPr txBox="1">
            <a:spLocks/>
          </p:cNvSpPr>
          <p:nvPr/>
        </p:nvSpPr>
        <p:spPr>
          <a:xfrm>
            <a:off x="609599" y="2586897"/>
            <a:ext cx="7991476" cy="87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После этого можно писать код с использование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при этом тэгу скрипт необходимо указать тип </a:t>
            </a:r>
            <a:r>
              <a:rPr lang="en-US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text/babel</a:t>
            </a:r>
            <a:endParaRPr lang="ru-RU" dirty="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82;p31">
            <a:extLst>
              <a:ext uri="{FF2B5EF4-FFF2-40B4-BE49-F238E27FC236}">
                <a16:creationId xmlns:a16="http://schemas.microsoft.com/office/drawing/2014/main" id="{82D03DC9-3A5C-434D-869F-841E1942FFA7}"/>
              </a:ext>
            </a:extLst>
          </p:cNvPr>
          <p:cNvSpPr/>
          <p:nvPr/>
        </p:nvSpPr>
        <p:spPr>
          <a:xfrm>
            <a:off x="794484" y="3499516"/>
            <a:ext cx="7991476" cy="1171488"/>
          </a:xfrm>
          <a:prstGeom prst="roundRect">
            <a:avLst>
              <a:gd name="adj" fmla="val 5346"/>
            </a:avLst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9B9CA18-4CFC-45C1-A5C2-3BDC12AA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98" y="3669761"/>
            <a:ext cx="76298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&lt;script </a:t>
            </a:r>
            <a:r>
              <a:rPr lang="en-US" sz="1800" dirty="0">
                <a:solidFill>
                  <a:srgbClr val="FFFF00"/>
                </a:solidFill>
                <a:latin typeface="source-code-pro"/>
              </a:rPr>
              <a:t>type="text/babel"</a:t>
            </a:r>
            <a:r>
              <a:rPr lang="en-US" sz="1800" dirty="0">
                <a:solidFill>
                  <a:srgbClr val="00B0F0"/>
                </a:solidFill>
                <a:latin typeface="source-code-pro"/>
              </a:rPr>
              <a:t>&gt;</a:t>
            </a:r>
            <a:br>
              <a:rPr lang="en-US" sz="1800" dirty="0">
                <a:solidFill>
                  <a:srgbClr val="00B0F0"/>
                </a:solidFill>
                <a:latin typeface="source-code-pro"/>
              </a:rPr>
            </a:br>
            <a:r>
              <a:rPr lang="en-US" sz="1800" dirty="0">
                <a:solidFill>
                  <a:srgbClr val="00B0F0"/>
                </a:solidFill>
                <a:latin typeface="source-code-pro"/>
              </a:rPr>
              <a:t>     </a:t>
            </a:r>
            <a:r>
              <a:rPr lang="en-US" sz="1800" dirty="0" err="1">
                <a:solidFill>
                  <a:srgbClr val="92D050"/>
                </a:solidFill>
                <a:latin typeface="source-code-pro"/>
              </a:rPr>
              <a:t>ReactDOM.render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&lt;div&gt;</a:t>
            </a:r>
            <a:r>
              <a:rPr lang="en-US" sz="1800" dirty="0">
                <a:solidFill>
                  <a:schemeClr val="bg1"/>
                </a:solidFill>
                <a:latin typeface="source-code-pro"/>
              </a:rPr>
              <a:t>Hello world</a:t>
            </a:r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&lt;/div&gt;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, </a:t>
            </a:r>
            <a:r>
              <a:rPr lang="en-US" sz="1800" dirty="0" err="1">
                <a:solidFill>
                  <a:srgbClr val="92D050"/>
                </a:solidFill>
                <a:latin typeface="source-code-pro"/>
              </a:rPr>
              <a:t>document.getElementById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source-code-pro"/>
              </a:rPr>
              <a:t>'root'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));</a:t>
            </a:r>
          </a:p>
          <a:p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1827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Какие преимущества у декларативного стиля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react.js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</a:t>
            </a:r>
            <a:r>
              <a:rPr lang="ru-RU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дает компонентный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Подключаем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Виртуальный </a:t>
            </a: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DOM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Hello world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Практика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1" name="Google Shape;111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Компонентный подход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775" y="987607"/>
            <a:ext cx="800769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Компонент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/&gt;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ru-RU"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 – это независимый элемент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(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интерфейс пользователя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с внешним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Компонент содержит в себе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всю необходимую логику работы, верстку и стили.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</a:t>
            </a:r>
            <a:endParaRPr lang="ru-RU" sz="1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 - разделение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независимые, повторно используемые части, что позволяет работать с каждой из них отдельно. При этом использование компонента осуществляется только путем взаимодействия с его внешним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21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Разделение на компоненты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276EE6-89D9-4F4B-9183-CF125FFC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14" y="629190"/>
            <a:ext cx="6324067" cy="44128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0DD66E-9E70-4C98-95E3-BA0D8B490EC4}"/>
              </a:ext>
            </a:extLst>
          </p:cNvPr>
          <p:cNvSpPr/>
          <p:nvPr/>
        </p:nvSpPr>
        <p:spPr>
          <a:xfrm>
            <a:off x="2828658" y="1563880"/>
            <a:ext cx="2948299" cy="347432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812B27-09A3-4BD5-AE51-6576F4C93835}"/>
              </a:ext>
            </a:extLst>
          </p:cNvPr>
          <p:cNvSpPr/>
          <p:nvPr/>
        </p:nvSpPr>
        <p:spPr>
          <a:xfrm>
            <a:off x="2760293" y="904430"/>
            <a:ext cx="3076486" cy="416917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EA6DD31-A9CB-4C70-B893-3B2A8522C546}"/>
              </a:ext>
            </a:extLst>
          </p:cNvPr>
          <p:cNvSpPr/>
          <p:nvPr/>
        </p:nvSpPr>
        <p:spPr>
          <a:xfrm>
            <a:off x="1632247" y="904430"/>
            <a:ext cx="1136589" cy="235151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61F6CB-1B5A-4CBF-9F7B-EA1E4C30C92D}"/>
              </a:ext>
            </a:extLst>
          </p:cNvPr>
          <p:cNvSpPr/>
          <p:nvPr/>
        </p:nvSpPr>
        <p:spPr>
          <a:xfrm>
            <a:off x="5836779" y="949521"/>
            <a:ext cx="1811707" cy="274226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B92ACD8-5D91-444A-B7CC-049C82136A8C}"/>
              </a:ext>
            </a:extLst>
          </p:cNvPr>
          <p:cNvSpPr/>
          <p:nvPr/>
        </p:nvSpPr>
        <p:spPr>
          <a:xfrm>
            <a:off x="5879509" y="3757872"/>
            <a:ext cx="1768977" cy="34944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B9E20AF-7DFC-487C-BA2A-C4C476695273}"/>
              </a:ext>
            </a:extLst>
          </p:cNvPr>
          <p:cNvSpPr/>
          <p:nvPr/>
        </p:nvSpPr>
        <p:spPr>
          <a:xfrm>
            <a:off x="5879509" y="4146248"/>
            <a:ext cx="1768977" cy="34944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7DE7877-0840-431B-99DC-1FBF004E490A}"/>
              </a:ext>
            </a:extLst>
          </p:cNvPr>
          <p:cNvSpPr/>
          <p:nvPr/>
        </p:nvSpPr>
        <p:spPr>
          <a:xfrm>
            <a:off x="1495514" y="659806"/>
            <a:ext cx="6324067" cy="219815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9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424315-7EF0-4F24-BEFA-6601EC09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79" y="702900"/>
            <a:ext cx="2592695" cy="4265400"/>
          </a:xfrm>
          <a:prstGeom prst="rect">
            <a:avLst/>
          </a:prstGeom>
        </p:spPr>
      </p:pic>
      <p:grpSp>
        <p:nvGrpSpPr>
          <p:cNvPr id="117" name="Google Shape;117;p25"/>
          <p:cNvGrpSpPr/>
          <p:nvPr/>
        </p:nvGrpSpPr>
        <p:grpSpPr>
          <a:xfrm>
            <a:off x="0" y="-8747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Разделение на компоненты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0DD66E-9E70-4C98-95E3-BA0D8B490EC4}"/>
              </a:ext>
            </a:extLst>
          </p:cNvPr>
          <p:cNvSpPr/>
          <p:nvPr/>
        </p:nvSpPr>
        <p:spPr>
          <a:xfrm>
            <a:off x="3008779" y="702900"/>
            <a:ext cx="1053082" cy="307753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5425841-6422-4DDE-A2C7-D1054290E1B1}"/>
              </a:ext>
            </a:extLst>
          </p:cNvPr>
          <p:cNvSpPr/>
          <p:nvPr/>
        </p:nvSpPr>
        <p:spPr>
          <a:xfrm>
            <a:off x="5383850" y="702901"/>
            <a:ext cx="241232" cy="2115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BB72054-BFEC-4FE6-B80F-EC8366E24D36}"/>
              </a:ext>
            </a:extLst>
          </p:cNvPr>
          <p:cNvSpPr/>
          <p:nvPr/>
        </p:nvSpPr>
        <p:spPr>
          <a:xfrm>
            <a:off x="3022094" y="1010652"/>
            <a:ext cx="2579380" cy="257858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A8ABCCE-6885-4E73-8686-4034EA006BA4}"/>
              </a:ext>
            </a:extLst>
          </p:cNvPr>
          <p:cNvSpPr/>
          <p:nvPr/>
        </p:nvSpPr>
        <p:spPr>
          <a:xfrm>
            <a:off x="3022093" y="3624406"/>
            <a:ext cx="2579379" cy="75104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741F098-86A8-4B1B-B0A1-BB45B118EB58}"/>
              </a:ext>
            </a:extLst>
          </p:cNvPr>
          <p:cNvSpPr/>
          <p:nvPr/>
        </p:nvSpPr>
        <p:spPr>
          <a:xfrm>
            <a:off x="3302077" y="4410620"/>
            <a:ext cx="389705" cy="224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685628-9CB7-418C-B9E9-EF390768E01C}"/>
              </a:ext>
            </a:extLst>
          </p:cNvPr>
          <p:cNvSpPr/>
          <p:nvPr/>
        </p:nvSpPr>
        <p:spPr>
          <a:xfrm>
            <a:off x="3985080" y="4410619"/>
            <a:ext cx="672378" cy="224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6787FD8-E52C-4EDE-9ECC-F0510DA1CFAA}"/>
              </a:ext>
            </a:extLst>
          </p:cNvPr>
          <p:cNvSpPr/>
          <p:nvPr/>
        </p:nvSpPr>
        <p:spPr>
          <a:xfrm>
            <a:off x="4858042" y="4410618"/>
            <a:ext cx="551762" cy="224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53BCA90-532F-4789-9A55-83E008820E0B}"/>
              </a:ext>
            </a:extLst>
          </p:cNvPr>
          <p:cNvSpPr/>
          <p:nvPr/>
        </p:nvSpPr>
        <p:spPr>
          <a:xfrm>
            <a:off x="3041064" y="4640247"/>
            <a:ext cx="2560408" cy="30170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9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5"/>
          <p:cNvSpPr/>
          <p:nvPr/>
        </p:nvSpPr>
        <p:spPr>
          <a:xfrm>
            <a:off x="634225" y="1344075"/>
            <a:ext cx="1548000" cy="33300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9214A-1851-46C4-BA41-1F64965EF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33" y="2212967"/>
            <a:ext cx="2253184" cy="1592215"/>
          </a:xfrm>
          <a:prstGeom prst="rect">
            <a:avLst/>
          </a:prstGeom>
        </p:spPr>
      </p:pic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1367" y="1300874"/>
            <a:ext cx="520184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Был разработан компанией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Facebook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Исходный код был открыт в мае 2013 года.</a:t>
            </a:r>
            <a:endParaRPr lang="en-US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Первое применение – лента 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facebook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в 2011.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react.js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- не фреймворк, но библиотека для отрисовки интерфейсов, основываясь на состоянии.</a:t>
            </a:r>
            <a:endParaRPr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среди собратьев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AE11FF-2100-4B41-B21E-F54C7491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6334"/>
            <a:ext cx="9144000" cy="31116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FC329E-CB6F-4ED8-886D-EF14358D0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39"/>
          <a:stretch/>
        </p:blipFill>
        <p:spPr>
          <a:xfrm>
            <a:off x="1008019" y="694433"/>
            <a:ext cx="6984515" cy="967244"/>
          </a:xfrm>
          <a:prstGeom prst="rect">
            <a:avLst/>
          </a:prstGeom>
        </p:spPr>
      </p:pic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2;p31">
            <a:extLst>
              <a:ext uri="{FF2B5EF4-FFF2-40B4-BE49-F238E27FC236}">
                <a16:creationId xmlns:a16="http://schemas.microsoft.com/office/drawing/2014/main" id="{476BEA75-BBEB-4F5E-A94D-1DFEC9C0231F}"/>
              </a:ext>
            </a:extLst>
          </p:cNvPr>
          <p:cNvSpPr/>
          <p:nvPr/>
        </p:nvSpPr>
        <p:spPr>
          <a:xfrm>
            <a:off x="750771" y="1434165"/>
            <a:ext cx="3917482" cy="1020278"/>
          </a:xfrm>
          <a:prstGeom prst="roundRect">
            <a:avLst>
              <a:gd name="adj" fmla="val 5346"/>
            </a:avLst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Подключение </a:t>
              </a:r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реакт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29A42952-5AC5-41F3-A23B-D02AEA3D2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7890" y="847023"/>
            <a:ext cx="8008219" cy="37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r>
              <a:rPr lang="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это библиотека, поэтому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может быть подключен с помощью тэга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       &lt;</a:t>
            </a:r>
            <a:r>
              <a:rPr lang="ru-RU" altLang="ru-RU" sz="1800" dirty="0" err="1">
                <a:solidFill>
                  <a:srgbClr val="00B0F0"/>
                </a:solidFill>
                <a:latin typeface="source-code-pro"/>
              </a:rPr>
              <a:t>script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</a:t>
            </a:r>
            <a:r>
              <a:rPr lang="ru-RU" altLang="ru-RU" sz="1800" dirty="0" err="1">
                <a:solidFill>
                  <a:srgbClr val="FFFF00"/>
                </a:solidFill>
                <a:latin typeface="source-code-pro"/>
              </a:rPr>
              <a:t>src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=</a:t>
            </a:r>
            <a:r>
              <a:rPr lang="en-US" altLang="ru-RU" sz="1800" dirty="0">
                <a:solidFill>
                  <a:srgbClr val="FFFF00"/>
                </a:solidFill>
                <a:latin typeface="source-code-pro"/>
              </a:rPr>
              <a:t>“r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eact.js"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&gt;&lt;/script&gt;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       &lt;</a:t>
            </a:r>
            <a:r>
              <a:rPr lang="ru-RU" altLang="ru-RU" sz="1800" dirty="0" err="1">
                <a:solidFill>
                  <a:srgbClr val="00B0F0"/>
                </a:solidFill>
                <a:latin typeface="source-code-pro"/>
              </a:rPr>
              <a:t>script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</a:t>
            </a:r>
            <a:r>
              <a:rPr lang="en-US" altLang="ru-RU" sz="1800" dirty="0" err="1">
                <a:solidFill>
                  <a:srgbClr val="FFFF00"/>
                </a:solidFill>
                <a:latin typeface="source-code-pro"/>
              </a:rPr>
              <a:t>src</a:t>
            </a:r>
            <a:r>
              <a:rPr lang="en-US" altLang="ru-RU" sz="1800" dirty="0">
                <a:solidFill>
                  <a:srgbClr val="FFFF00"/>
                </a:solidFill>
                <a:latin typeface="source-code-pro"/>
              </a:rPr>
              <a:t>=“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react-dom.js"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&gt;&lt;/script&gt;</a:t>
            </a:r>
            <a:r>
              <a:rPr lang="ru-RU" altLang="ru-RU" sz="800" dirty="0">
                <a:solidFill>
                  <a:srgbClr val="00B0F0"/>
                </a:solidFill>
              </a:rPr>
              <a:t> </a:t>
            </a:r>
            <a:endParaRPr lang="en-US" altLang="ru-RU" sz="800" dirty="0">
              <a:solidFill>
                <a:srgbClr val="00B0F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react-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Служит точкой входа в DOM и средства рендеринга на сервере для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Он предназначен для совместной работы с универсальным пакетом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29244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791</Words>
  <Application>Microsoft Office PowerPoint</Application>
  <PresentationFormat>Экран (16:9)</PresentationFormat>
  <Paragraphs>165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Adobe Garamond Pro</vt:lpstr>
      <vt:lpstr>source-code-pro</vt:lpstr>
      <vt:lpstr>Arial</vt:lpstr>
      <vt:lpstr>Tahoma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Примаков</cp:lastModifiedBy>
  <cp:revision>52</cp:revision>
  <dcterms:modified xsi:type="dcterms:W3CDTF">2019-05-27T15:57:42Z</dcterms:modified>
</cp:coreProperties>
</file>