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3" r:id="rId3"/>
    <p:sldId id="282" r:id="rId4"/>
    <p:sldId id="260" r:id="rId5"/>
    <p:sldId id="288" r:id="rId6"/>
    <p:sldId id="291" r:id="rId7"/>
    <p:sldId id="259" r:id="rId8"/>
    <p:sldId id="293" r:id="rId9"/>
    <p:sldId id="268" r:id="rId10"/>
    <p:sldId id="292" r:id="rId11"/>
    <p:sldId id="290" r:id="rId12"/>
    <p:sldId id="276" r:id="rId13"/>
    <p:sldId id="289" r:id="rId14"/>
    <p:sldId id="283" r:id="rId15"/>
    <p:sldId id="277" r:id="rId16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4674"/>
  </p:normalViewPr>
  <p:slideViewPr>
    <p:cSldViewPr snapToGrid="0">
      <p:cViewPr varScale="1">
        <p:scale>
          <a:sx n="145" d="100"/>
          <a:sy n="145" d="100"/>
        </p:scale>
        <p:origin x="19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8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Immutable, Action, Action Creators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2CC9F4-0F7C-8645-989D-A5213A2C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62" y="2605144"/>
            <a:ext cx="4660900" cy="1803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5FC7D5-D14F-9D4B-833A-8FCF81FC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62" y="237749"/>
            <a:ext cx="1973557" cy="23979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Action – 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Обработка действия в приложении</a:t>
              </a: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BD9296-3149-9D43-A28D-3873CC7D5CD0}"/>
              </a:ext>
            </a:extLst>
          </p:cNvPr>
          <p:cNvSpPr txBox="1"/>
          <p:nvPr/>
        </p:nvSpPr>
        <p:spPr>
          <a:xfrm>
            <a:off x="181525" y="1322364"/>
            <a:ext cx="713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Для обновления состояния приложений нужно сообщать </a:t>
            </a:r>
            <a:r>
              <a:rPr lang="en" sz="1800" b="1" dirty="0"/>
              <a:t>action</a:t>
            </a:r>
            <a:r>
              <a:rPr lang="en" sz="1800" dirty="0"/>
              <a:t>, </a:t>
            </a:r>
            <a:r>
              <a:rPr lang="ru-RU" sz="1800" dirty="0"/>
              <a:t>неважно каким способом.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078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STUN server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E0FD2-97DA-B14A-A68C-53754BE1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1098801"/>
            <a:ext cx="4508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D649-9971-014C-A28D-BFD9EAF4981A}"/>
              </a:ext>
            </a:extLst>
          </p:cNvPr>
          <p:cNvSpPr txBox="1"/>
          <p:nvPr/>
        </p:nvSpPr>
        <p:spPr>
          <a:xfrm>
            <a:off x="181525" y="2244152"/>
            <a:ext cx="855882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Сервер </a:t>
            </a:r>
            <a:r>
              <a:rPr lang="en-US" dirty="0"/>
              <a:t>STUN (Simple Traversal of User Datagram Protocol [UDP-</a:t>
            </a:r>
            <a:r>
              <a:rPr lang="ru-RU" dirty="0"/>
              <a:t>протокол пользовательских </a:t>
            </a:r>
            <a:r>
              <a:rPr lang="ru-RU" dirty="0" err="1"/>
              <a:t>датаграмм</a:t>
            </a:r>
            <a:r>
              <a:rPr lang="ru-RU" dirty="0"/>
              <a:t>] через сервер </a:t>
            </a:r>
            <a:r>
              <a:rPr lang="en-US" dirty="0"/>
              <a:t>NAT [</a:t>
            </a:r>
            <a:r>
              <a:rPr lang="ru-RU" dirty="0"/>
              <a:t>транслятор сетевых адресов]) позволяет клиентам </a:t>
            </a:r>
            <a:r>
              <a:rPr lang="en-US" dirty="0"/>
              <a:t>NAT (</a:t>
            </a:r>
            <a:r>
              <a:rPr lang="ru-RU" dirty="0"/>
              <a:t>т.</a:t>
            </a:r>
            <a:r>
              <a:rPr lang="en-US" dirty="0"/>
              <a:t>e. </a:t>
            </a:r>
            <a:r>
              <a:rPr lang="ru-RU" dirty="0"/>
              <a:t>компьютерам за сетевым экраном) устанавливать сеансы связи с провайдером </a:t>
            </a:r>
            <a:r>
              <a:rPr lang="en-US" dirty="0"/>
              <a:t>VOIP, </a:t>
            </a:r>
            <a:r>
              <a:rPr lang="ru-RU" dirty="0"/>
              <a:t>находящимся за пределами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8303448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My first chat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5D8921-7046-D643-AE65-E5F39257D88B}"/>
              </a:ext>
            </a:extLst>
          </p:cNvPr>
          <p:cNvSpPr txBox="1"/>
          <p:nvPr/>
        </p:nvSpPr>
        <p:spPr>
          <a:xfrm>
            <a:off x="181525" y="1322364"/>
            <a:ext cx="7133674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Качаем проект из папки </a:t>
            </a:r>
            <a:r>
              <a:rPr lang="en-US" sz="2400" dirty="0"/>
              <a:t>source</a:t>
            </a:r>
            <a:endParaRPr lang="ru-RU" sz="2400" dirty="0"/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XSS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atack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181526" y="1384852"/>
            <a:ext cx="803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1" dirty="0"/>
              <a:t>XSS</a:t>
            </a:r>
            <a:r>
              <a:rPr lang="en-US" sz="1800" dirty="0"/>
              <a:t> (</a:t>
            </a:r>
            <a:r>
              <a:rPr lang="ru-RU" sz="1800" dirty="0"/>
              <a:t>англ. </a:t>
            </a:r>
            <a:r>
              <a:rPr lang="en-US" sz="1800" i="1" dirty="0"/>
              <a:t>Cross-Site Scripting</a:t>
            </a:r>
            <a:r>
              <a:rPr lang="en-US" sz="1800" dirty="0"/>
              <a:t> — «</a:t>
            </a:r>
            <a:r>
              <a:rPr lang="ru-RU" sz="1800" dirty="0"/>
              <a:t>межсайтовый скриптинг») — тип атаки на веб-системы, заключающийся во внедрении в выдаваемую веб-системой страницу вредоносного кода (который будет выполнен на компьютере пользователя при открытии им этой страницы) и взаимодействии этого кода с веб-сервером злоумышленника. Является разновидностью атаки «Внедрение</a:t>
            </a:r>
            <a:r>
              <a:rPr lang="en-US" sz="1800" dirty="0"/>
              <a:t> </a:t>
            </a:r>
            <a:r>
              <a:rPr lang="ru-RU" sz="1800" dirty="0"/>
              <a:t>кода».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выигрывает, а в чем проигрывает протоколу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обезопасить себя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Разберем работу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же это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для чего она нужна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архитектуре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6757" y="1240649"/>
            <a:ext cx="4875936" cy="39028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Плюсы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Минусы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Creator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</a:t>
            </a: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763819" y="1159874"/>
            <a:ext cx="6076511" cy="267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Что такое </a:t>
            </a:r>
            <a:r>
              <a:rPr lang="ru-RU" sz="1800" b="1" dirty="0" err="1"/>
              <a:t>иммутабельность</a:t>
            </a:r>
            <a:r>
              <a:rPr lang="en-US" sz="1600" dirty="0"/>
              <a:t>?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b="1" dirty="0"/>
              <a:t>Неизменяемым</a:t>
            </a:r>
            <a:r>
              <a:rPr lang="ru-RU" sz="1600" dirty="0"/>
              <a:t> (англ. </a:t>
            </a:r>
            <a:r>
              <a:rPr lang="en" sz="1600" b="1" dirty="0"/>
              <a:t>immutable</a:t>
            </a:r>
            <a:r>
              <a:rPr lang="en" sz="1600" dirty="0"/>
              <a:t>) </a:t>
            </a:r>
            <a:r>
              <a:rPr lang="ru-RU" sz="1600" dirty="0"/>
              <a:t>называется объект, состояние которого не может быть изменено после создания. 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Результатом любой модификации такого объекта всегда будет новый объект, при этом старый объект не изменится.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629933" y="1105656"/>
            <a:ext cx="865767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Изменяемый объект</a:t>
            </a:r>
          </a:p>
          <a:p>
            <a:pPr>
              <a:lnSpc>
                <a:spcPct val="150000"/>
              </a:lnSpc>
            </a:pPr>
            <a:endParaRPr lang="en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var</a:t>
            </a:r>
            <a:r>
              <a:rPr lang="en" sz="1800" dirty="0"/>
              <a:t> </a:t>
            </a:r>
            <a:r>
              <a:rPr lang="en" sz="1800" dirty="0" err="1"/>
              <a:t>mutableArr</a:t>
            </a:r>
            <a:r>
              <a:rPr lang="en" sz="1800" dirty="0"/>
              <a:t> = [1, 2, 3, 4]; </a:t>
            </a:r>
          </a:p>
          <a:p>
            <a:pPr>
              <a:lnSpc>
                <a:spcPct val="150000"/>
              </a:lnSpc>
            </a:pPr>
            <a:r>
              <a:rPr lang="en" sz="1800" dirty="0" err="1"/>
              <a:t>arr.push</a:t>
            </a:r>
            <a:r>
              <a:rPr lang="en" sz="1800" dirty="0"/>
              <a:t>(5); </a:t>
            </a:r>
          </a:p>
          <a:p>
            <a:pPr>
              <a:lnSpc>
                <a:spcPct val="150000"/>
              </a:lnSpc>
            </a:pPr>
            <a:r>
              <a:rPr lang="en" sz="1800" dirty="0" err="1"/>
              <a:t>console.log</a:t>
            </a:r>
            <a:r>
              <a:rPr lang="en" sz="1800" dirty="0"/>
              <a:t>(</a:t>
            </a:r>
            <a:r>
              <a:rPr lang="en" sz="1800" dirty="0" err="1"/>
              <a:t>mutableArr</a:t>
            </a:r>
            <a:r>
              <a:rPr lang="en" sz="1800" dirty="0"/>
              <a:t>); </a:t>
            </a:r>
          </a:p>
          <a:p>
            <a:pPr>
              <a:lnSpc>
                <a:spcPct val="150000"/>
              </a:lnSpc>
            </a:pPr>
            <a:r>
              <a:rPr lang="en" sz="1800" i="1" dirty="0"/>
              <a:t> </a:t>
            </a:r>
            <a:endParaRPr lang="ru-RU" sz="1800" i="1" dirty="0"/>
          </a:p>
          <a:p>
            <a:pPr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dirty="0" err="1">
                <a:solidFill>
                  <a:srgbClr val="00B050"/>
                </a:solidFill>
              </a:rPr>
              <a:t>console.log</a:t>
            </a:r>
            <a:r>
              <a:rPr lang="ru-RU" sz="1800" dirty="0">
                <a:solidFill>
                  <a:srgbClr val="00B050"/>
                </a:solidFill>
              </a:rPr>
              <a:t>:    </a:t>
            </a:r>
            <a:r>
              <a:rPr lang="en" sz="1800" i="1" dirty="0">
                <a:solidFill>
                  <a:srgbClr val="00B050"/>
                </a:solidFill>
              </a:rPr>
              <a:t>[1, 2, 3, 4, 5]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788194" y="808181"/>
            <a:ext cx="8657675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Неизменяемый объект</a:t>
            </a:r>
            <a:endParaRPr lang="ru-RU" sz="1800" i="1" dirty="0"/>
          </a:p>
          <a:p>
            <a:pPr>
              <a:lnSpc>
                <a:spcPct val="150000"/>
              </a:lnSpc>
            </a:pPr>
            <a:endParaRPr lang="ru-RU" sz="1800" i="1" dirty="0"/>
          </a:p>
          <a:p>
            <a:pPr>
              <a:lnSpc>
                <a:spcPct val="150000"/>
              </a:lnSpc>
            </a:pPr>
            <a:r>
              <a:rPr lang="ru-RU" sz="1800" i="1" dirty="0"/>
              <a:t>Используем </a:t>
            </a:r>
            <a:r>
              <a:rPr lang="en" sz="1800" i="1" dirty="0" err="1"/>
              <a:t>immutable.js</a:t>
            </a:r>
            <a:r>
              <a:rPr lang="en" sz="1800" dirty="0"/>
              <a:t>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var</a:t>
            </a:r>
            <a:r>
              <a:rPr lang="en" sz="1800" dirty="0"/>
              <a:t> </a:t>
            </a:r>
            <a:r>
              <a:rPr lang="en" sz="1800" dirty="0" err="1"/>
              <a:t>immutableArr</a:t>
            </a:r>
            <a:r>
              <a:rPr lang="en" sz="1800" dirty="0"/>
              <a:t> = Immutable([1, 2, 3, 4]);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var</a:t>
            </a:r>
            <a:r>
              <a:rPr lang="en" sz="1800" dirty="0"/>
              <a:t> </a:t>
            </a:r>
            <a:r>
              <a:rPr lang="en" sz="1800" dirty="0" err="1"/>
              <a:t>newImmutableArr</a:t>
            </a:r>
            <a:r>
              <a:rPr lang="en" sz="1800" dirty="0"/>
              <a:t> = </a:t>
            </a:r>
            <a:r>
              <a:rPr lang="en" sz="1800" dirty="0" err="1"/>
              <a:t>immutableArr.concat</a:t>
            </a:r>
            <a:r>
              <a:rPr lang="en" sz="1800" dirty="0"/>
              <a:t>([5]);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console.log</a:t>
            </a:r>
            <a:r>
              <a:rPr lang="en" sz="1800" dirty="0"/>
              <a:t>(</a:t>
            </a:r>
            <a:r>
              <a:rPr lang="en" sz="1800" dirty="0" err="1"/>
              <a:t>immutableArr</a:t>
            </a:r>
            <a:r>
              <a:rPr lang="en" sz="1800" dirty="0"/>
              <a:t>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i="1" dirty="0" err="1">
                <a:solidFill>
                  <a:srgbClr val="00B050"/>
                </a:solidFill>
              </a:rPr>
              <a:t>console.log</a:t>
            </a:r>
            <a:r>
              <a:rPr lang="ru-RU" sz="1800" i="1" dirty="0">
                <a:solidFill>
                  <a:srgbClr val="00B050"/>
                </a:solidFill>
              </a:rPr>
              <a:t>:  </a:t>
            </a:r>
            <a:r>
              <a:rPr lang="en" sz="1800" i="1" dirty="0">
                <a:solidFill>
                  <a:srgbClr val="00B050"/>
                </a:solidFill>
              </a:rPr>
              <a:t>1, 2, 3, 4]; </a:t>
            </a:r>
            <a:endParaRPr lang="ru-RU" sz="18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" sz="1800" dirty="0" err="1"/>
              <a:t>console.log</a:t>
            </a:r>
            <a:r>
              <a:rPr lang="en" sz="1800" dirty="0"/>
              <a:t>(</a:t>
            </a:r>
            <a:r>
              <a:rPr lang="en" sz="1800" dirty="0" err="1"/>
              <a:t>newImmutableArr</a:t>
            </a:r>
            <a:r>
              <a:rPr lang="en" sz="1800" dirty="0"/>
              <a:t>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i="1" dirty="0" err="1">
                <a:solidFill>
                  <a:srgbClr val="00B050"/>
                </a:solidFill>
              </a:rPr>
              <a:t>console.log</a:t>
            </a:r>
            <a:r>
              <a:rPr lang="ru-RU" sz="1800" i="1" dirty="0">
                <a:solidFill>
                  <a:srgbClr val="00B050"/>
                </a:solidFill>
              </a:rPr>
              <a:t>: </a:t>
            </a:r>
            <a:r>
              <a:rPr lang="en" sz="1800" i="1" dirty="0">
                <a:solidFill>
                  <a:srgbClr val="00B050"/>
                </a:solidFill>
              </a:rPr>
              <a:t>[1, 2, 3, 4, 5];</a:t>
            </a:r>
            <a:endParaRPr lang="ru-RU" sz="18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556201" y="1455191"/>
            <a:ext cx="803159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Больший простор для оптимизации компилятором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Упрощение жизни инструментам для статического анализа кода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Упрощение отслеживания изменений в структурах данных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Избежание многих сайд-эффектов в функциях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Неблокирующее чтение из разных потоков</a:t>
            </a:r>
            <a:r>
              <a:rPr lang="en-US" sz="1800" dirty="0"/>
              <a:t>.</a:t>
            </a:r>
            <a:endParaRPr lang="ru-RU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Минусы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BB9840-37F3-4044-BE55-E5D3FEE760E4}"/>
              </a:ext>
            </a:extLst>
          </p:cNvPr>
          <p:cNvSpPr txBox="1"/>
          <p:nvPr/>
        </p:nvSpPr>
        <p:spPr>
          <a:xfrm>
            <a:off x="1160585" y="1644162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Больший расход памяти</a:t>
            </a:r>
            <a:r>
              <a:rPr lang="en-US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Использование процессорного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Нужны сторонние библиотеки для хорошей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Необходима дисциплина в написании кода</a:t>
            </a:r>
          </a:p>
        </p:txBody>
      </p:sp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Immutable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билиотеки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920079" y="1568548"/>
            <a:ext cx="7133674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Immutable.js</a:t>
            </a:r>
            <a:endParaRPr lang="en-US" sz="2400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Mori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Seamless-immutable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11860</TotalTime>
  <Words>376</Words>
  <Application>Microsoft Macintosh PowerPoint</Application>
  <PresentationFormat>Экран (16:9)</PresentationFormat>
  <Paragraphs>77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100</cp:revision>
  <dcterms:modified xsi:type="dcterms:W3CDTF">2019-05-25T09:11:49Z</dcterms:modified>
</cp:coreProperties>
</file>