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3" r:id="rId3"/>
    <p:sldId id="282" r:id="rId4"/>
    <p:sldId id="258" r:id="rId5"/>
    <p:sldId id="260" r:id="rId6"/>
    <p:sldId id="288" r:id="rId7"/>
    <p:sldId id="259" r:id="rId8"/>
    <p:sldId id="268" r:id="rId9"/>
    <p:sldId id="290" r:id="rId10"/>
    <p:sldId id="276" r:id="rId11"/>
    <p:sldId id="289" r:id="rId12"/>
    <p:sldId id="291" r:id="rId13"/>
    <p:sldId id="292" r:id="rId14"/>
    <p:sldId id="281" r:id="rId15"/>
    <p:sldId id="283" r:id="rId16"/>
    <p:sldId id="277" r:id="rId17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/>
    <p:restoredTop sz="94673"/>
  </p:normalViewPr>
  <p:slideViewPr>
    <p:cSldViewPr snapToGrid="0">
      <p:cViewPr varScale="1">
        <p:scale>
          <a:sx n="195" d="100"/>
          <a:sy n="195" d="100"/>
        </p:scale>
        <p:origin x="192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9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7ee79f0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7ee79f0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79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579e84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579e84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0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388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88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61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thoop/816580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InnoAndre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92A4FBC-DAA8-234A-9E6B-FA3AFE360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597" y="1139687"/>
            <a:ext cx="6811134" cy="3405567"/>
          </a:xfrm>
          <a:prstGeom prst="rect">
            <a:avLst/>
          </a:prstGeom>
        </p:spPr>
      </p:pic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Web </a:t>
            </a:r>
            <a:r>
              <a:rPr lang="ru-RU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серверы. </a:t>
            </a:r>
            <a: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NGINX</a:t>
            </a:r>
            <a:r>
              <a:rPr lang="ru-RU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Раздача статического содержимого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10CAB18B-CD0A-F448-AE4C-6E6F485DFCDE}"/>
              </a:ext>
            </a:extLst>
          </p:cNvPr>
          <p:cNvSpPr/>
          <p:nvPr/>
        </p:nvSpPr>
        <p:spPr>
          <a:xfrm>
            <a:off x="181525" y="700735"/>
            <a:ext cx="7839069" cy="41230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9F394ED-B542-4041-88BD-4F85A239873F}"/>
              </a:ext>
            </a:extLst>
          </p:cNvPr>
          <p:cNvSpPr/>
          <p:nvPr/>
        </p:nvSpPr>
        <p:spPr>
          <a:xfrm>
            <a:off x="400184" y="1054102"/>
            <a:ext cx="74179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http {</a:t>
            </a:r>
          </a:p>
          <a:p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server {</a:t>
            </a:r>
          </a:p>
          <a:p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   </a:t>
            </a:r>
            <a: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listen 8080; </a:t>
            </a:r>
            <a:endParaRPr lang="ru-RU" sz="2400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endParaRPr lang="en-US" sz="2400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   </a:t>
            </a:r>
            <a: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location ~ \.(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</a:rPr>
              <a:t>gif|jpg|png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)$ { </a:t>
            </a:r>
            <a:endParaRPr lang="ru-RU" sz="2400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root /data/images; </a:t>
            </a:r>
            <a:endParaRPr lang="ru-RU" sz="2400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  <a:t>    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}</a:t>
            </a:r>
          </a:p>
          <a:p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} </a:t>
            </a:r>
          </a:p>
          <a:p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}</a:t>
            </a:r>
            <a:b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</a:br>
            <a:endParaRPr lang="ru-RU" sz="2400" dirty="0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5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Настройка простого прокси-сервера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Google Shape;77;p15">
            <a:extLst>
              <a:ext uri="{FF2B5EF4-FFF2-40B4-BE49-F238E27FC236}">
                <a16:creationId xmlns:a16="http://schemas.microsoft.com/office/drawing/2014/main" id="{FF7392EB-0EBC-5644-9C49-B1577FFC51C9}"/>
              </a:ext>
            </a:extLst>
          </p:cNvPr>
          <p:cNvSpPr/>
          <p:nvPr/>
        </p:nvSpPr>
        <p:spPr>
          <a:xfrm>
            <a:off x="181525" y="774072"/>
            <a:ext cx="4366592" cy="41230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94AE427-1578-4C4D-8B99-A4B862D635E3}"/>
              </a:ext>
            </a:extLst>
          </p:cNvPr>
          <p:cNvSpPr/>
          <p:nvPr/>
        </p:nvSpPr>
        <p:spPr>
          <a:xfrm>
            <a:off x="304155" y="1119677"/>
            <a:ext cx="412133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http {</a:t>
            </a:r>
          </a:p>
          <a:p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  server { </a:t>
            </a:r>
          </a:p>
          <a:p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    location / { </a:t>
            </a:r>
          </a:p>
          <a:p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      root /data/www; </a:t>
            </a:r>
          </a:p>
          <a:p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    } </a:t>
            </a:r>
          </a:p>
          <a:p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    location / { </a:t>
            </a:r>
            <a:endParaRPr lang="ru-RU" sz="1800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ru-RU" sz="1800" dirty="0">
                <a:solidFill>
                  <a:srgbClr val="FFFFFF"/>
                </a:solidFill>
                <a:latin typeface="Tahoma" panose="020B0604030504040204" pitchFamily="34" charset="0"/>
              </a:rPr>
              <a:t>      </a:t>
            </a:r>
            <a:r>
              <a:rPr lang="en-US" sz="1800" dirty="0" err="1">
                <a:solidFill>
                  <a:srgbClr val="FFFFFF"/>
                </a:solidFill>
                <a:latin typeface="Tahoma" panose="020B0604030504040204" pitchFamily="34" charset="0"/>
              </a:rPr>
              <a:t>proxy_pass</a:t>
            </a:r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 http://localhost:8080; </a:t>
            </a:r>
            <a:endParaRPr lang="ru-RU" sz="1800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ru-RU" sz="1800" dirty="0">
                <a:solidFill>
                  <a:srgbClr val="FFFFFF"/>
                </a:solidFill>
                <a:latin typeface="Tahoma" panose="020B0604030504040204" pitchFamily="34" charset="0"/>
              </a:rPr>
              <a:t>    </a:t>
            </a:r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} </a:t>
            </a:r>
            <a:b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</a:br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  }</a:t>
            </a:r>
          </a:p>
          <a:p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}</a:t>
            </a:r>
            <a:b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</a:br>
            <a:endParaRPr lang="ru-RU" sz="2400" dirty="0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6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Настройка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Prerender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94AE427-1578-4C4D-8B99-A4B862D635E3}"/>
              </a:ext>
            </a:extLst>
          </p:cNvPr>
          <p:cNvSpPr/>
          <p:nvPr/>
        </p:nvSpPr>
        <p:spPr>
          <a:xfrm>
            <a:off x="304155" y="1119677"/>
            <a:ext cx="41213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hlinkClick r:id="rId2"/>
              </a:rPr>
              <a:t>https://gist.github.com/thoop/8165802</a:t>
            </a:r>
            <a:b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</a:br>
            <a:endParaRPr lang="ru-RU" sz="2400" dirty="0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8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Настройка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HTTPS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" name="Текст 7">
            <a:extLst>
              <a:ext uri="{FF2B5EF4-FFF2-40B4-BE49-F238E27FC236}">
                <a16:creationId xmlns:a16="http://schemas.microsoft.com/office/drawing/2014/main" id="{877E805A-E5B6-5C4B-A133-90BC0EAFC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иметь 3 сертификата, корневой, промежуточный и клиентский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Настроенные </a:t>
            </a: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редиректы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забываем про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prerender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Проксирование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46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Сделать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reverse proxy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помощью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Настроить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prerender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Настроить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Домашнее задание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протокол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Главное преимущества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 нужны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upstream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InnoAndrez</a:t>
            </a:r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3865975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Познакомиться с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серверами на примере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Понять что такое </a:t>
            </a:r>
            <a:r>
              <a:rPr lang="en-US" dirty="0">
                <a:solidFill>
                  <a:schemeClr val="tx1"/>
                </a:solidFill>
              </a:rPr>
              <a:t>web </a:t>
            </a:r>
            <a:r>
              <a:rPr lang="ru-RU" dirty="0">
                <a:solidFill>
                  <a:schemeClr val="tx1"/>
                </a:solidFill>
              </a:rPr>
              <a:t>сервер. 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Иметь представление об архитектуре </a:t>
            </a:r>
            <a:r>
              <a:rPr lang="en-US" dirty="0" err="1">
                <a:solidFill>
                  <a:schemeClr val="tx1"/>
                </a:solidFill>
              </a:rPr>
              <a:t>nginx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Отличия </a:t>
            </a:r>
            <a:r>
              <a:rPr lang="en-US" dirty="0" err="1">
                <a:solidFill>
                  <a:schemeClr val="tx1"/>
                </a:solidFill>
              </a:rPr>
              <a:t>nginx</a:t>
            </a:r>
            <a:r>
              <a:rPr lang="ru-RU" dirty="0">
                <a:solidFill>
                  <a:schemeClr val="tx1"/>
                </a:solidFill>
              </a:rPr>
              <a:t> от </a:t>
            </a:r>
            <a:r>
              <a:rPr lang="en-US" dirty="0">
                <a:solidFill>
                  <a:schemeClr val="tx1"/>
                </a:solidFill>
              </a:rPr>
              <a:t>apache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Освоить базовые настройки </a:t>
            </a:r>
            <a:r>
              <a:rPr lang="ru-RU" dirty="0" err="1">
                <a:solidFill>
                  <a:schemeClr val="tx1"/>
                </a:solidFill>
              </a:rPr>
              <a:t>проксирования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Освоить настройки </a:t>
            </a:r>
            <a:r>
              <a:rPr lang="en-US" dirty="0">
                <a:solidFill>
                  <a:schemeClr val="tx1"/>
                </a:solidFill>
              </a:rPr>
              <a:t>prerender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Освоить настройки </a:t>
            </a:r>
            <a:r>
              <a:rPr lang="en-US" dirty="0">
                <a:solidFill>
                  <a:schemeClr val="tx1"/>
                </a:solidFill>
              </a:rPr>
              <a:t>HTTPS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Практика</a:t>
            </a: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 descr="ÐÐ°ÑÑÐ¸Ð½ÐºÐ¸ Ð¿Ð¾ Ð·Ð°Ð¿ÑÐ¾ÑÑ Ð´ÑÐº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99" y="1130941"/>
            <a:ext cx="1871462" cy="336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37" y="930405"/>
            <a:ext cx="4875936" cy="3902851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Что такое </a:t>
            </a:r>
            <a:r>
              <a:rPr lang="en-US" dirty="0">
                <a:solidFill>
                  <a:schemeClr val="tx1"/>
                </a:solidFill>
              </a:rPr>
              <a:t>web </a:t>
            </a:r>
            <a:r>
              <a:rPr lang="ru-RU" dirty="0">
                <a:solidFill>
                  <a:schemeClr val="tx1"/>
                </a:solidFill>
              </a:rPr>
              <a:t>сервер.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Uniform Resource Identifier 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HyperText</a:t>
            </a:r>
            <a:r>
              <a:rPr lang="en-US" dirty="0">
                <a:solidFill>
                  <a:schemeClr val="tx1"/>
                </a:solidFill>
              </a:rPr>
              <a:t> Transfer Protocol 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Описание </a:t>
            </a:r>
            <a:r>
              <a:rPr lang="en-US" dirty="0">
                <a:solidFill>
                  <a:schemeClr val="tx1"/>
                </a:solidFill>
              </a:rPr>
              <a:t>Nginx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Преимущество </a:t>
            </a:r>
            <a:r>
              <a:rPr lang="en-US" dirty="0" err="1">
                <a:solidFill>
                  <a:schemeClr val="tx1"/>
                </a:solidFill>
              </a:rPr>
              <a:t>nginx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над </a:t>
            </a:r>
            <a:r>
              <a:rPr lang="en-US" dirty="0">
                <a:solidFill>
                  <a:schemeClr val="tx1"/>
                </a:solidFill>
              </a:rPr>
              <a:t>apache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Структура конфигурационного файла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dirty="0">
                <a:solidFill>
                  <a:schemeClr val="tx1"/>
                </a:solidFill>
              </a:rPr>
              <a:t>Раздача статического содержимого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dirty="0">
                <a:solidFill>
                  <a:schemeClr val="tx1"/>
                </a:solidFill>
              </a:rPr>
              <a:t>Конфигурация </a:t>
            </a:r>
            <a:r>
              <a:rPr lang="en-US" dirty="0">
                <a:solidFill>
                  <a:schemeClr val="tx1"/>
                </a:solidFill>
              </a:rPr>
              <a:t>prerender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dirty="0">
                <a:solidFill>
                  <a:schemeClr val="tx1"/>
                </a:solidFill>
              </a:rPr>
              <a:t>Конфигурация </a:t>
            </a:r>
            <a:r>
              <a:rPr lang="en-US" dirty="0">
                <a:solidFill>
                  <a:schemeClr val="tx1"/>
                </a:solidFill>
              </a:rPr>
              <a:t>https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Практические задание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</a:t>
            </a: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 descr="ÐÐ°ÑÑÐ¸Ð½ÐºÐ¸ Ð¿Ð¾ Ð·Ð°Ð¿ÑÐ¾ÑÑ Ð´ÑÐº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99" y="1130941"/>
            <a:ext cx="1871462" cy="336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Что такое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Web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сервер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31950" y="1196700"/>
            <a:ext cx="4760400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Web </a:t>
            </a:r>
            <a:r>
              <a:rPr lang="ru" sz="1200" b="1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сервер </a:t>
            </a:r>
            <a:r>
              <a:rPr lang="ru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— сервер способный принимать </a:t>
            </a:r>
            <a:r>
              <a:rPr lang="en-US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http </a:t>
            </a:r>
            <a:r>
              <a:rPr lang="ru-RU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запросы от клиентов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Сервер – компьютер который имеет доступ в интернет и на котором размещен искомый ресурс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Клиент – компьютер который имеет доступ в интернет, который запрашивает ресурс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12E69B-7982-804D-9B50-347A6D90D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878" y="1854600"/>
            <a:ext cx="3509343" cy="1310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96" name="Google Shape;96;p1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Uniform Resource Identifier - URI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63674C-FF37-6B4C-9175-4BA700D55E22}"/>
              </a:ext>
            </a:extLst>
          </p:cNvPr>
          <p:cNvSpPr txBox="1"/>
          <p:nvPr/>
        </p:nvSpPr>
        <p:spPr>
          <a:xfrm>
            <a:off x="181525" y="1389050"/>
            <a:ext cx="117355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 — </a:t>
            </a:r>
            <a:r>
              <a:rPr lang="ru-RU" dirty="0"/>
              <a:t>символьная строка, позволяющая идентифицировать</a:t>
            </a:r>
            <a:endParaRPr lang="en-US" dirty="0"/>
          </a:p>
          <a:p>
            <a:r>
              <a:rPr lang="ru-RU" dirty="0"/>
              <a:t>какой-либо ресурс:</a:t>
            </a:r>
            <a:endParaRPr lang="en-US" dirty="0"/>
          </a:p>
          <a:p>
            <a:r>
              <a:rPr lang="ru-RU" dirty="0"/>
              <a:t>документ, изображение, файл, службу, </a:t>
            </a:r>
            <a:endParaRPr lang="en-US" dirty="0"/>
          </a:p>
          <a:p>
            <a:r>
              <a:rPr lang="ru-RU" dirty="0"/>
              <a:t>ящик электронной</a:t>
            </a:r>
            <a:r>
              <a:rPr lang="en-US" dirty="0"/>
              <a:t> </a:t>
            </a:r>
            <a:r>
              <a:rPr lang="ru-RU" dirty="0"/>
              <a:t>почты и т. д.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Прежде всего, речь идёт о ресурсах сети Интернет и </a:t>
            </a:r>
            <a:endParaRPr lang="en-US" dirty="0"/>
          </a:p>
          <a:p>
            <a:r>
              <a:rPr lang="ru-RU" dirty="0"/>
              <a:t>Всемирной паутины. </a:t>
            </a:r>
            <a:endParaRPr lang="en-US" dirty="0"/>
          </a:p>
          <a:p>
            <a:endParaRPr lang="en-US" dirty="0"/>
          </a:p>
          <a:p>
            <a:r>
              <a:rPr lang="en-US" dirty="0"/>
              <a:t>URI </a:t>
            </a:r>
            <a:r>
              <a:rPr lang="ru-RU" dirty="0"/>
              <a:t>предоставляет простой и расширяемый способ </a:t>
            </a:r>
            <a:endParaRPr lang="en-US" dirty="0"/>
          </a:p>
          <a:p>
            <a:r>
              <a:rPr lang="ru-RU" dirty="0"/>
              <a:t>идентификации ресурсов. 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Расширяемость </a:t>
            </a:r>
            <a:r>
              <a:rPr lang="en-US" dirty="0"/>
              <a:t>URI </a:t>
            </a:r>
            <a:r>
              <a:rPr lang="ru-RU" dirty="0"/>
              <a:t>означает, что уже существуют несколько схем идентификации внутри </a:t>
            </a:r>
            <a:r>
              <a:rPr lang="en-US" dirty="0"/>
              <a:t>URI, </a:t>
            </a:r>
          </a:p>
          <a:p>
            <a:r>
              <a:rPr lang="ru-RU" dirty="0"/>
              <a:t>и ещё больше будет создано в будущем.</a:t>
            </a:r>
          </a:p>
        </p:txBody>
      </p:sp>
      <p:sp>
        <p:nvSpPr>
          <p:cNvPr id="28" name="Google Shape;77;p15">
            <a:extLst>
              <a:ext uri="{FF2B5EF4-FFF2-40B4-BE49-F238E27FC236}">
                <a16:creationId xmlns:a16="http://schemas.microsoft.com/office/drawing/2014/main" id="{05F24C89-9926-3E41-BD25-4C043A126DBA}"/>
              </a:ext>
            </a:extLst>
          </p:cNvPr>
          <p:cNvSpPr/>
          <p:nvPr/>
        </p:nvSpPr>
        <p:spPr>
          <a:xfrm>
            <a:off x="5583886" y="1393570"/>
            <a:ext cx="3438939" cy="2349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E90A37-BEF4-CD4F-A2CB-60E53781C88E}"/>
              </a:ext>
            </a:extLst>
          </p:cNvPr>
          <p:cNvSpPr/>
          <p:nvPr/>
        </p:nvSpPr>
        <p:spPr>
          <a:xfrm>
            <a:off x="5822425" y="1773700"/>
            <a:ext cx="32004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  <a:t>Примеры</a:t>
            </a:r>
          </a:p>
          <a:p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</a:rPr>
              <a:t> 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</a:rPr>
              <a:t>http</a:t>
            </a:r>
            <a:endParaRPr lang="ru-RU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en-US" dirty="0" err="1">
                <a:solidFill>
                  <a:srgbClr val="FFFFFF"/>
                </a:solidFill>
                <a:latin typeface="Tahoma" panose="020B0604030504040204" pitchFamily="34" charset="0"/>
              </a:rPr>
              <a:t>mailto</a:t>
            </a:r>
            <a:endParaRPr lang="en-US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</a:rPr>
              <a:t>ftp</a:t>
            </a:r>
          </a:p>
          <a:p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</a:rPr>
              <a:t>file</a:t>
            </a:r>
          </a:p>
          <a:p>
            <a:r>
              <a:rPr lang="ru-RU" dirty="0">
                <a:solidFill>
                  <a:srgbClr val="FFFFFF"/>
                </a:solidFill>
                <a:latin typeface="Tahoma" panose="020B0604030504040204" pitchFamily="34" charset="0"/>
              </a:rPr>
              <a:t>и т.д.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5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6" name="Google Shape;186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 err="1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HyperText</a:t>
              </a:r>
              <a:r>
                <a:rPr lang="en-US" sz="200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Transfer Protocol - HTTP</a:t>
              </a:r>
              <a:endParaRPr lang="ru-RU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C6F084F-3AD1-6F4A-90AE-4DCB6F969F4D}"/>
              </a:ext>
            </a:extLst>
          </p:cNvPr>
          <p:cNvSpPr txBox="1"/>
          <p:nvPr/>
        </p:nvSpPr>
        <p:spPr>
          <a:xfrm>
            <a:off x="181525" y="1384852"/>
            <a:ext cx="81641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- </a:t>
            </a:r>
            <a:r>
              <a:rPr lang="ru-RU" dirty="0"/>
              <a:t>это прикладной протокол для передачи гипертекстовых документов, таких как </a:t>
            </a:r>
            <a:r>
              <a:rPr lang="en-US" dirty="0"/>
              <a:t>HTML. </a:t>
            </a:r>
          </a:p>
          <a:p>
            <a:pPr>
              <a:spcBef>
                <a:spcPts val="400"/>
              </a:spcBef>
            </a:pPr>
            <a:r>
              <a:rPr lang="ru-RU" dirty="0"/>
              <a:t>Он создан для связи между веб-браузерами и веб-серверами, хотя в принципе </a:t>
            </a:r>
            <a:r>
              <a:rPr lang="en-US" dirty="0"/>
              <a:t>HTTP </a:t>
            </a:r>
          </a:p>
          <a:p>
            <a:pPr>
              <a:spcBef>
                <a:spcPts val="400"/>
              </a:spcBef>
            </a:pPr>
            <a:r>
              <a:rPr lang="ru-RU" dirty="0"/>
              <a:t>может использоваться и для других целей. Протокол следует классической клиент-серверной 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ru-RU" dirty="0"/>
              <a:t>модели, когда клиент открывает соединение для создания запроса, а затем ждет ответа. 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 - </a:t>
            </a:r>
            <a:r>
              <a:rPr lang="ru-RU" dirty="0"/>
              <a:t>это протокол без сохранения состояния, то есть сервер не сохраняет никаких 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ru-RU" dirty="0"/>
              <a:t>данных (состояние) между двумя парами "запрос-ответ". Несмотря на то, что </a:t>
            </a:r>
            <a:r>
              <a:rPr lang="en-US" dirty="0"/>
              <a:t>HTTP </a:t>
            </a:r>
          </a:p>
          <a:p>
            <a:pPr>
              <a:spcBef>
                <a:spcPts val="400"/>
              </a:spcBef>
            </a:pPr>
            <a:r>
              <a:rPr lang="ru-RU" dirty="0"/>
              <a:t>основан на </a:t>
            </a:r>
            <a:r>
              <a:rPr lang="en-US" dirty="0"/>
              <a:t>TCP/IP, </a:t>
            </a:r>
            <a:r>
              <a:rPr lang="ru-RU" dirty="0"/>
              <a:t>он также может использовать любой другой протокол транспортного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ru-RU" dirty="0"/>
              <a:t>уровня с гарантированной доставкой.</a:t>
            </a:r>
          </a:p>
        </p:txBody>
      </p:sp>
    </p:spTree>
    <p:extLst>
      <p:ext uri="{BB962C8B-B14F-4D97-AF65-F5344CB8AC3E}">
        <p14:creationId xmlns:p14="http://schemas.microsoft.com/office/powerpoint/2010/main" val="287426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NGINX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181526" y="1384852"/>
            <a:ext cx="3317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b="1" dirty="0" err="1"/>
              <a:t>nginx</a:t>
            </a:r>
            <a:r>
              <a:rPr lang="en-US" dirty="0"/>
              <a:t> [engine x] — </a:t>
            </a:r>
            <a:r>
              <a:rPr lang="ru-RU" dirty="0"/>
              <a:t>это </a:t>
            </a:r>
            <a:r>
              <a:rPr lang="en-US" dirty="0"/>
              <a:t>HTTP-</a:t>
            </a:r>
            <a:r>
              <a:rPr lang="ru-RU" dirty="0"/>
              <a:t>сервер и обратный прокси-сервер, почтовый прокси-сервер, а также </a:t>
            </a:r>
            <a:r>
              <a:rPr lang="en-US" dirty="0"/>
              <a:t>TCP/UDP </a:t>
            </a:r>
            <a:r>
              <a:rPr lang="ru-RU" dirty="0"/>
              <a:t>прокси-сервер общего назначения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D69F01-1137-C443-8877-A587A200D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74" y="1183648"/>
            <a:ext cx="5292435" cy="33039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Преимущество </a:t>
              </a:r>
              <a:r>
                <a:rPr lang="en-US" sz="2000" dirty="0" err="1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nginx</a:t>
              </a:r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над </a:t>
              </a:r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apache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2BC554-9AB1-7746-9BFE-7CFE7D26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1" y="800298"/>
            <a:ext cx="7003774" cy="39296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Структура конфигурационного файла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D5742E2-7895-0C40-86A3-C19E5E9C2639}"/>
              </a:ext>
            </a:extLst>
          </p:cNvPr>
          <p:cNvSpPr txBox="1"/>
          <p:nvPr/>
        </p:nvSpPr>
        <p:spPr>
          <a:xfrm>
            <a:off x="181525" y="1384852"/>
            <a:ext cx="8164127" cy="346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nginx</a:t>
            </a:r>
            <a:r>
              <a:rPr lang="en-US" dirty="0"/>
              <a:t> </a:t>
            </a:r>
            <a:r>
              <a:rPr lang="ru-RU" dirty="0"/>
              <a:t>состоит из модулей, которые настраиваются директивами</a:t>
            </a:r>
            <a:r>
              <a:rPr lang="en-US" dirty="0"/>
              <a:t>:</a:t>
            </a:r>
          </a:p>
          <a:p>
            <a:pPr>
              <a:spcBef>
                <a:spcPts val="400"/>
              </a:spcBef>
            </a:pPr>
            <a:r>
              <a:rPr lang="ru-RU" dirty="0"/>
              <a:t>    </a:t>
            </a:r>
            <a:r>
              <a:rPr lang="en-US" b="1" dirty="0"/>
              <a:t>http</a:t>
            </a:r>
            <a:r>
              <a:rPr lang="ru-RU" dirty="0"/>
              <a:t> - </a:t>
            </a:r>
            <a:r>
              <a:rPr lang="en-US" dirty="0"/>
              <a:t> </a:t>
            </a:r>
            <a:r>
              <a:rPr lang="ru-RU" dirty="0"/>
              <a:t>предоставляет контекст конфигурационного файла, в котором указываются директивы </a:t>
            </a:r>
            <a:r>
              <a:rPr lang="en-US" dirty="0"/>
              <a:t>HTTP-</a:t>
            </a:r>
            <a:r>
              <a:rPr lang="ru-RU" dirty="0"/>
              <a:t>сервера.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ru-RU" dirty="0"/>
              <a:t>    </a:t>
            </a:r>
            <a:r>
              <a:rPr lang="en-US" b="1" dirty="0"/>
              <a:t>server</a:t>
            </a:r>
            <a:r>
              <a:rPr lang="ru-RU" dirty="0"/>
              <a:t> - Задаёт конфигурацию для виртуального сервера.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ru-RU" dirty="0"/>
              <a:t>    </a:t>
            </a:r>
            <a:r>
              <a:rPr lang="en-US" b="1" dirty="0"/>
              <a:t>location</a:t>
            </a:r>
            <a:r>
              <a:rPr lang="ru-RU" dirty="0"/>
              <a:t> - Устанавливает конфигурацию в зависимости от </a:t>
            </a:r>
            <a:r>
              <a:rPr lang="en-US" dirty="0"/>
              <a:t>URI </a:t>
            </a:r>
            <a:r>
              <a:rPr lang="ru-RU" dirty="0"/>
              <a:t>запроса.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ru-RU" dirty="0"/>
              <a:t>файл в конфигурации расположен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nginx</a:t>
            </a:r>
            <a:r>
              <a:rPr lang="en-US" dirty="0"/>
              <a:t>/sites-enabled/default</a:t>
            </a:r>
            <a:r>
              <a:rPr lang="ru-RU" dirty="0"/>
              <a:t>.</a:t>
            </a:r>
          </a:p>
          <a:p>
            <a:pPr>
              <a:spcBef>
                <a:spcPts val="400"/>
              </a:spcBef>
            </a:pPr>
            <a:endParaRPr lang="ru-RU" dirty="0"/>
          </a:p>
          <a:p>
            <a:pPr>
              <a:spcBef>
                <a:spcPts val="400"/>
              </a:spcBef>
            </a:pPr>
            <a:r>
              <a:rPr lang="en-US" dirty="0"/>
              <a:t>Nginx </a:t>
            </a:r>
            <a:r>
              <a:rPr lang="ru-RU" dirty="0"/>
              <a:t>на </a:t>
            </a:r>
            <a:r>
              <a:rPr lang="en-US" dirty="0"/>
              <a:t>windows </a:t>
            </a:r>
            <a:r>
              <a:rPr lang="ru-RU" dirty="0"/>
              <a:t>ограничен (только коробка), на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ru-RU" dirty="0"/>
              <a:t>можно собирать </a:t>
            </a:r>
            <a:r>
              <a:rPr lang="en-US" dirty="0" err="1"/>
              <a:t>nginx</a:t>
            </a:r>
            <a:r>
              <a:rPr lang="ru-RU" dirty="0"/>
              <a:t> под свои задачи, дополняя его модулями.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3849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373</Words>
  <Application>Microsoft Macintosh PowerPoint</Application>
  <PresentationFormat>Экран (16:9)</PresentationFormat>
  <Paragraphs>112</Paragraphs>
  <Slides>16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65</cp:revision>
  <dcterms:modified xsi:type="dcterms:W3CDTF">2019-04-25T08:04:17Z</dcterms:modified>
</cp:coreProperties>
</file>