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2"/>
  </p:notesMasterIdLst>
  <p:sldIdLst>
    <p:sldId id="256" r:id="rId3"/>
    <p:sldId id="257" r:id="rId4"/>
    <p:sldId id="281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87" r:id="rId19"/>
    <p:sldId id="293" r:id="rId20"/>
    <p:sldId id="268" r:id="rId2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6"/>
    <p:restoredTop sz="94229" autoAdjust="0"/>
  </p:normalViewPr>
  <p:slideViewPr>
    <p:cSldViewPr snapToGrid="0">
      <p:cViewPr varScale="1">
        <p:scale>
          <a:sx n="196" d="100"/>
          <a:sy n="196" d="100"/>
        </p:scale>
        <p:origin x="6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24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94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5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87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3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89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43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59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3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8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typechecking-with-prop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actjs.org/docs/refs-and-the-dom.html" TargetMode="External"/><Relationship Id="rId4" Type="http://schemas.openxmlformats.org/officeDocument/2006/relationships/hyperlink" Target="https://reactjs.org/docs/even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5032508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Prop-types,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syntatic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event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ref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PropTypes.shape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color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fontSize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Объект с определённой структурой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PropTypes.exact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quantity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- Объект со строгой структурой, при наличии необъявленных свойств будут сформированы предупреждения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Можно добавить`</a:t>
            </a:r>
            <a:r>
              <a:rPr lang="en" dirty="0" err="1">
                <a:solidFill>
                  <a:srgbClr val="00B0F0"/>
                </a:solidFill>
              </a:rPr>
              <a:t>isRequired</a:t>
            </a:r>
            <a:r>
              <a:rPr lang="en" dirty="0">
                <a:solidFill>
                  <a:schemeClr val="bg1"/>
                </a:solidFill>
              </a:rPr>
              <a:t>` </a:t>
            </a:r>
            <a:r>
              <a:rPr lang="ru-RU" dirty="0">
                <a:solidFill>
                  <a:schemeClr val="bg1"/>
                </a:solidFill>
              </a:rPr>
              <a:t>к любому из приведённому выше типу, чтобы показывать предупреждение, если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не передан</a:t>
            </a:r>
            <a:br>
              <a:rPr lang="en" dirty="0">
                <a:solidFill>
                  <a:schemeClr val="bg1"/>
                </a:solidFill>
              </a:rPr>
            </a:b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компонентов, описываемых через класс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, свойство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можно указать как статичное свойство класса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Статические свойства компонента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608307"/>
            <a:ext cx="8419200" cy="3182194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829822"/>
            <a:ext cx="7748245" cy="29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5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пропс можно задать значения по умолчанию через свойство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defaultProps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Такое значение примет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проп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если он не будет передан.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default props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517515"/>
            <a:ext cx="8419200" cy="339171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627761"/>
            <a:ext cx="7748245" cy="32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sz="800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0000"/>
                </a:solidFill>
              </a:rPr>
              <a:t>static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defaultProps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‘</a:t>
            </a:r>
            <a:r>
              <a:rPr lang="en-US" dirty="0">
                <a:solidFill>
                  <a:srgbClr val="FFC000"/>
                </a:solidFill>
              </a:rPr>
              <a:t>Joe</a:t>
            </a:r>
            <a:r>
              <a:rPr lang="en" dirty="0">
                <a:solidFill>
                  <a:srgbClr val="FFC000"/>
                </a:solidFill>
              </a:rPr>
              <a:t>’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endParaRPr lang="en" sz="800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4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8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обработке событий вы получаете синтетический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Э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то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кроссбраузерная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обёртка над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нативным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экземпляром события. У неё такой же интерфейс, как и у 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нативного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события, включая методы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stopPropagation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и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preventDefault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Эта обёртка помогает событиям работать одинаково во всех браузерах.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6C93882F-924E-FE48-8D42-6D855E46C35D}"/>
              </a:ext>
            </a:extLst>
          </p:cNvPr>
          <p:cNvSpPr/>
          <p:nvPr/>
        </p:nvSpPr>
        <p:spPr>
          <a:xfrm>
            <a:off x="299625" y="2418945"/>
            <a:ext cx="8419200" cy="2490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7BFAAE2E-24B0-9948-BB9F-E47614A68A52}"/>
              </a:ext>
            </a:extLst>
          </p:cNvPr>
          <p:cNvSpPr txBox="1"/>
          <p:nvPr/>
        </p:nvSpPr>
        <p:spPr>
          <a:xfrm>
            <a:off x="825067" y="2926510"/>
            <a:ext cx="2871444" cy="204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bubbles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cancelable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currentTarget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defaultPrevented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eventPhase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isTrusted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nativeEvent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preventDefault</a:t>
            </a:r>
            <a:r>
              <a:rPr lang="e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Google Shape;183;p31">
            <a:extLst>
              <a:ext uri="{FF2B5EF4-FFF2-40B4-BE49-F238E27FC236}">
                <a16:creationId xmlns:a16="http://schemas.microsoft.com/office/drawing/2014/main" id="{288CB2DF-AC68-A144-8EBD-C629C8CF8891}"/>
              </a:ext>
            </a:extLst>
          </p:cNvPr>
          <p:cNvSpPr txBox="1"/>
          <p:nvPr/>
        </p:nvSpPr>
        <p:spPr>
          <a:xfrm>
            <a:off x="4900956" y="2926509"/>
            <a:ext cx="2868202" cy="17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isDefaultPrevented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stopPropagation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isPropagationStopped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timeStamp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string type</a:t>
            </a: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679F2FF8-248C-F040-9D78-A32390509115}"/>
              </a:ext>
            </a:extLst>
          </p:cNvPr>
          <p:cNvSpPr txBox="1"/>
          <p:nvPr/>
        </p:nvSpPr>
        <p:spPr>
          <a:xfrm>
            <a:off x="633756" y="2454324"/>
            <a:ext cx="2342908" cy="44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Атрибуты </a:t>
            </a:r>
            <a:r>
              <a:rPr lang="en" dirty="0" err="1">
                <a:solidFill>
                  <a:schemeClr val="bg1"/>
                </a:solidFill>
              </a:rPr>
              <a:t>SyntheticEvent</a:t>
            </a:r>
            <a:r>
              <a:rPr lang="en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12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338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Пул событий</a:t>
            </a:r>
            <a:endParaRPr lang="en-US" b="1" dirty="0">
              <a:solidFill>
                <a:schemeClr val="tx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События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содержатся в пуле. Это означает, что объект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будет повторно использован, а все его свойства будут очищены после вызова обработчика события. Это необходимо из соображений производительности. Именно поэтому нельзя использовать синтетические события асинхронно.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Если вы всё же хотите обратиться к полям события асинхронно, вам нужно вызвать </a:t>
            </a:r>
            <a:r>
              <a:rPr lang="en" dirty="0" err="1">
                <a:solidFill>
                  <a:srgbClr val="00B0F0"/>
                </a:solidFill>
              </a:rPr>
              <a:t>event</a:t>
            </a:r>
            <a:r>
              <a:rPr lang="en" dirty="0" err="1">
                <a:solidFill>
                  <a:schemeClr val="tx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persist</a:t>
            </a:r>
            <a:r>
              <a:rPr lang="en" dirty="0">
                <a:solidFill>
                  <a:schemeClr val="tx1"/>
                </a:solidFill>
              </a:rPr>
              <a:t>() </a:t>
            </a:r>
            <a:r>
              <a:rPr lang="ru-RU" dirty="0">
                <a:solidFill>
                  <a:schemeClr val="tx1"/>
                </a:solidFill>
              </a:rPr>
              <a:t>на событии. Тогда оно будет извлечено из пула, что позволит вашему коду удерживать ссылки на это событие.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08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225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React ref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Ract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Refs</a:t>
            </a:r>
            <a:r>
              <a:rPr lang="ru-RU" dirty="0">
                <a:solidFill>
                  <a:schemeClr val="tx1"/>
                </a:solidFill>
              </a:rPr>
              <a:t> дают возможность получить доступ к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узлам или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элементам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напрямую, через атрибут </a:t>
            </a:r>
            <a:r>
              <a:rPr lang="en-US" dirty="0">
                <a:solidFill>
                  <a:schemeClr val="tx1"/>
                </a:solidFill>
              </a:rPr>
              <a:t>ref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Этот механизм используется если нужно императивно изменить дочерний элемент.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buNone/>
            </a:pPr>
            <a:r>
              <a:rPr lang="ru-RU" dirty="0">
                <a:solidFill>
                  <a:schemeClr val="tx1"/>
                </a:solidFill>
              </a:rPr>
              <a:t>Подлежащий изменениям дочерний элемент может быть как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компонентом, так и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элементом. </a:t>
            </a:r>
            <a:r>
              <a:rPr lang="en" dirty="0">
                <a:solidFill>
                  <a:schemeClr val="tx1"/>
                </a:solidFill>
              </a:rPr>
              <a:t>React </a:t>
            </a:r>
            <a:r>
              <a:rPr lang="ru-RU" dirty="0">
                <a:solidFill>
                  <a:schemeClr val="tx1"/>
                </a:solidFill>
              </a:rPr>
              <a:t>предоставляет лазейку для обоих случаев.</a:t>
            </a:r>
            <a:br>
              <a:rPr lang="ru-RU" dirty="0"/>
            </a:b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8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5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Reference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Ref </a:t>
            </a:r>
            <a:r>
              <a:rPr lang="ru-RU" dirty="0">
                <a:solidFill>
                  <a:schemeClr val="tx1"/>
                </a:solidFill>
              </a:rPr>
              <a:t>создается метод </a:t>
            </a:r>
            <a:r>
              <a:rPr lang="en-US" b="1" dirty="0" err="1">
                <a:solidFill>
                  <a:srgbClr val="0070C0"/>
                </a:solidFill>
              </a:rPr>
              <a:t>createRef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 </a:t>
            </a:r>
            <a:r>
              <a:rPr lang="en-US" dirty="0">
                <a:solidFill>
                  <a:srgbClr val="0070C0"/>
                </a:solidFill>
              </a:rPr>
              <a:t>react</a:t>
            </a:r>
            <a:r>
              <a:rPr lang="ru-RU" dirty="0">
                <a:solidFill>
                  <a:schemeClr val="tx1"/>
                </a:solidFill>
              </a:rPr>
              <a:t> и передается через </a:t>
            </a:r>
            <a:r>
              <a:rPr lang="ru-RU" dirty="0" err="1">
                <a:solidFill>
                  <a:schemeClr val="tx1"/>
                </a:solidFill>
              </a:rPr>
              <a:t>проп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ref</a:t>
            </a:r>
            <a:endParaRPr lang="en-US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и использование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BCF93AEA-6B54-1141-BFF9-0988C02ABA9E}"/>
              </a:ext>
            </a:extLst>
          </p:cNvPr>
          <p:cNvSpPr/>
          <p:nvPr/>
        </p:nvSpPr>
        <p:spPr>
          <a:xfrm>
            <a:off x="362400" y="1196887"/>
            <a:ext cx="8419200" cy="2396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5CDB19-6FB7-0C49-A00A-4016DE56C3FA}"/>
              </a:ext>
            </a:extLst>
          </p:cNvPr>
          <p:cNvSpPr/>
          <p:nvPr/>
        </p:nvSpPr>
        <p:spPr>
          <a:xfrm>
            <a:off x="489625" y="1277567"/>
            <a:ext cx="52237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React.Component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constructor(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super(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this.myRef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React.createRef</a:t>
            </a:r>
            <a:r>
              <a:rPr lang="en" dirty="0">
                <a:solidFill>
                  <a:schemeClr val="bg1"/>
                </a:solidFill>
              </a:rPr>
              <a:t>();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return </a:t>
            </a:r>
            <a:r>
              <a:rPr lang="en" dirty="0">
                <a:solidFill>
                  <a:srgbClr val="92D050"/>
                </a:solidFill>
              </a:rPr>
              <a:t>&lt;input ref={</a:t>
            </a:r>
            <a:r>
              <a:rPr lang="en" dirty="0" err="1">
                <a:solidFill>
                  <a:srgbClr val="92D050"/>
                </a:solidFill>
              </a:rPr>
              <a:t>this.myRef</a:t>
            </a:r>
            <a:r>
              <a:rPr lang="en" dirty="0">
                <a:solidFill>
                  <a:srgbClr val="92D050"/>
                </a:solidFill>
              </a:rPr>
              <a:t>} /&gt;</a:t>
            </a:r>
            <a:r>
              <a:rPr lang="en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C39BA403-5DA0-3544-B6BE-051592E9933B}"/>
              </a:ext>
            </a:extLst>
          </p:cNvPr>
          <p:cNvSpPr txBox="1">
            <a:spLocks/>
          </p:cNvSpPr>
          <p:nvPr/>
        </p:nvSpPr>
        <p:spPr>
          <a:xfrm>
            <a:off x="270521" y="3712352"/>
            <a:ext cx="8296305" cy="12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После этого ссылка на элемент будет доступна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через </a:t>
            </a:r>
            <a:r>
              <a:rPr lang="en-US" b="1" dirty="0" err="1">
                <a:solidFill>
                  <a:srgbClr val="0070C0"/>
                </a:solidFill>
              </a:rPr>
              <a:t>this.myRef.current</a:t>
            </a:r>
            <a:endParaRPr lang="en-US" b="1" dirty="0">
              <a:solidFill>
                <a:srgbClr val="0070C0"/>
              </a:solidFill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endParaRPr lang="ru-RU" b="1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Например можно вызвать </a:t>
            </a:r>
            <a:r>
              <a:rPr lang="ru-RU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нативный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метод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focus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у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input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через </a:t>
            </a:r>
            <a:r>
              <a:rPr lang="en-US" b="1" dirty="0" err="1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this.myRef.current.focus</a:t>
            </a:r>
            <a:r>
              <a:rPr lang="en-US" b="1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305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делает свойство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компонентов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применяется библиотека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prop-types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ли указывать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defaultProp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указан с </a:t>
            </a:r>
            <a:r>
              <a:rPr lang="en" dirty="0" err="1">
                <a:solidFill>
                  <a:schemeClr val="tx1"/>
                </a:solidFill>
              </a:rPr>
              <a:t>isRequired</a:t>
            </a:r>
            <a:endParaRPr lang="en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синтетические события отличаются от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нативных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ли работать с 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ru-RU" dirty="0">
                <a:solidFill>
                  <a:schemeClr val="tx1"/>
                </a:solidFill>
              </a:rPr>
              <a:t> асинхронно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дает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rect.createRef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по применению 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propTypes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https://reactjs.org/docs/typechecking-with-proptypes.html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Синтаксические события </a:t>
            </a:r>
            <a:r>
              <a:rPr lang="en" dirty="0">
                <a:hlinkClick r:id="rId4"/>
              </a:rPr>
              <a:t>https://reactjs.org/docs/events.html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 ref </a:t>
            </a:r>
            <a:r>
              <a:rPr lang="en" dirty="0">
                <a:hlinkClick r:id="rId5"/>
              </a:rPr>
              <a:t>https://reactjs.org/docs/refs-and-the-dom.html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Больше контроля над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</a:t>
            </a: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базовые типы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комбинированные типы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Статические свойства 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Особенности синтетического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render()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Greeting.propTypes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name: </a:t>
            </a:r>
            <a:r>
              <a:rPr lang="en" dirty="0">
                <a:solidFill>
                  <a:srgbClr val="00B0F0"/>
                </a:solidFill>
              </a:rPr>
              <a:t>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Валидатор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принимает параметры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dirty="0">
                <a:solidFill>
                  <a:schemeClr val="tx1"/>
                </a:solidFill>
              </a:rPr>
              <a:t>props, </a:t>
            </a:r>
            <a:r>
              <a:rPr lang="en" dirty="0" err="1">
                <a:solidFill>
                  <a:schemeClr val="tx1"/>
                </a:solidFill>
              </a:rPr>
              <a:t>propName</a:t>
            </a:r>
            <a:r>
              <a:rPr lang="ru-RU" dirty="0">
                <a:solidFill>
                  <a:schemeClr val="tx1"/>
                </a:solidFill>
              </a:rPr>
              <a:t> и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componentName</a:t>
            </a:r>
            <a:r>
              <a:rPr lang="ru-RU" dirty="0">
                <a:solidFill>
                  <a:schemeClr val="tx1"/>
                </a:solidFill>
              </a:rPr>
              <a:t> и должен вернуть ошибку в случае ошибки </a:t>
            </a:r>
            <a:r>
              <a:rPr lang="ru-RU" dirty="0" err="1">
                <a:solidFill>
                  <a:schemeClr val="tx1"/>
                </a:solidFill>
              </a:rPr>
              <a:t>валидации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2444885"/>
            <a:ext cx="8419200" cy="234561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879387"/>
            <a:ext cx="7748245" cy="186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validator </a:t>
            </a:r>
            <a:r>
              <a:rPr lang="en" dirty="0">
                <a:solidFill>
                  <a:schemeClr val="bg1"/>
                </a:solidFill>
              </a:rPr>
              <a:t>= (</a:t>
            </a:r>
            <a:r>
              <a:rPr lang="en" dirty="0">
                <a:solidFill>
                  <a:srgbClr val="92D050"/>
                </a:solidFill>
              </a:rPr>
              <a:t>props, 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-US" dirty="0">
                <a:solidFill>
                  <a:srgbClr val="92D050"/>
                </a:solidFill>
              </a:rPr>
              <a:t>,</a:t>
            </a:r>
            <a:r>
              <a:rPr lang="en" dirty="0">
                <a:solidFill>
                  <a:srgbClr val="92D050"/>
                </a:solidFill>
              </a:rPr>
              <a:t> </a:t>
            </a:r>
            <a:r>
              <a:rPr lang="en" dirty="0" err="1">
                <a:solidFill>
                  <a:srgbClr val="92D050"/>
                </a:solidFill>
              </a:rPr>
              <a:t>componentName</a:t>
            </a:r>
            <a:r>
              <a:rPr lang="en" dirty="0">
                <a:solidFill>
                  <a:schemeClr val="bg1"/>
                </a:solidFill>
              </a:rPr>
              <a:t>) =&gt; {</a:t>
            </a:r>
          </a:p>
          <a:p>
            <a:pPr lvl="0"/>
            <a:r>
              <a:rPr lang="en" dirty="0"/>
              <a:t>    </a:t>
            </a:r>
            <a:r>
              <a:rPr lang="en" dirty="0">
                <a:solidFill>
                  <a:srgbClr val="FF0000"/>
                </a:solidFill>
              </a:rPr>
              <a:t>if</a:t>
            </a:r>
            <a:r>
              <a:rPr lang="en" dirty="0">
                <a:solidFill>
                  <a:schemeClr val="bg1"/>
                </a:solidFill>
              </a:rPr>
              <a:t> (</a:t>
            </a:r>
            <a:r>
              <a:rPr lang="en" dirty="0">
                <a:solidFill>
                  <a:srgbClr val="FF0000"/>
                </a:solidFill>
              </a:rPr>
              <a:t>!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(Вася)</a:t>
            </a:r>
            <a:r>
              <a:rPr lang="en-US" dirty="0">
                <a:solidFill>
                  <a:srgbClr val="FFC000"/>
                </a:solidFill>
              </a:rPr>
              <a:t>|(</a:t>
            </a:r>
            <a:r>
              <a:rPr lang="ru-RU" dirty="0">
                <a:solidFill>
                  <a:srgbClr val="FFC000"/>
                </a:solidFill>
              </a:rPr>
              <a:t>Игорь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en" dirty="0">
                <a:solidFill>
                  <a:srgbClr val="92D050"/>
                </a:solidFill>
              </a:rPr>
              <a:t>.test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]))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new Error(</a:t>
            </a:r>
            <a:r>
              <a:rPr lang="ru-RU" dirty="0">
                <a:solidFill>
                  <a:srgbClr val="FFC000"/>
                </a:solidFill>
              </a:rPr>
              <a:t>`</a:t>
            </a:r>
            <a:r>
              <a:rPr lang="en-US" dirty="0">
                <a:solidFill>
                  <a:srgbClr val="FFC000"/>
                </a:solidFill>
              </a:rPr>
              <a:t>${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</a:t>
            </a:r>
            <a:r>
              <a:rPr lang="en" dirty="0">
                <a:solidFill>
                  <a:srgbClr val="FFC000"/>
                </a:solidFill>
              </a:rPr>
              <a:t>} </a:t>
            </a:r>
            <a:r>
              <a:rPr lang="ru-RU" dirty="0">
                <a:solidFill>
                  <a:srgbClr val="FFC000"/>
                </a:solidFill>
              </a:rPr>
              <a:t>не подходящее имя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}</a:t>
            </a:r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5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prop-types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библиотека с набором заготовленных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валидаторов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1679643"/>
            <a:ext cx="8448785" cy="316473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757464"/>
            <a:ext cx="8009106" cy="298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PropTypes.array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PropTypes.bool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PropTypes.func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PropTypes.string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PropTypes.symbol</a:t>
            </a:r>
            <a:r>
              <a:rPr lang="en" dirty="0">
                <a:solidFill>
                  <a:srgbClr val="00B0F0"/>
                </a:solidFill>
              </a:rPr>
              <a:t> 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16C14FAC-70FC-974F-A444-06DA45F05EF9}"/>
              </a:ext>
            </a:extLst>
          </p:cNvPr>
          <p:cNvSpPr txBox="1">
            <a:spLocks/>
          </p:cNvSpPr>
          <p:nvPr/>
        </p:nvSpPr>
        <p:spPr>
          <a:xfrm>
            <a:off x="270521" y="1223074"/>
            <a:ext cx="7887743" cy="4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Базовые типы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340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PropTypes.node</a:t>
            </a:r>
            <a:r>
              <a:rPr lang="ru-RU" dirty="0">
                <a:solidFill>
                  <a:schemeClr val="bg1"/>
                </a:solidFill>
              </a:rPr>
              <a:t> - Все, что может быть </a:t>
            </a:r>
            <a:r>
              <a:rPr lang="ru-RU" dirty="0" err="1">
                <a:solidFill>
                  <a:schemeClr val="bg1"/>
                </a:solidFill>
              </a:rPr>
              <a:t>отрендерено</a:t>
            </a:r>
            <a:r>
              <a:rPr lang="ru-RU" dirty="0">
                <a:solidFill>
                  <a:schemeClr val="bg1"/>
                </a:solidFill>
              </a:rPr>
              <a:t>: числа, строки, элементы или массивы (или фрагменты) содержащие эти типы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PropTypes.elementType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Тип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(например, </a:t>
            </a:r>
            <a:r>
              <a:rPr lang="en" dirty="0" err="1">
                <a:solidFill>
                  <a:schemeClr val="bg1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Можно указать, что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должен быть экземпляром. Для этого используется оператор `</a:t>
            </a:r>
            <a:r>
              <a:rPr lang="en" dirty="0" err="1">
                <a:solidFill>
                  <a:schemeClr val="bg1"/>
                </a:solidFill>
              </a:rPr>
              <a:t>instanceof</a:t>
            </a:r>
            <a:r>
              <a:rPr lang="en" dirty="0">
                <a:solidFill>
                  <a:schemeClr val="bg1"/>
                </a:solidFill>
              </a:rPr>
              <a:t>`.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PropTypes.oneOf</a:t>
            </a:r>
            <a:r>
              <a:rPr lang="en" dirty="0">
                <a:solidFill>
                  <a:schemeClr val="bg1"/>
                </a:solidFill>
              </a:rPr>
              <a:t>([</a:t>
            </a:r>
            <a:r>
              <a:rPr lang="en" dirty="0">
                <a:solidFill>
                  <a:srgbClr val="FFC000"/>
                </a:solidFill>
              </a:rPr>
              <a:t>'News'</a:t>
            </a:r>
            <a:r>
              <a:rPr lang="en" dirty="0">
                <a:solidFill>
                  <a:schemeClr val="bg1"/>
                </a:solidFill>
              </a:rPr>
              <a:t>,</a:t>
            </a:r>
            <a:r>
              <a:rPr lang="en" dirty="0">
                <a:solidFill>
                  <a:srgbClr val="FFC000"/>
                </a:solidFill>
              </a:rPr>
              <a:t> 'Photos’</a:t>
            </a:r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Вы можете задать ограничение конкретными значениями при помощи перечисления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PropTypes.oneOfType</a:t>
            </a:r>
            <a:r>
              <a:rPr lang="en" dirty="0">
                <a:solidFill>
                  <a:schemeClr val="bg1"/>
                </a:solidFill>
              </a:rPr>
              <a:t>([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Объект, одного из нескольких типов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PropTypes.arrayOf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объектов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Объект со свойствами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39821</TotalTime>
  <Words>894</Words>
  <Application>Microsoft Macintosh PowerPoint</Application>
  <PresentationFormat>Экран (16:9)</PresentationFormat>
  <Paragraphs>191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Tahoma</vt:lpstr>
      <vt:lpstr>Lato</vt:lpstr>
      <vt:lpstr>Raleway</vt:lpstr>
      <vt:lpstr>Arial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126</cp:revision>
  <dcterms:modified xsi:type="dcterms:W3CDTF">2019-08-11T16:04:19Z</dcterms:modified>
</cp:coreProperties>
</file>