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tif" ContentType="image/tiff"/>
  <Override PartName="/ppt/media/image1.png" ContentType="image/png"/>
  <Override PartName="/ppt/media/image2.tif" ContentType="image/tif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424680" y="1322280"/>
            <a:ext cx="5718960" cy="321840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0" y="4541040"/>
            <a:ext cx="9143280" cy="10476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0" y="354960"/>
            <a:ext cx="5092560" cy="988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360">
            <a:solidFill>
              <a:srgbClr val="88af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8720" y="486360"/>
            <a:ext cx="4695480" cy="7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ahoma"/>
                <a:ea typeface="Tahoma"/>
              </a:rPr>
              <a:t>Знакомство с библиотекой Lodash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0" y="0"/>
            <a:ext cx="9143280" cy="935640"/>
            <a:chOff x="0" y="0"/>
            <a:chExt cx="9143280" cy="935640"/>
          </a:xfrm>
        </p:grpSpPr>
        <p:sp>
          <p:nvSpPr>
            <p:cNvPr id="120" name="CustomShape 2"/>
            <p:cNvSpPr/>
            <p:nvPr/>
          </p:nvSpPr>
          <p:spPr>
            <a:xfrm>
              <a:off x="0" y="0"/>
              <a:ext cx="9143280" cy="93564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3"/>
            <p:cNvSpPr/>
            <p:nvPr/>
          </p:nvSpPr>
          <p:spPr>
            <a:xfrm>
              <a:off x="181440" y="103320"/>
              <a:ext cx="578556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Что за библиотека и почему её следует использовать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22" name="CustomShape 4"/>
          <p:cNvSpPr/>
          <p:nvPr/>
        </p:nvSpPr>
        <p:spPr>
          <a:xfrm>
            <a:off x="0" y="4541040"/>
            <a:ext cx="9143280" cy="10476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181440" y="936000"/>
            <a:ext cx="817020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Наименование библиотеки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Название родилось от английских слов Lower dash. Именно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таким символом принято именовать глобальный объект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библиотеки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Почему мы рекомедуем её использовать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Упрощение логики программы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Возможность лучшей тестируемости за счёт возможности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декомпозиции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Более компактный и читаемый код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0" y="0"/>
            <a:ext cx="9143280" cy="719640"/>
            <a:chOff x="0" y="0"/>
            <a:chExt cx="9143280" cy="719640"/>
          </a:xfrm>
        </p:grpSpPr>
        <p:sp>
          <p:nvSpPr>
            <p:cNvPr id="125" name="CustomShape 2"/>
            <p:cNvSpPr/>
            <p:nvPr/>
          </p:nvSpPr>
          <p:spPr>
            <a:xfrm>
              <a:off x="0" y="0"/>
              <a:ext cx="9143280" cy="71964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3"/>
            <p:cNvSpPr/>
            <p:nvPr/>
          </p:nvSpPr>
          <p:spPr>
            <a:xfrm>
              <a:off x="181440" y="79560"/>
              <a:ext cx="5785560" cy="560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Основные способы использования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27" name="CustomShape 4"/>
          <p:cNvSpPr/>
          <p:nvPr/>
        </p:nvSpPr>
        <p:spPr>
          <a:xfrm>
            <a:off x="181440" y="936000"/>
            <a:ext cx="817020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Основные способы использования 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Прямое использование вызовов функций при императивном подходе к программированию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Использование библиотеки в использовании декларативного подхода: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Монадические вычисления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Композиционные вычисления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0" y="4541040"/>
            <a:ext cx="9143280" cy="10476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0"/>
            <a:ext cx="9143280" cy="935640"/>
            <a:chOff x="0" y="0"/>
            <a:chExt cx="9143280" cy="935640"/>
          </a:xfrm>
        </p:grpSpPr>
        <p:sp>
          <p:nvSpPr>
            <p:cNvPr id="130" name="CustomShape 2"/>
            <p:cNvSpPr/>
            <p:nvPr/>
          </p:nvSpPr>
          <p:spPr>
            <a:xfrm>
              <a:off x="0" y="0"/>
              <a:ext cx="9143280" cy="93564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3"/>
            <p:cNvSpPr/>
            <p:nvPr/>
          </p:nvSpPr>
          <p:spPr>
            <a:xfrm>
              <a:off x="181440" y="103320"/>
              <a:ext cx="578556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Типы функций, представленные в библиотеке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32" name="CustomShape 4"/>
          <p:cNvSpPr/>
          <p:nvPr/>
        </p:nvSpPr>
        <p:spPr>
          <a:xfrm>
            <a:off x="181440" y="936000"/>
            <a:ext cx="8170200" cy="360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Простые типы данных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Math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String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Lang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Монадические функции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Seq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0" y="4541040"/>
            <a:ext cx="9143280" cy="10476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4680000" y="1052640"/>
            <a:ext cx="4247640" cy="35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Сложные типы данных: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Array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Object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Работа с функциями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Function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Util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1152360"/>
            <a:ext cx="48751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39680">
              <a:lnSpc>
                <a:spcPct val="15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Tahoma"/>
                <a:ea typeface="Tahoma"/>
              </a:rPr>
              <a:t>Задача </a:t>
            </a:r>
            <a:endParaRPr b="0" lang="ru-RU" sz="18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ahoma"/>
                <a:ea typeface="Tahoma"/>
              </a:rPr>
              <a:t>Разработать функцию, получающую на вход объект, возвращающую квадрат значения свойства «value»</a:t>
            </a:r>
            <a:endParaRPr b="0" lang="ru-RU" sz="1400" spc="-1" strike="noStrike">
              <a:latin typeface="Arial"/>
            </a:endParaRPr>
          </a:p>
        </p:txBody>
      </p:sp>
      <p:grpSp>
        <p:nvGrpSpPr>
          <p:cNvPr id="136" name="Group 2"/>
          <p:cNvGrpSpPr/>
          <p:nvPr/>
        </p:nvGrpSpPr>
        <p:grpSpPr>
          <a:xfrm>
            <a:off x="0" y="0"/>
            <a:ext cx="9143280" cy="632160"/>
            <a:chOff x="0" y="0"/>
            <a:chExt cx="9143280" cy="632160"/>
          </a:xfrm>
        </p:grpSpPr>
        <p:sp>
          <p:nvSpPr>
            <p:cNvPr id="137" name="CustomShape 3"/>
            <p:cNvSpPr/>
            <p:nvPr/>
          </p:nvSpPr>
          <p:spPr>
            <a:xfrm>
              <a:off x="0" y="0"/>
              <a:ext cx="9143280" cy="63216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4"/>
            <p:cNvSpPr/>
            <p:nvPr/>
          </p:nvSpPr>
          <p:spPr>
            <a:xfrm>
              <a:off x="181440" y="69840"/>
              <a:ext cx="5785560" cy="49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Примеры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39" name="CustomShape 5"/>
          <p:cNvSpPr/>
          <p:nvPr/>
        </p:nvSpPr>
        <p:spPr>
          <a:xfrm>
            <a:off x="0" y="5038200"/>
            <a:ext cx="9143280" cy="104760"/>
          </a:xfrm>
          <a:prstGeom prst="rect">
            <a:avLst/>
          </a:prstGeom>
          <a:solidFill>
            <a:srgbClr val="662483"/>
          </a:solidFill>
          <a:ln w="9360">
            <a:solidFill>
              <a:srgbClr val="6624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Рисунок 1" descr=""/>
          <p:cNvPicPr/>
          <p:nvPr/>
        </p:nvPicPr>
        <p:blipFill>
          <a:blip r:embed="rId1"/>
          <a:stretch/>
        </p:blipFill>
        <p:spPr>
          <a:xfrm>
            <a:off x="5827680" y="1304280"/>
            <a:ext cx="2502000" cy="25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"/>
          <p:cNvGrpSpPr/>
          <p:nvPr/>
        </p:nvGrpSpPr>
        <p:grpSpPr>
          <a:xfrm>
            <a:off x="0" y="0"/>
            <a:ext cx="9143280" cy="632160"/>
            <a:chOff x="0" y="0"/>
            <a:chExt cx="9143280" cy="632160"/>
          </a:xfrm>
        </p:grpSpPr>
        <p:sp>
          <p:nvSpPr>
            <p:cNvPr id="142" name="CustomShape 2"/>
            <p:cNvSpPr/>
            <p:nvPr/>
          </p:nvSpPr>
          <p:spPr>
            <a:xfrm>
              <a:off x="0" y="0"/>
              <a:ext cx="9143280" cy="63216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3"/>
            <p:cNvSpPr/>
            <p:nvPr/>
          </p:nvSpPr>
          <p:spPr>
            <a:xfrm>
              <a:off x="181440" y="69840"/>
              <a:ext cx="5785560" cy="49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Императивный подход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44" name="CustomShape 4"/>
          <p:cNvSpPr/>
          <p:nvPr/>
        </p:nvSpPr>
        <p:spPr>
          <a:xfrm>
            <a:off x="206280" y="864000"/>
            <a:ext cx="873108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"/>
          <p:cNvSpPr/>
          <p:nvPr/>
        </p:nvSpPr>
        <p:spPr>
          <a:xfrm>
            <a:off x="1152000" y="1152000"/>
            <a:ext cx="575964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import _ from 'lodash'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const square = (value) =&gt; value * value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const squareValue = (source) =&gt;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</a:t>
            </a:r>
            <a:r>
              <a:rPr b="0" lang="ru-RU" sz="1800" spc="-1" strike="noStrike">
                <a:latin typeface="Arial"/>
              </a:rPr>
              <a:t>const value = _.get(source, 'value')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</a:t>
            </a:r>
            <a:r>
              <a:rPr b="0" lang="ru-RU" sz="1800" spc="-1" strike="noStrike">
                <a:latin typeface="Arial"/>
              </a:rPr>
              <a:t>return square(value)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console.log(squareValue({ value: 5 })) // 25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"/>
          <p:cNvGrpSpPr/>
          <p:nvPr/>
        </p:nvGrpSpPr>
        <p:grpSpPr>
          <a:xfrm>
            <a:off x="0" y="0"/>
            <a:ext cx="9143280" cy="632160"/>
            <a:chOff x="0" y="0"/>
            <a:chExt cx="9143280" cy="632160"/>
          </a:xfrm>
        </p:grpSpPr>
        <p:sp>
          <p:nvSpPr>
            <p:cNvPr id="147" name="CustomShape 2"/>
            <p:cNvSpPr/>
            <p:nvPr/>
          </p:nvSpPr>
          <p:spPr>
            <a:xfrm>
              <a:off x="0" y="0"/>
              <a:ext cx="9143280" cy="63216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3"/>
            <p:cNvSpPr/>
            <p:nvPr/>
          </p:nvSpPr>
          <p:spPr>
            <a:xfrm>
              <a:off x="181440" y="69840"/>
              <a:ext cx="5785560" cy="49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Монадический подход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49" name="CustomShape 4"/>
          <p:cNvSpPr/>
          <p:nvPr/>
        </p:nvSpPr>
        <p:spPr>
          <a:xfrm>
            <a:off x="206280" y="864000"/>
            <a:ext cx="873108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1152000" y="1152000"/>
            <a:ext cx="575964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import _ from 'lodash'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const square = (value) =&gt; value * value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const squareValue = (source) =&gt; _(source)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</a:t>
            </a:r>
            <a:r>
              <a:rPr b="0" lang="ru-RU" sz="1800" spc="-1" strike="noStrike">
                <a:latin typeface="Arial"/>
              </a:rPr>
              <a:t>.chain()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</a:t>
            </a:r>
            <a:r>
              <a:rPr b="0" lang="ru-RU" sz="1800" spc="-1" strike="noStrike">
                <a:latin typeface="Arial"/>
              </a:rPr>
              <a:t>.get('value')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</a:t>
            </a:r>
            <a:r>
              <a:rPr b="0" lang="ru-RU" sz="1800" spc="-1" strike="noStrike">
                <a:latin typeface="Arial"/>
              </a:rPr>
              <a:t>.thru(square)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</a:t>
            </a:r>
            <a:r>
              <a:rPr b="0" lang="ru-RU" sz="1800" spc="-1" strike="noStrike">
                <a:latin typeface="Arial"/>
              </a:rPr>
              <a:t>.value()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console.log(squareValue({ value: 5 })) // 25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0" y="0"/>
            <a:ext cx="9143280" cy="632160"/>
            <a:chOff x="0" y="0"/>
            <a:chExt cx="9143280" cy="632160"/>
          </a:xfrm>
        </p:grpSpPr>
        <p:sp>
          <p:nvSpPr>
            <p:cNvPr id="152" name="CustomShape 2"/>
            <p:cNvSpPr/>
            <p:nvPr/>
          </p:nvSpPr>
          <p:spPr>
            <a:xfrm>
              <a:off x="0" y="0"/>
              <a:ext cx="9143280" cy="63216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"/>
            <p:cNvSpPr/>
            <p:nvPr/>
          </p:nvSpPr>
          <p:spPr>
            <a:xfrm>
              <a:off x="181440" y="69840"/>
              <a:ext cx="5785560" cy="49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Декларативный подход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154" name="CustomShape 4"/>
          <p:cNvSpPr/>
          <p:nvPr/>
        </p:nvSpPr>
        <p:spPr>
          <a:xfrm>
            <a:off x="206280" y="864000"/>
            <a:ext cx="873108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1152000" y="1152000"/>
            <a:ext cx="575964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import _ from 'lodash</a:t>
            </a:r>
            <a:r>
              <a:rPr b="1" lang="ru-RU" sz="1800" spc="-1" strike="noStrike">
                <a:latin typeface="Arial"/>
              </a:rPr>
              <a:t>/fp</a:t>
            </a:r>
            <a:r>
              <a:rPr b="0" lang="ru-RU" sz="1800" spc="-1" strike="noStrike">
                <a:latin typeface="Arial"/>
              </a:rPr>
              <a:t>'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const square = (value) =&gt; value * value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const squareValue = _.compose(square, _.get('value'))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console.log(squareValue({ value: 5 })) // 25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"/>
          <p:cNvGrpSpPr/>
          <p:nvPr/>
        </p:nvGrpSpPr>
        <p:grpSpPr>
          <a:xfrm>
            <a:off x="0" y="0"/>
            <a:ext cx="9143280" cy="632160"/>
            <a:chOff x="0" y="0"/>
            <a:chExt cx="9143280" cy="632160"/>
          </a:xfrm>
        </p:grpSpPr>
        <p:sp>
          <p:nvSpPr>
            <p:cNvPr id="157" name="CustomShape 2"/>
            <p:cNvSpPr/>
            <p:nvPr/>
          </p:nvSpPr>
          <p:spPr>
            <a:xfrm>
              <a:off x="0" y="0"/>
              <a:ext cx="9143280" cy="632160"/>
            </a:xfrm>
            <a:prstGeom prst="rect">
              <a:avLst/>
            </a:prstGeom>
            <a:solidFill>
              <a:srgbClr val="88af43"/>
            </a:solidFill>
            <a:ln w="9360">
              <a:solidFill>
                <a:srgbClr val="88af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3"/>
            <p:cNvSpPr/>
            <p:nvPr/>
          </p:nvSpPr>
          <p:spPr>
            <a:xfrm>
              <a:off x="181440" y="69840"/>
              <a:ext cx="5785560" cy="49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ffffff"/>
                  </a:solidFill>
                  <a:latin typeface="Tahoma"/>
                  <a:ea typeface="Tahoma"/>
                </a:rPr>
                <a:t>Спасибо за внимание</a:t>
              </a:r>
              <a:endParaRPr b="0" lang="ru-RU" sz="2000" spc="-1" strike="noStrike">
                <a:latin typeface="Arial"/>
              </a:endParaRPr>
            </a:p>
          </p:txBody>
        </p:sp>
      </p:grpSp>
      <p:pic>
        <p:nvPicPr>
          <p:cNvPr id="159" name="Рисунок 1" descr=""/>
          <p:cNvPicPr/>
          <p:nvPr/>
        </p:nvPicPr>
        <p:blipFill>
          <a:blip r:embed="rId1"/>
          <a:stretch/>
        </p:blipFill>
        <p:spPr>
          <a:xfrm>
            <a:off x="5828040" y="1304280"/>
            <a:ext cx="2502000" cy="255204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864000" y="2232000"/>
            <a:ext cx="338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662483"/>
                </a:solidFill>
                <a:latin typeface="Arial"/>
              </a:rPr>
              <a:t>Спасибо за внимание!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Application>LibreOffice/6.0.7.3$Linux_X86_64 LibreOffice_project/00m0$Build-3</Application>
  <Words>1319</Words>
  <Paragraphs>222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2019-06-23T15:54:34Z</dcterms:modified>
  <cp:revision>16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34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