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16"/>
  </p:notesMasterIdLst>
  <p:sldIdLst>
    <p:sldId id="256" r:id="rId3"/>
    <p:sldId id="257" r:id="rId4"/>
    <p:sldId id="281" r:id="rId5"/>
    <p:sldId id="271" r:id="rId6"/>
    <p:sldId id="275" r:id="rId7"/>
    <p:sldId id="276" r:id="rId8"/>
    <p:sldId id="277" r:id="rId9"/>
    <p:sldId id="283" r:id="rId10"/>
    <p:sldId id="284" r:id="rId11"/>
    <p:sldId id="285" r:id="rId12"/>
    <p:sldId id="287" r:id="rId13"/>
    <p:sldId id="293" r:id="rId14"/>
    <p:sldId id="268" r:id="rId15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208" autoAdjust="0"/>
  </p:normalViewPr>
  <p:slideViewPr>
    <p:cSldViewPr snapToGrid="0">
      <p:cViewPr varScale="1">
        <p:scale>
          <a:sx n="164" d="100"/>
          <a:sy n="164" d="100"/>
        </p:scale>
        <p:origin x="111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2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0cf7f97c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0cf7f97c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6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0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08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83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7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state-and-lifecyc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43417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r>
              <a:rPr lang="ru-RU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state</a:t>
            </a:r>
            <a:endParaRPr sz="12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Состояние и жизненный цикл приложения</a:t>
              </a:r>
              <a:endParaRPr lang="en-US"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139370-6ECD-324C-851B-F9E2D35301FC}"/>
              </a:ext>
            </a:extLst>
          </p:cNvPr>
          <p:cNvSpPr txBox="1"/>
          <p:nvPr/>
        </p:nvSpPr>
        <p:spPr>
          <a:xfrm>
            <a:off x="271221" y="1534332"/>
            <a:ext cx="8738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 метода </a:t>
            </a:r>
            <a:r>
              <a:rPr lang="en-US" dirty="0" err="1"/>
              <a:t>setState</a:t>
            </a:r>
            <a:r>
              <a:rPr lang="ru-RU" dirty="0"/>
              <a:t>, даже не </a:t>
            </a:r>
            <a:r>
              <a:rPr lang="ru-RU" dirty="0" err="1"/>
              <a:t>преведщаий</a:t>
            </a:r>
            <a:r>
              <a:rPr lang="ru-RU" dirty="0"/>
              <a:t> к обновлению состояния, заставляет компонент</a:t>
            </a:r>
          </a:p>
          <a:p>
            <a:r>
              <a:rPr lang="ru-RU" dirty="0" err="1"/>
              <a:t>перерисоваться</a:t>
            </a:r>
            <a:r>
              <a:rPr lang="ru-RU" dirty="0"/>
              <a:t>. Т.е. к перезапуску метода </a:t>
            </a:r>
            <a:r>
              <a:rPr lang="en-US" dirty="0"/>
              <a:t>render</a:t>
            </a:r>
            <a:r>
              <a:rPr lang="ru-RU" dirty="0"/>
              <a:t>. Поэтому </a:t>
            </a:r>
            <a:r>
              <a:rPr lang="en-US" dirty="0" err="1"/>
              <a:t>setState</a:t>
            </a:r>
            <a:r>
              <a:rPr lang="ru-RU" dirty="0"/>
              <a:t> не должен применяться в методе</a:t>
            </a:r>
            <a:endParaRPr lang="en-US" dirty="0"/>
          </a:p>
          <a:p>
            <a:r>
              <a:rPr lang="en-US" dirty="0"/>
              <a:t>render</a:t>
            </a:r>
            <a:r>
              <a:rPr lang="ru-RU" dirty="0"/>
              <a:t> для избегания циклических перерисовок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BAE1A-D122-5E46-B5DC-FE18C71EBEAB}"/>
              </a:ext>
            </a:extLst>
          </p:cNvPr>
          <p:cNvSpPr txBox="1"/>
          <p:nvPr/>
        </p:nvSpPr>
        <p:spPr>
          <a:xfrm>
            <a:off x="212521" y="1133250"/>
            <a:ext cx="5549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Инициализация состояния происходит один раз в конструкторе.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9D899-4288-CB4B-BDEB-D201FCDB61E0}"/>
              </a:ext>
            </a:extLst>
          </p:cNvPr>
          <p:cNvSpPr txBox="1"/>
          <p:nvPr/>
        </p:nvSpPr>
        <p:spPr>
          <a:xfrm>
            <a:off x="271221" y="2384199"/>
            <a:ext cx="8004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существуют подписки на события или включены таймеры с функциями обработчиками,</a:t>
            </a:r>
          </a:p>
          <a:p>
            <a:r>
              <a:rPr lang="ru-RU" dirty="0"/>
              <a:t>применяющими метод </a:t>
            </a:r>
            <a:r>
              <a:rPr lang="en-US" dirty="0" err="1"/>
              <a:t>setState</a:t>
            </a:r>
            <a:r>
              <a:rPr lang="ru-RU" dirty="0"/>
              <a:t>, необходимо отписаться от событий</a:t>
            </a:r>
            <a:r>
              <a:rPr lang="en-US" dirty="0"/>
              <a:t> </a:t>
            </a:r>
            <a:r>
              <a:rPr lang="ru-RU" dirty="0"/>
              <a:t>и остановить таймеры в</a:t>
            </a:r>
          </a:p>
          <a:p>
            <a:r>
              <a:rPr lang="ru-RU" dirty="0"/>
              <a:t>специальном методе </a:t>
            </a:r>
            <a:r>
              <a:rPr lang="en-US" dirty="0" err="1"/>
              <a:t>componentWillUnmount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97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9759" y="1127400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какому принципу в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распространяются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компоненты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Особенности применения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setState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обновить состояние из другого элемента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гарантировано запустить код после обновления состояния</a:t>
            </a:r>
          </a:p>
          <a:p>
            <a:pPr marL="139700" indent="0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8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181525" y="799094"/>
            <a:ext cx="8714647" cy="401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Полезные ссылки</a:t>
            </a:r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Документация </a:t>
            </a:r>
            <a:r>
              <a:rPr lang="ru-RU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реакт</a:t>
            </a: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hlinkClick r:id="rId3"/>
              </a:rPr>
              <a:t>https://ru.reactjs.org/docs/state-and-lifecycle.html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oogle Shape;52;p11">
            <a:extLst>
              <a:ext uri="{FF2B5EF4-FFF2-40B4-BE49-F238E27FC236}">
                <a16:creationId xmlns:a16="http://schemas.microsoft.com/office/drawing/2014/main" id="{B179C19E-79ED-114B-9D4E-D2D849DF3E64}"/>
              </a:ext>
            </a:extLst>
          </p:cNvPr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53;p11">
              <a:extLst>
                <a:ext uri="{FF2B5EF4-FFF2-40B4-BE49-F238E27FC236}">
                  <a16:creationId xmlns:a16="http://schemas.microsoft.com/office/drawing/2014/main" id="{8FBF16DA-E613-614D-9037-FDB31147060B}"/>
                </a:ext>
              </a:extLst>
            </p:cNvPr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11">
              <a:extLst>
                <a:ext uri="{FF2B5EF4-FFF2-40B4-BE49-F238E27FC236}">
                  <a16:creationId xmlns:a16="http://schemas.microsoft.com/office/drawing/2014/main" id="{07006145-21C4-5242-A994-111F4F168B3A}"/>
                </a:ext>
              </a:extLst>
            </p:cNvPr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Ссылки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>
                <a:buSzPts val="2000"/>
              </a:pP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 lvl="0">
                <a:buSzPts val="2000"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87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управлять состоянием приложения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применять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Добавить интерактивность в приложение</a:t>
            </a: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Распространение пропс в дереве проекта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Прокидываем пропс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инициализация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управлять состоянием приложения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Поднятие значения через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колбэк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Поведение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жизненном цикле</a:t>
            </a: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Props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945" y="777921"/>
            <a:ext cx="809952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props 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передаются сверху вниз по дереву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270934" y="1612594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Дуга 19">
            <a:extLst>
              <a:ext uri="{FF2B5EF4-FFF2-40B4-BE49-F238E27FC236}">
                <a16:creationId xmlns:a16="http://schemas.microsoft.com/office/drawing/2014/main" id="{B08F2F0B-DDB6-46AE-8282-BDFC346C0672}"/>
              </a:ext>
            </a:extLst>
          </p:cNvPr>
          <p:cNvSpPr/>
          <p:nvPr/>
        </p:nvSpPr>
        <p:spPr>
          <a:xfrm flipH="1">
            <a:off x="2997391" y="2197647"/>
            <a:ext cx="1000447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4D5E5D2D-6173-4F1F-8D87-A650813900AF}"/>
              </a:ext>
            </a:extLst>
          </p:cNvPr>
          <p:cNvSpPr/>
          <p:nvPr/>
        </p:nvSpPr>
        <p:spPr>
          <a:xfrm>
            <a:off x="4218864" y="2197647"/>
            <a:ext cx="1083735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8B534ADB-A93B-4410-B844-7C167D1291B8}"/>
              </a:ext>
            </a:extLst>
          </p:cNvPr>
          <p:cNvSpPr/>
          <p:nvPr/>
        </p:nvSpPr>
        <p:spPr>
          <a:xfrm flipH="1">
            <a:off x="1479552" y="3103662"/>
            <a:ext cx="1862222" cy="1151624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6A93AD94-9F67-4457-BFF8-7364B25CB61C}"/>
              </a:ext>
            </a:extLst>
          </p:cNvPr>
          <p:cNvSpPr/>
          <p:nvPr/>
        </p:nvSpPr>
        <p:spPr>
          <a:xfrm flipH="1">
            <a:off x="2537753" y="3535780"/>
            <a:ext cx="634868" cy="569929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7A2B51A6-1B26-42BE-8DD4-3534A9099FEF}"/>
              </a:ext>
            </a:extLst>
          </p:cNvPr>
          <p:cNvSpPr/>
          <p:nvPr/>
        </p:nvSpPr>
        <p:spPr>
          <a:xfrm>
            <a:off x="3522763" y="3414426"/>
            <a:ext cx="856333" cy="717341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6E22F4-2A59-EC4B-A1F8-F8E91A8E8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2" t="5114"/>
          <a:stretch/>
        </p:blipFill>
        <p:spPr>
          <a:xfrm>
            <a:off x="542554" y="2033020"/>
            <a:ext cx="1940809" cy="25663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6B908B-6499-2A4C-8DA3-CC7FF4138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2" t="5114"/>
          <a:stretch/>
        </p:blipFill>
        <p:spPr>
          <a:xfrm>
            <a:off x="6442007" y="1364375"/>
            <a:ext cx="1940809" cy="2566393"/>
          </a:xfrm>
          <a:prstGeom prst="rect">
            <a:avLst/>
          </a:prstGeom>
        </p:spPr>
      </p:pic>
      <p:sp>
        <p:nvSpPr>
          <p:cNvPr id="23" name="Google Shape;183;p31">
            <a:extLst>
              <a:ext uri="{FF2B5EF4-FFF2-40B4-BE49-F238E27FC236}">
                <a16:creationId xmlns:a16="http://schemas.microsoft.com/office/drawing/2014/main" id="{84766797-E9D9-7B4F-9826-FA9639151DD2}"/>
              </a:ext>
            </a:extLst>
          </p:cNvPr>
          <p:cNvSpPr txBox="1"/>
          <p:nvPr/>
        </p:nvSpPr>
        <p:spPr>
          <a:xfrm>
            <a:off x="4054655" y="2656875"/>
            <a:ext cx="4625155" cy="17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Counter</a:t>
            </a:r>
            <a:r>
              <a:rPr lang="en-US" dirty="0">
                <a:solidFill>
                  <a:srgbClr val="00B0F0"/>
                </a:solidFill>
              </a:rPr>
              <a:t> = (</a:t>
            </a:r>
            <a:r>
              <a:rPr lang="en-US" dirty="0">
                <a:solidFill>
                  <a:srgbClr val="92D050"/>
                </a:solidFill>
              </a:rPr>
              <a:t>props: </a:t>
            </a:r>
            <a:r>
              <a:rPr lang="en-US" dirty="0" err="1">
                <a:solidFill>
                  <a:srgbClr val="00B050"/>
                </a:solidFill>
              </a:rPr>
              <a:t>ICounterProps</a:t>
            </a:r>
            <a:r>
              <a:rPr lang="en-US" dirty="0">
                <a:solidFill>
                  <a:srgbClr val="00B0F0"/>
                </a:solidFill>
              </a:rPr>
              <a:t>) =&gt; 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&lt;div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props.className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&lt;button </a:t>
            </a:r>
            <a:r>
              <a:rPr lang="en-US" dirty="0" err="1">
                <a:solidFill>
                  <a:srgbClr val="FFFF00"/>
                </a:solidFill>
              </a:rPr>
              <a:t>onClick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props.onClickUp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&lt;/button&gt;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&lt;div&gt;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props.children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&lt;/div&gt;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&lt;button </a:t>
            </a:r>
            <a:r>
              <a:rPr lang="en-US" dirty="0" err="1">
                <a:solidFill>
                  <a:srgbClr val="FFFF00"/>
                </a:solidFill>
              </a:rPr>
              <a:t>onClick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props.onClickDown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rgbClr val="00B0F0"/>
                </a:solidFill>
              </a:rPr>
              <a:t>&lt;/button&gt;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&lt;/div&gt;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4065822" y="1261655"/>
            <a:ext cx="4664169" cy="211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Counter</a:t>
            </a:r>
            <a:r>
              <a:rPr lang="en-US" dirty="0">
                <a:solidFill>
                  <a:srgbClr val="00B0F0"/>
                </a:solidFill>
              </a:rPr>
              <a:t> = (</a:t>
            </a:r>
            <a:r>
              <a:rPr lang="en-US" dirty="0">
                <a:solidFill>
                  <a:srgbClr val="92D050"/>
                </a:solidFill>
              </a:rPr>
              <a:t>props</a:t>
            </a:r>
            <a:r>
              <a:rPr lang="en-US" dirty="0">
                <a:solidFill>
                  <a:srgbClr val="00B0F0"/>
                </a:solidFill>
              </a:rPr>
              <a:t>) =&gt; 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&lt;div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props.className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&lt;button </a:t>
            </a:r>
            <a:r>
              <a:rPr lang="en-US" dirty="0" err="1">
                <a:solidFill>
                  <a:srgbClr val="FFFF00"/>
                </a:solidFill>
              </a:rPr>
              <a:t>onClick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props.onClickUp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&lt;/button&gt;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&lt;div&gt;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props.children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&lt;/div&gt;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&lt;button </a:t>
            </a:r>
            <a:r>
              <a:rPr lang="en-US" dirty="0" err="1">
                <a:solidFill>
                  <a:srgbClr val="FFFF00"/>
                </a:solidFill>
              </a:rPr>
              <a:t>onClick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props.onClickDown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rgbClr val="00B0F0"/>
                </a:solidFill>
              </a:rPr>
              <a:t>&lt;/button&gt;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&lt;/div&gt;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0"/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D0EDC8E7-5775-E04C-BAE5-055F8D38D161}"/>
              </a:ext>
            </a:extLst>
          </p:cNvPr>
          <p:cNvSpPr txBox="1"/>
          <p:nvPr/>
        </p:nvSpPr>
        <p:spPr>
          <a:xfrm>
            <a:off x="612949" y="1263511"/>
            <a:ext cx="1298401" cy="43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E57D281A-37E1-6A4A-AC54-86B25D5D999D}"/>
              </a:ext>
            </a:extLst>
          </p:cNvPr>
          <p:cNvSpPr txBox="1"/>
          <p:nvPr/>
        </p:nvSpPr>
        <p:spPr>
          <a:xfrm>
            <a:off x="612949" y="1263511"/>
            <a:ext cx="2947215" cy="43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" name="Google Shape;183;p31">
            <a:extLst>
              <a:ext uri="{FF2B5EF4-FFF2-40B4-BE49-F238E27FC236}">
                <a16:creationId xmlns:a16="http://schemas.microsoft.com/office/drawing/2014/main" id="{73E3663E-7D24-1A48-B70E-D39579B4D5EF}"/>
              </a:ext>
            </a:extLst>
          </p:cNvPr>
          <p:cNvSpPr txBox="1"/>
          <p:nvPr/>
        </p:nvSpPr>
        <p:spPr>
          <a:xfrm>
            <a:off x="612949" y="1267857"/>
            <a:ext cx="5240709" cy="5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6" name="Google Shape;183;p31">
            <a:extLst>
              <a:ext uri="{FF2B5EF4-FFF2-40B4-BE49-F238E27FC236}">
                <a16:creationId xmlns:a16="http://schemas.microsoft.com/office/drawing/2014/main" id="{3BB95767-A30C-2646-82FC-899219C35CCE}"/>
              </a:ext>
            </a:extLst>
          </p:cNvPr>
          <p:cNvSpPr txBox="1"/>
          <p:nvPr/>
        </p:nvSpPr>
        <p:spPr>
          <a:xfrm>
            <a:off x="612949" y="1268705"/>
            <a:ext cx="7834007" cy="40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 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9" name="Google Shape;183;p31">
            <a:extLst>
              <a:ext uri="{FF2B5EF4-FFF2-40B4-BE49-F238E27FC236}">
                <a16:creationId xmlns:a16="http://schemas.microsoft.com/office/drawing/2014/main" id="{F081D21D-825E-744C-93F9-51515B52E4CC}"/>
              </a:ext>
            </a:extLst>
          </p:cNvPr>
          <p:cNvSpPr txBox="1"/>
          <p:nvPr/>
        </p:nvSpPr>
        <p:spPr>
          <a:xfrm>
            <a:off x="624117" y="1268704"/>
            <a:ext cx="3430538" cy="174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12949" y="1267857"/>
            <a:ext cx="3254513" cy="13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" name="Google Shape;183;p31">
            <a:extLst>
              <a:ext uri="{FF2B5EF4-FFF2-40B4-BE49-F238E27FC236}">
                <a16:creationId xmlns:a16="http://schemas.microsoft.com/office/drawing/2014/main" id="{080C80B7-07BA-C84C-A50B-9B187E6CD06D}"/>
              </a:ext>
            </a:extLst>
          </p:cNvPr>
          <p:cNvSpPr txBox="1"/>
          <p:nvPr/>
        </p:nvSpPr>
        <p:spPr>
          <a:xfrm>
            <a:off x="4054655" y="1256602"/>
            <a:ext cx="2356890" cy="130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interface </a:t>
            </a:r>
            <a:r>
              <a:rPr lang="en-US" dirty="0" err="1">
                <a:solidFill>
                  <a:srgbClr val="00B050"/>
                </a:solidFill>
              </a:rPr>
              <a:t>ICounterProps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className</a:t>
            </a:r>
            <a:r>
              <a:rPr lang="en-US" dirty="0">
                <a:solidFill>
                  <a:schemeClr val="bg1"/>
                </a:solidFill>
              </a:rPr>
              <a:t>?: string;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onClickUp</a:t>
            </a:r>
            <a:r>
              <a:rPr lang="en-US" dirty="0">
                <a:solidFill>
                  <a:schemeClr val="bg1"/>
                </a:solidFill>
              </a:rPr>
              <a:t>(): void;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onClickDown</a:t>
            </a:r>
            <a:r>
              <a:rPr lang="en-US" dirty="0">
                <a:solidFill>
                  <a:schemeClr val="bg1"/>
                </a:solidFill>
              </a:rPr>
              <a:t>(): void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children: number;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Google Shape;183;p31">
            <a:extLst>
              <a:ext uri="{FF2B5EF4-FFF2-40B4-BE49-F238E27FC236}">
                <a16:creationId xmlns:a16="http://schemas.microsoft.com/office/drawing/2014/main" id="{04C54125-0FA4-BF45-8AF7-0ADD70DF973F}"/>
              </a:ext>
            </a:extLst>
          </p:cNvPr>
          <p:cNvSpPr txBox="1"/>
          <p:nvPr/>
        </p:nvSpPr>
        <p:spPr>
          <a:xfrm>
            <a:off x="631271" y="1243476"/>
            <a:ext cx="3150946" cy="231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counterProps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className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‘counter’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onClickUp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onClickDown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endParaRPr lang="en-US" dirty="0">
              <a:solidFill>
                <a:srgbClr val="92D050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{…</a:t>
            </a:r>
            <a:r>
              <a:rPr lang="en-US" dirty="0" err="1">
                <a:solidFill>
                  <a:srgbClr val="92D050"/>
                </a:solidFill>
              </a:rPr>
              <a:t>counterProps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Props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3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/>
      <p:bldP spid="11" grpId="1"/>
      <p:bldP spid="13" grpId="0"/>
      <p:bldP spid="14" grpId="0"/>
      <p:bldP spid="14" grpId="1"/>
      <p:bldP spid="15" grpId="0"/>
      <p:bldP spid="15" grpId="1"/>
      <p:bldP spid="16" grpId="0"/>
      <p:bldP spid="16" grpId="1"/>
      <p:bldP spid="19" grpId="0"/>
      <p:bldP spid="19" grpId="1"/>
      <p:bldP spid="183" grpId="0"/>
      <p:bldP spid="183" grpId="1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393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объект, описывающий состояние компонента.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приводит к перезапуску функции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render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 перерисовке компонента на основе нового состояния.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F58E7F-186A-40F7-B102-1FF988FC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9" t="35660" r="13888" b="44257"/>
          <a:stretch/>
        </p:blipFill>
        <p:spPr>
          <a:xfrm>
            <a:off x="942109" y="2785432"/>
            <a:ext cx="6945746" cy="12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142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происходит через метод </a:t>
            </a:r>
            <a:r>
              <a:rPr lang="en-US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setState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получаемый из 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при наследовании от 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Component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или </a:t>
            </a:r>
            <a:r>
              <a:rPr lang="en-US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PureComponent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1EB37-D0ED-994D-BFA3-1A88794AB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0" t="41998" r="3189"/>
          <a:stretch/>
        </p:blipFill>
        <p:spPr>
          <a:xfrm>
            <a:off x="294607" y="2112420"/>
            <a:ext cx="8448262" cy="955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9FA29-79A8-A949-9ABC-FFE87456F569}"/>
              </a:ext>
            </a:extLst>
          </p:cNvPr>
          <p:cNvSpPr txBox="1"/>
          <p:nvPr/>
        </p:nvSpPr>
        <p:spPr>
          <a:xfrm>
            <a:off x="404192" y="3067719"/>
            <a:ext cx="7136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аргумент – должен быть либо объектом полностью или частично повторяющем перечень ключей объекта состояния либо функцией, принимающей </a:t>
            </a:r>
            <a:r>
              <a:rPr lang="en-US" dirty="0"/>
              <a:t>state </a:t>
            </a:r>
            <a:r>
              <a:rPr lang="ru-RU" dirty="0"/>
              <a:t> и </a:t>
            </a:r>
            <a:r>
              <a:rPr lang="en-US" dirty="0"/>
              <a:t>props (</a:t>
            </a:r>
            <a:r>
              <a:rPr lang="ru-RU" dirty="0"/>
              <a:t>актуальные на момент вызова</a:t>
            </a:r>
            <a:r>
              <a:rPr lang="en-US" dirty="0"/>
              <a:t>) </a:t>
            </a:r>
            <a:r>
              <a:rPr lang="ru-RU" dirty="0"/>
              <a:t>либо </a:t>
            </a:r>
            <a:r>
              <a:rPr lang="en-US" dirty="0"/>
              <a:t>null.</a:t>
            </a:r>
          </a:p>
          <a:p>
            <a:endParaRPr lang="en-US" dirty="0"/>
          </a:p>
          <a:p>
            <a:r>
              <a:rPr lang="en-US" dirty="0"/>
              <a:t>2 </a:t>
            </a:r>
            <a:r>
              <a:rPr lang="ru-RU" dirty="0"/>
              <a:t>аргумент – функция обратного вызова</a:t>
            </a:r>
          </a:p>
        </p:txBody>
      </p:sp>
    </p:spTree>
    <p:extLst>
      <p:ext uri="{BB962C8B-B14F-4D97-AF65-F5344CB8AC3E}">
        <p14:creationId xmlns:p14="http://schemas.microsoft.com/office/powerpoint/2010/main" val="29695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1656862"/>
            <a:ext cx="8419200" cy="3133638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 - </a:t>
              </a:r>
              <a:r>
                <a:rPr lang="ru-RU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инициализация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9ECB0A-E947-0C46-8B90-C78009017097}"/>
              </a:ext>
            </a:extLst>
          </p:cNvPr>
          <p:cNvSpPr txBox="1"/>
          <p:nvPr/>
        </p:nvSpPr>
        <p:spPr>
          <a:xfrm>
            <a:off x="299625" y="880700"/>
            <a:ext cx="349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</a:t>
            </a:r>
            <a:r>
              <a:rPr lang="ru-RU" dirty="0"/>
              <a:t>инициализируется в конструкторе</a:t>
            </a:r>
          </a:p>
        </p:txBody>
      </p:sp>
      <p:sp>
        <p:nvSpPr>
          <p:cNvPr id="27" name="Google Shape;183;p31">
            <a:extLst>
              <a:ext uri="{FF2B5EF4-FFF2-40B4-BE49-F238E27FC236}">
                <a16:creationId xmlns:a16="http://schemas.microsoft.com/office/drawing/2014/main" id="{FACFA38F-25C4-644B-819B-2726455933F4}"/>
              </a:ext>
            </a:extLst>
          </p:cNvPr>
          <p:cNvSpPr txBox="1"/>
          <p:nvPr/>
        </p:nvSpPr>
        <p:spPr>
          <a:xfrm>
            <a:off x="585821" y="1979190"/>
            <a:ext cx="1321134" cy="75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{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}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9" name="Google Shape;183;p31">
            <a:extLst>
              <a:ext uri="{FF2B5EF4-FFF2-40B4-BE49-F238E27FC236}">
                <a16:creationId xmlns:a16="http://schemas.microsoft.com/office/drawing/2014/main" id="{A92F40A1-6FFA-A840-84C4-1EDEC3A31200}"/>
              </a:ext>
            </a:extLst>
          </p:cNvPr>
          <p:cNvSpPr txBox="1"/>
          <p:nvPr/>
        </p:nvSpPr>
        <p:spPr>
          <a:xfrm>
            <a:off x="585821" y="1977200"/>
            <a:ext cx="3743903" cy="116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Google Shape;183;p31">
            <a:extLst>
              <a:ext uri="{FF2B5EF4-FFF2-40B4-BE49-F238E27FC236}">
                <a16:creationId xmlns:a16="http://schemas.microsoft.com/office/drawing/2014/main" id="{FFC47146-28E9-AD42-BD42-67D731E9158E}"/>
              </a:ext>
            </a:extLst>
          </p:cNvPr>
          <p:cNvSpPr txBox="1"/>
          <p:nvPr/>
        </p:nvSpPr>
        <p:spPr>
          <a:xfrm>
            <a:off x="585820" y="1977200"/>
            <a:ext cx="3743903" cy="116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2" name="Google Shape;183;p31">
            <a:extLst>
              <a:ext uri="{FF2B5EF4-FFF2-40B4-BE49-F238E27FC236}">
                <a16:creationId xmlns:a16="http://schemas.microsoft.com/office/drawing/2014/main" id="{75816770-4E26-7E43-AD35-ED74583B257C}"/>
              </a:ext>
            </a:extLst>
          </p:cNvPr>
          <p:cNvSpPr txBox="1"/>
          <p:nvPr/>
        </p:nvSpPr>
        <p:spPr>
          <a:xfrm>
            <a:off x="585820" y="1977200"/>
            <a:ext cx="3743903" cy="116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(props)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super(props)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" name="Google Shape;183;p31">
            <a:extLst>
              <a:ext uri="{FF2B5EF4-FFF2-40B4-BE49-F238E27FC236}">
                <a16:creationId xmlns:a16="http://schemas.microsoft.com/office/drawing/2014/main" id="{1B0603B4-54A8-C244-80BC-F51EC251FD5E}"/>
              </a:ext>
            </a:extLst>
          </p:cNvPr>
          <p:cNvSpPr txBox="1"/>
          <p:nvPr/>
        </p:nvSpPr>
        <p:spPr>
          <a:xfrm>
            <a:off x="585819" y="1977199"/>
            <a:ext cx="3743903" cy="151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(props)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super(props)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= { count: 0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61291014-973E-F546-93AF-69319056DCCD}"/>
              </a:ext>
            </a:extLst>
          </p:cNvPr>
          <p:cNvSpPr txBox="1"/>
          <p:nvPr/>
        </p:nvSpPr>
        <p:spPr>
          <a:xfrm>
            <a:off x="585818" y="1977199"/>
            <a:ext cx="5233795" cy="151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92D050"/>
                </a:solidFill>
              </a:rPr>
              <a:t> &lt;</a:t>
            </a:r>
            <a:r>
              <a:rPr lang="en-US" dirty="0" err="1">
                <a:solidFill>
                  <a:srgbClr val="92D050"/>
                </a:solidFill>
              </a:rPr>
              <a:t>AppProps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AppState</a:t>
            </a:r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(props)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super(props)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= { count: 0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E0675B38-D87A-9A44-93B7-8EB95AFDE3CF}"/>
              </a:ext>
            </a:extLst>
          </p:cNvPr>
          <p:cNvSpPr txBox="1"/>
          <p:nvPr/>
        </p:nvSpPr>
        <p:spPr>
          <a:xfrm>
            <a:off x="6338443" y="1973727"/>
            <a:ext cx="2814865" cy="138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interface </a:t>
            </a:r>
            <a:r>
              <a:rPr lang="en-US" dirty="0" err="1">
                <a:solidFill>
                  <a:srgbClr val="00B0F0"/>
                </a:solidFill>
              </a:rPr>
              <a:t>AppState</a:t>
            </a:r>
            <a:r>
              <a:rPr lang="en-US" dirty="0">
                <a:solidFill>
                  <a:srgbClr val="00B0F0"/>
                </a:solidFill>
              </a:rPr>
              <a:t> {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count: </a:t>
            </a:r>
            <a:r>
              <a:rPr lang="en-US" dirty="0">
                <a:solidFill>
                  <a:srgbClr val="92D050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  <p:bldP spid="29" grpId="1"/>
      <p:bldP spid="31" grpId="0"/>
      <p:bldP spid="31" grpId="1"/>
      <p:bldP spid="32" grpId="0"/>
      <p:bldP spid="32" grpId="1"/>
      <p:bldP spid="33" grpId="0"/>
      <p:bldP spid="33" grpId="1"/>
      <p:bldP spid="13" grpId="0"/>
      <p:bldP spid="13" grpId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3;p31">
            <a:extLst>
              <a:ext uri="{FF2B5EF4-FFF2-40B4-BE49-F238E27FC236}">
                <a16:creationId xmlns:a16="http://schemas.microsoft.com/office/drawing/2014/main" id="{F081D21D-825E-744C-93F9-51515B52E4CC}"/>
              </a:ext>
            </a:extLst>
          </p:cNvPr>
          <p:cNvSpPr txBox="1"/>
          <p:nvPr/>
        </p:nvSpPr>
        <p:spPr>
          <a:xfrm>
            <a:off x="5658634" y="1003651"/>
            <a:ext cx="3430538" cy="174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Управление состоянием</a:t>
              </a:r>
              <a:endParaRPr lang="en-US"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40F08514-D40D-F442-BBD4-1FDFCE01CBCE}"/>
              </a:ext>
            </a:extLst>
          </p:cNvPr>
          <p:cNvSpPr txBox="1"/>
          <p:nvPr/>
        </p:nvSpPr>
        <p:spPr>
          <a:xfrm>
            <a:off x="578634" y="1003651"/>
            <a:ext cx="2445920" cy="106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92D050"/>
                </a:solidFill>
              </a:rPr>
              <a:t>state</a:t>
            </a:r>
            <a:r>
              <a:rPr lang="en-US" dirty="0">
                <a:solidFill>
                  <a:srgbClr val="00B0F0"/>
                </a:solidFill>
              </a:rPr>
              <a:t> = {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count: </a:t>
            </a: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}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5" name="Google Shape;183;p31">
            <a:extLst>
              <a:ext uri="{FF2B5EF4-FFF2-40B4-BE49-F238E27FC236}">
                <a16:creationId xmlns:a16="http://schemas.microsoft.com/office/drawing/2014/main" id="{FC705812-570E-004B-8702-27A2DA2A5B46}"/>
              </a:ext>
            </a:extLst>
          </p:cNvPr>
          <p:cNvSpPr txBox="1"/>
          <p:nvPr/>
        </p:nvSpPr>
        <p:spPr>
          <a:xfrm>
            <a:off x="578632" y="1747464"/>
            <a:ext cx="4399767" cy="9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() =&gt; {</a:t>
            </a:r>
          </a:p>
          <a:p>
            <a:pPr lvl="0"/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this.</a:t>
            </a:r>
            <a:r>
              <a:rPr lang="en-US" dirty="0" err="1">
                <a:solidFill>
                  <a:srgbClr val="92D05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({ count: </a:t>
            </a:r>
            <a:r>
              <a:rPr lang="en-US" dirty="0" err="1">
                <a:solidFill>
                  <a:srgbClr val="92D050"/>
                </a:solidFill>
              </a:rPr>
              <a:t>this.state.count</a:t>
            </a:r>
            <a:r>
              <a:rPr lang="en-US" dirty="0">
                <a:solidFill>
                  <a:srgbClr val="00B0F0"/>
                </a:solidFill>
              </a:rPr>
              <a:t> + 1 })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Google Shape;183;p31">
            <a:extLst>
              <a:ext uri="{FF2B5EF4-FFF2-40B4-BE49-F238E27FC236}">
                <a16:creationId xmlns:a16="http://schemas.microsoft.com/office/drawing/2014/main" id="{EFBD6A35-7A51-EA49-81E8-B75EDE5AF2EA}"/>
              </a:ext>
            </a:extLst>
          </p:cNvPr>
          <p:cNvSpPr txBox="1"/>
          <p:nvPr/>
        </p:nvSpPr>
        <p:spPr>
          <a:xfrm>
            <a:off x="578632" y="2500553"/>
            <a:ext cx="4399767" cy="9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() =&gt; {</a:t>
            </a:r>
          </a:p>
          <a:p>
            <a:pPr lvl="0"/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this.</a:t>
            </a:r>
            <a:r>
              <a:rPr lang="en-US" dirty="0" err="1">
                <a:solidFill>
                  <a:srgbClr val="92D05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({ count: </a:t>
            </a:r>
            <a:r>
              <a:rPr lang="en-US" dirty="0" err="1">
                <a:solidFill>
                  <a:srgbClr val="92D050"/>
                </a:solidFill>
              </a:rPr>
              <a:t>this.state.count</a:t>
            </a:r>
            <a:r>
              <a:rPr lang="en-US" dirty="0">
                <a:solidFill>
                  <a:srgbClr val="00B0F0"/>
                </a:solidFill>
              </a:rPr>
              <a:t> - 1 })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F9BB0488-5F67-4748-855B-FD66D70C3B27}"/>
              </a:ext>
            </a:extLst>
          </p:cNvPr>
          <p:cNvSpPr txBox="1"/>
          <p:nvPr/>
        </p:nvSpPr>
        <p:spPr>
          <a:xfrm>
            <a:off x="578631" y="3213268"/>
            <a:ext cx="4399767" cy="9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92D050"/>
                </a:solidFill>
              </a:rPr>
              <a:t>reset </a:t>
            </a:r>
            <a:r>
              <a:rPr lang="en-US" dirty="0">
                <a:solidFill>
                  <a:schemeClr val="bg1"/>
                </a:solidFill>
              </a:rPr>
              <a:t>= () =&gt; {</a:t>
            </a:r>
          </a:p>
          <a:p>
            <a:pPr lvl="0"/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this.</a:t>
            </a:r>
            <a:r>
              <a:rPr lang="en-US" dirty="0" err="1">
                <a:solidFill>
                  <a:srgbClr val="92D05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({ count: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})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183;p31">
            <a:extLst>
              <a:ext uri="{FF2B5EF4-FFF2-40B4-BE49-F238E27FC236}">
                <a16:creationId xmlns:a16="http://schemas.microsoft.com/office/drawing/2014/main" id="{FEF6A188-1BAD-504E-8D32-F3347476A351}"/>
              </a:ext>
            </a:extLst>
          </p:cNvPr>
          <p:cNvSpPr txBox="1"/>
          <p:nvPr/>
        </p:nvSpPr>
        <p:spPr>
          <a:xfrm>
            <a:off x="5658634" y="1007687"/>
            <a:ext cx="3339198" cy="199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FF00"/>
                </a:solidFill>
              </a:rPr>
              <a:t>reset=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reset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564414FF-B8C1-C64C-9F46-483ADD3D0B33}"/>
              </a:ext>
            </a:extLst>
          </p:cNvPr>
          <p:cNvSpPr txBox="1"/>
          <p:nvPr/>
        </p:nvSpPr>
        <p:spPr>
          <a:xfrm>
            <a:off x="578630" y="3891262"/>
            <a:ext cx="4399767" cy="9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92D050"/>
                </a:solidFill>
              </a:rPr>
              <a:t>setValue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(value) =&gt; {</a:t>
            </a:r>
          </a:p>
          <a:p>
            <a:pPr lvl="0"/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this.</a:t>
            </a:r>
            <a:r>
              <a:rPr lang="en-US" dirty="0" err="1">
                <a:solidFill>
                  <a:srgbClr val="92D05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({ count: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})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89759CF7-C6F0-CC4B-9030-9B6EF49A4471}"/>
              </a:ext>
            </a:extLst>
          </p:cNvPr>
          <p:cNvSpPr txBox="1"/>
          <p:nvPr/>
        </p:nvSpPr>
        <p:spPr>
          <a:xfrm>
            <a:off x="5658634" y="1009628"/>
            <a:ext cx="3339198" cy="199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FF00"/>
                </a:solidFill>
              </a:rPr>
              <a:t>reset=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reset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setValue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setValue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7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5" grpId="0"/>
      <p:bldP spid="26" grpId="0"/>
      <p:bldP spid="11" grpId="0"/>
      <p:bldP spid="12" grpId="0"/>
      <p:bldP spid="12" grpId="1"/>
      <p:bldP spid="13" grpId="0"/>
      <p:bldP spid="1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24197</TotalTime>
  <Words>839</Words>
  <Application>Microsoft Macintosh PowerPoint</Application>
  <PresentationFormat>Экран (16:9)</PresentationFormat>
  <Paragraphs>170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Raleway</vt:lpstr>
      <vt:lpstr>Arial</vt:lpstr>
      <vt:lpstr>Tahoma</vt:lpstr>
      <vt:lpstr>Lato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85</cp:revision>
  <dcterms:modified xsi:type="dcterms:W3CDTF">2019-07-24T18:26:45Z</dcterms:modified>
</cp:coreProperties>
</file>