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3" r:id="rId3"/>
    <p:sldId id="282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68" r:id="rId17"/>
    <p:sldId id="277" r:id="rId1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B95AB3-7569-42F9-A334-21C90FD79730}">
  <a:tblStyle styleId="{FDB95AB3-7569-42F9-A334-21C90FD797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C74835-5830-4B6E-B6F1-FDE0565631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9"/>
    <p:restoredTop sz="94651"/>
  </p:normalViewPr>
  <p:slideViewPr>
    <p:cSldViewPr snapToGrid="0">
      <p:cViewPr varScale="1">
        <p:scale>
          <a:sx n="152" d="100"/>
          <a:sy n="152" d="100"/>
        </p:scale>
        <p:origin x="200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614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1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75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48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7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4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e7ee79f0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e7ee79f0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8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38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59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20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9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3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59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19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7ee79f0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7ee79f0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77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form.com/8.2.2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540925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354950"/>
            <a:ext cx="5093400" cy="988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88AF43"/>
          </a:solidFill>
          <a:ln w="9525" cap="flat" cmpd="sng">
            <a:solidFill>
              <a:srgbClr val="88AF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00" y="486350"/>
            <a:ext cx="4696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Redux Form, </a:t>
            </a:r>
            <a:r>
              <a:rPr lang="ru-RU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настройка</a:t>
            </a:r>
            <a:br>
              <a:rPr lang="en-US" sz="18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</a:br>
            <a:endParaRPr lang="ru-RU" sz="180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DFEBF-08A0-E14F-B443-15F0EF175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979" y="2767602"/>
            <a:ext cx="2216489" cy="13298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5FC4538-5334-2E40-ACD2-07918650DA4B}"/>
              </a:ext>
            </a:extLst>
          </p:cNvPr>
          <p:cNvSpPr/>
          <p:nvPr/>
        </p:nvSpPr>
        <p:spPr>
          <a:xfrm>
            <a:off x="1644242" y="2382473"/>
            <a:ext cx="4655890" cy="2348918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754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</a:t>
            </a:r>
            <a:r>
              <a:rPr lang="ru-RU" sz="2000" dirty="0"/>
              <a:t>Добавляем </a:t>
            </a:r>
            <a:r>
              <a:rPr lang="ru-RU" sz="2000" dirty="0" err="1"/>
              <a:t>редюсер</a:t>
            </a:r>
            <a:r>
              <a:rPr lang="ru-RU" sz="2000" dirty="0"/>
              <a:t> </a:t>
            </a:r>
            <a:r>
              <a:rPr lang="en-US" sz="2000" dirty="0"/>
              <a:t>Redux Form </a:t>
            </a:r>
            <a:r>
              <a:rPr lang="ru-RU" sz="2000" dirty="0"/>
              <a:t>к </a:t>
            </a:r>
            <a:r>
              <a:rPr lang="ru-RU" sz="2000" dirty="0" err="1"/>
              <a:t>редюсерам</a:t>
            </a:r>
            <a:r>
              <a:rPr lang="ru-RU" sz="2000" dirty="0"/>
              <a:t> приложения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14E05-0A10-464F-AE80-CCC1164F0B8D}"/>
              </a:ext>
            </a:extLst>
          </p:cNvPr>
          <p:cNvSpPr txBox="1"/>
          <p:nvPr/>
        </p:nvSpPr>
        <p:spPr>
          <a:xfrm>
            <a:off x="1815766" y="2519181"/>
            <a:ext cx="4394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import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createStore</a:t>
            </a:r>
            <a:r>
              <a:rPr lang="en" dirty="0">
                <a:solidFill>
                  <a:schemeClr val="bg1"/>
                </a:solidFill>
              </a:rPr>
              <a:t>,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combineReducers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from</a:t>
            </a:r>
            <a:r>
              <a:rPr lang="en" dirty="0"/>
              <a:t> </a:t>
            </a:r>
            <a:r>
              <a:rPr lang="en" dirty="0">
                <a:solidFill>
                  <a:srgbClr val="FFC000"/>
                </a:solidFill>
              </a:rPr>
              <a:t>'redux’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import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{</a:t>
            </a:r>
            <a:r>
              <a:rPr lang="en" dirty="0"/>
              <a:t> </a:t>
            </a:r>
            <a:r>
              <a:rPr lang="en" dirty="0">
                <a:solidFill>
                  <a:srgbClr val="00B0F0"/>
                </a:solidFill>
              </a:rPr>
              <a:t>reducer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as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formReducer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}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from</a:t>
            </a:r>
            <a:r>
              <a:rPr lang="en" dirty="0"/>
              <a:t> </a:t>
            </a:r>
            <a:r>
              <a:rPr lang="en" dirty="0">
                <a:solidFill>
                  <a:srgbClr val="FFC000"/>
                </a:solidFill>
              </a:rPr>
              <a:t>'redux-form’</a:t>
            </a:r>
            <a:endParaRPr lang="ru-RU" dirty="0">
              <a:solidFill>
                <a:srgbClr val="FFC000"/>
              </a:solidFill>
            </a:endParaRPr>
          </a:p>
          <a:p>
            <a:endParaRPr lang="ru-RU" dirty="0"/>
          </a:p>
          <a:p>
            <a:r>
              <a:rPr lang="en" dirty="0" err="1">
                <a:solidFill>
                  <a:schemeClr val="bg1"/>
                </a:solidFill>
              </a:rPr>
              <a:t>const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rootReducer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combineReducers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    </a:t>
            </a:r>
            <a:r>
              <a:rPr lang="en" dirty="0">
                <a:solidFill>
                  <a:srgbClr val="FFC000"/>
                </a:solidFill>
              </a:rPr>
              <a:t>// </a:t>
            </a:r>
            <a:r>
              <a:rPr lang="ru-RU" dirty="0">
                <a:solidFill>
                  <a:srgbClr val="FFC000"/>
                </a:solidFill>
              </a:rPr>
              <a:t>… Остальные </a:t>
            </a:r>
            <a:r>
              <a:rPr lang="ru-RU" dirty="0" err="1">
                <a:solidFill>
                  <a:srgbClr val="FFC000"/>
                </a:solidFill>
              </a:rPr>
              <a:t>редюсеры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ru-RU" dirty="0"/>
              <a:t>    </a:t>
            </a:r>
            <a:r>
              <a:rPr lang="en" dirty="0">
                <a:solidFill>
                  <a:srgbClr val="00B0F0"/>
                </a:solidFill>
              </a:rPr>
              <a:t>form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 err="1">
                <a:solidFill>
                  <a:srgbClr val="FF0000"/>
                </a:solidFill>
              </a:rPr>
              <a:t>formReducer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})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chemeClr val="bg1"/>
                </a:solidFill>
              </a:rPr>
              <a:t>const</a:t>
            </a:r>
            <a:r>
              <a:rPr lang="en" dirty="0"/>
              <a:t> </a:t>
            </a:r>
            <a:r>
              <a:rPr lang="en" dirty="0">
                <a:solidFill>
                  <a:srgbClr val="00B0F0"/>
                </a:solidFill>
              </a:rPr>
              <a:t>store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/>
              <a:t> </a:t>
            </a:r>
            <a:r>
              <a:rPr lang="en" dirty="0" err="1">
                <a:solidFill>
                  <a:srgbClr val="00B0F0"/>
                </a:solidFill>
              </a:rPr>
              <a:t>createStore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 err="1">
                <a:solidFill>
                  <a:srgbClr val="00B0F0"/>
                </a:solidFill>
              </a:rPr>
              <a:t>rootReducer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EF1F7-EFF0-A349-8597-3335649211C6}"/>
              </a:ext>
            </a:extLst>
          </p:cNvPr>
          <p:cNvSpPr txBox="1"/>
          <p:nvPr/>
        </p:nvSpPr>
        <p:spPr>
          <a:xfrm>
            <a:off x="406555" y="1366796"/>
            <a:ext cx="617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/>
              <a:t>Редюсер</a:t>
            </a:r>
            <a:r>
              <a:rPr lang="ru-RU" sz="2000" dirty="0"/>
              <a:t> должен быть добавлен под именем </a:t>
            </a:r>
            <a:r>
              <a:rPr lang="en-US" sz="2000" dirty="0"/>
              <a:t>form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6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5FC4538-5334-2E40-ACD2-07918650DA4B}"/>
              </a:ext>
            </a:extLst>
          </p:cNvPr>
          <p:cNvSpPr/>
          <p:nvPr/>
        </p:nvSpPr>
        <p:spPr>
          <a:xfrm>
            <a:off x="570452" y="1444909"/>
            <a:ext cx="7566104" cy="3437484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</a:t>
            </a:r>
            <a:r>
              <a:rPr lang="ru-RU" sz="2000" dirty="0"/>
              <a:t>Оборачиваем компонент, содержащий форму, в </a:t>
            </a:r>
            <a:r>
              <a:rPr lang="en-US" sz="2000" dirty="0" err="1"/>
              <a:t>reduxForm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AAA55-8232-4B4A-BCD6-02EA097766F7}"/>
              </a:ext>
            </a:extLst>
          </p:cNvPr>
          <p:cNvSpPr txBox="1"/>
          <p:nvPr/>
        </p:nvSpPr>
        <p:spPr>
          <a:xfrm>
            <a:off x="1015068" y="1672754"/>
            <a:ext cx="564770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92D050"/>
                </a:solidFill>
              </a:rPr>
              <a:t>import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React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from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</a:rPr>
              <a:t>'react’</a:t>
            </a:r>
          </a:p>
          <a:p>
            <a:r>
              <a:rPr lang="en" dirty="0">
                <a:solidFill>
                  <a:srgbClr val="92D050"/>
                </a:solidFill>
              </a:rPr>
              <a:t>import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 err="1">
                <a:solidFill>
                  <a:srgbClr val="00B0F0"/>
                </a:solidFill>
              </a:rPr>
              <a:t>reduxForm</a:t>
            </a:r>
            <a:r>
              <a:rPr lang="en" dirty="0">
                <a:solidFill>
                  <a:schemeClr val="bg1"/>
                </a:solidFill>
              </a:rPr>
              <a:t> } </a:t>
            </a:r>
            <a:r>
              <a:rPr lang="en" dirty="0">
                <a:solidFill>
                  <a:srgbClr val="92D050"/>
                </a:solidFill>
              </a:rPr>
              <a:t>from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</a:rPr>
              <a:t>'redux-form’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rgbClr val="92D050"/>
                </a:solidFill>
              </a:rPr>
              <a:t>let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props =&gt; {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 err="1">
                <a:solidFill>
                  <a:srgbClr val="00B0F0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 } = props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&lt;form </a:t>
            </a:r>
            <a:r>
              <a:rPr lang="en" dirty="0" err="1">
                <a:solidFill>
                  <a:schemeClr val="bg1"/>
                </a:solidFill>
              </a:rPr>
              <a:t>onSubmit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 err="1">
                <a:solidFill>
                  <a:schemeClr val="bg1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}&gt;{/* </a:t>
            </a:r>
            <a:r>
              <a:rPr lang="ru-RU" dirty="0">
                <a:solidFill>
                  <a:schemeClr val="bg1"/>
                </a:solidFill>
              </a:rPr>
              <a:t>тело формы </a:t>
            </a:r>
            <a:r>
              <a:rPr lang="en" dirty="0">
                <a:solidFill>
                  <a:schemeClr val="bg1"/>
                </a:solidFill>
              </a:rPr>
              <a:t>*/}&lt;/form&gt;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chemeClr val="bg1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rgbClr val="00B0F0"/>
                </a:solidFill>
              </a:rPr>
              <a:t>reduxForm</a:t>
            </a:r>
            <a:r>
              <a:rPr lang="en" dirty="0">
                <a:solidFill>
                  <a:schemeClr val="bg1"/>
                </a:solidFill>
              </a:rPr>
              <a:t>({</a:t>
            </a: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FFC000"/>
                </a:solidFill>
              </a:rPr>
              <a:t>// </a:t>
            </a:r>
            <a:r>
              <a:rPr lang="ru-RU" dirty="0">
                <a:solidFill>
                  <a:srgbClr val="FFC000"/>
                </a:solidFill>
              </a:rPr>
              <a:t>уникальное имя формы</a:t>
            </a:r>
            <a:endParaRPr lang="en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form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'contact’</a:t>
            </a:r>
          </a:p>
          <a:p>
            <a:r>
              <a:rPr lang="en" dirty="0">
                <a:solidFill>
                  <a:schemeClr val="bg1"/>
                </a:solidFill>
              </a:rPr>
              <a:t>})(</a:t>
            </a:r>
            <a:r>
              <a:rPr lang="en" dirty="0" err="1">
                <a:solidFill>
                  <a:schemeClr val="bg1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5FC4538-5334-2E40-ACD2-07918650DA4B}"/>
              </a:ext>
            </a:extLst>
          </p:cNvPr>
          <p:cNvSpPr/>
          <p:nvPr/>
        </p:nvSpPr>
        <p:spPr>
          <a:xfrm>
            <a:off x="570452" y="1444909"/>
            <a:ext cx="7566104" cy="3437484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  <a:r>
              <a:rPr lang="en-US" sz="2000" dirty="0"/>
              <a:t>. </a:t>
            </a:r>
            <a:r>
              <a:rPr lang="ru-RU" sz="2000" dirty="0"/>
              <a:t>Используем </a:t>
            </a:r>
            <a:r>
              <a:rPr lang="en-US" sz="2000" dirty="0"/>
              <a:t>Field </a:t>
            </a:r>
            <a:r>
              <a:rPr lang="ru-RU" sz="2000" dirty="0"/>
              <a:t>из </a:t>
            </a:r>
            <a:r>
              <a:rPr lang="en-US" sz="2000" dirty="0"/>
              <a:t>redux-form </a:t>
            </a:r>
            <a:r>
              <a:rPr lang="ru-RU" sz="2000" dirty="0"/>
              <a:t>для полей ввода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AAA55-8232-4B4A-BCD6-02EA097766F7}"/>
              </a:ext>
            </a:extLst>
          </p:cNvPr>
          <p:cNvSpPr txBox="1"/>
          <p:nvPr/>
        </p:nvSpPr>
        <p:spPr>
          <a:xfrm>
            <a:off x="1015068" y="1672754"/>
            <a:ext cx="562525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92D050"/>
                </a:solidFill>
              </a:rPr>
              <a:t>import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React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from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</a:rPr>
              <a:t>'react’</a:t>
            </a:r>
          </a:p>
          <a:p>
            <a:r>
              <a:rPr lang="en" dirty="0">
                <a:solidFill>
                  <a:srgbClr val="92D050"/>
                </a:solidFill>
              </a:rPr>
              <a:t>import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>
                <a:solidFill>
                  <a:srgbClr val="00B0F0"/>
                </a:solidFill>
              </a:rPr>
              <a:t>Field</a:t>
            </a:r>
            <a:r>
              <a:rPr lang="en" dirty="0">
                <a:solidFill>
                  <a:schemeClr val="bg1"/>
                </a:solidFill>
              </a:rPr>
              <a:t>, </a:t>
            </a:r>
            <a:r>
              <a:rPr lang="en" dirty="0" err="1">
                <a:solidFill>
                  <a:srgbClr val="00B0F0"/>
                </a:solidFill>
              </a:rPr>
              <a:t>reduxForm</a:t>
            </a:r>
            <a:r>
              <a:rPr lang="en" dirty="0">
                <a:solidFill>
                  <a:schemeClr val="bg1"/>
                </a:solidFill>
              </a:rPr>
              <a:t> } </a:t>
            </a:r>
            <a:r>
              <a:rPr lang="en" dirty="0">
                <a:solidFill>
                  <a:srgbClr val="92D050"/>
                </a:solidFill>
              </a:rPr>
              <a:t>from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</a:rPr>
              <a:t>'redux-form’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rgbClr val="92D050"/>
                </a:solidFill>
              </a:rPr>
              <a:t>let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props =&gt; {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 err="1">
                <a:solidFill>
                  <a:schemeClr val="bg1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 } = props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(</a:t>
            </a:r>
          </a:p>
          <a:p>
            <a:r>
              <a:rPr lang="en" dirty="0">
                <a:solidFill>
                  <a:schemeClr val="bg1"/>
                </a:solidFill>
              </a:rPr>
              <a:t>        &lt;form </a:t>
            </a:r>
            <a:r>
              <a:rPr lang="en" dirty="0" err="1">
                <a:solidFill>
                  <a:schemeClr val="bg1"/>
                </a:solidFill>
              </a:rPr>
              <a:t>onSubmit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 err="1">
                <a:solidFill>
                  <a:schemeClr val="bg1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}&gt;</a:t>
            </a:r>
          </a:p>
          <a:p>
            <a:r>
              <a:rPr lang="en" dirty="0">
                <a:solidFill>
                  <a:schemeClr val="bg1"/>
                </a:solidFill>
              </a:rPr>
              <a:t>            &lt;label </a:t>
            </a:r>
            <a:r>
              <a:rPr lang="en" dirty="0" err="1">
                <a:solidFill>
                  <a:schemeClr val="bg1"/>
                </a:solidFill>
              </a:rPr>
              <a:t>htmlFor</a:t>
            </a:r>
            <a:r>
              <a:rPr lang="en" dirty="0">
                <a:solidFill>
                  <a:schemeClr val="bg1"/>
                </a:solidFill>
              </a:rPr>
              <a:t>="</a:t>
            </a:r>
            <a:r>
              <a:rPr lang="en" dirty="0" err="1">
                <a:solidFill>
                  <a:schemeClr val="bg1"/>
                </a:solidFill>
              </a:rPr>
              <a:t>firstName</a:t>
            </a:r>
            <a:r>
              <a:rPr lang="en" dirty="0">
                <a:solidFill>
                  <a:schemeClr val="bg1"/>
                </a:solidFill>
              </a:rPr>
              <a:t>"&gt;First Name&lt;/label&gt;</a:t>
            </a:r>
          </a:p>
          <a:p>
            <a:r>
              <a:rPr lang="en" dirty="0">
                <a:solidFill>
                  <a:schemeClr val="bg1"/>
                </a:solidFill>
              </a:rPr>
              <a:t>            &lt;</a:t>
            </a:r>
            <a:r>
              <a:rPr lang="en" dirty="0">
                <a:solidFill>
                  <a:srgbClr val="00B0F0"/>
                </a:solidFill>
              </a:rPr>
              <a:t>Field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name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>
                <a:solidFill>
                  <a:srgbClr val="FFC000"/>
                </a:solidFill>
              </a:rPr>
              <a:t>"</a:t>
            </a:r>
            <a:r>
              <a:rPr lang="en" dirty="0" err="1">
                <a:solidFill>
                  <a:srgbClr val="FFC000"/>
                </a:solidFill>
              </a:rPr>
              <a:t>firstName</a:t>
            </a:r>
            <a:r>
              <a:rPr lang="en" dirty="0">
                <a:solidFill>
                  <a:srgbClr val="FFC000"/>
                </a:solidFill>
              </a:rPr>
              <a:t>"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component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>
                <a:solidFill>
                  <a:srgbClr val="FFC000"/>
                </a:solidFill>
              </a:rPr>
              <a:t>"input" </a:t>
            </a:r>
            <a:r>
              <a:rPr lang="en" dirty="0">
                <a:solidFill>
                  <a:srgbClr val="00B0F0"/>
                </a:solidFill>
              </a:rPr>
              <a:t>type</a:t>
            </a:r>
            <a:r>
              <a:rPr lang="en" dirty="0">
                <a:solidFill>
                  <a:schemeClr val="bg1"/>
                </a:solidFill>
              </a:rPr>
              <a:t>=</a:t>
            </a:r>
            <a:r>
              <a:rPr lang="en" dirty="0">
                <a:solidFill>
                  <a:srgbClr val="FFC000"/>
                </a:solidFill>
              </a:rPr>
              <a:t>"text" </a:t>
            </a:r>
            <a:r>
              <a:rPr lang="en" dirty="0">
                <a:solidFill>
                  <a:schemeClr val="bg1"/>
                </a:solidFill>
              </a:rPr>
              <a:t>/&gt;</a:t>
            </a:r>
          </a:p>
          <a:p>
            <a:r>
              <a:rPr lang="en" dirty="0">
                <a:solidFill>
                  <a:schemeClr val="bg1"/>
                </a:solidFill>
              </a:rPr>
              <a:t>        &lt;/form&gt;</a:t>
            </a:r>
          </a:p>
          <a:p>
            <a:r>
              <a:rPr lang="en" dirty="0">
                <a:solidFill>
                  <a:schemeClr val="bg1"/>
                </a:solidFill>
              </a:rPr>
              <a:t>    )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2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5FC4538-5334-2E40-ACD2-07918650DA4B}"/>
              </a:ext>
            </a:extLst>
          </p:cNvPr>
          <p:cNvSpPr/>
          <p:nvPr/>
        </p:nvSpPr>
        <p:spPr>
          <a:xfrm>
            <a:off x="562063" y="1419862"/>
            <a:ext cx="7566104" cy="3437484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Настройка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434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</a:t>
            </a:r>
            <a:r>
              <a:rPr lang="ru-RU" sz="2000" dirty="0"/>
              <a:t>Обрабатываем отправку формы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AAA55-8232-4B4A-BCD6-02EA097766F7}"/>
              </a:ext>
            </a:extLst>
          </p:cNvPr>
          <p:cNvSpPr txBox="1"/>
          <p:nvPr/>
        </p:nvSpPr>
        <p:spPr>
          <a:xfrm>
            <a:off x="1031846" y="1754535"/>
            <a:ext cx="43252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92D050"/>
                </a:solidFill>
              </a:rPr>
              <a:t>import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00B0F0"/>
                </a:solidFill>
              </a:rPr>
              <a:t>React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from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</a:rPr>
              <a:t>'react’</a:t>
            </a:r>
            <a:endParaRPr lang="ru-RU" dirty="0">
              <a:solidFill>
                <a:srgbClr val="FFC000"/>
              </a:solidFill>
            </a:endParaRPr>
          </a:p>
          <a:p>
            <a:r>
              <a:rPr lang="en" dirty="0">
                <a:solidFill>
                  <a:srgbClr val="92D050"/>
                </a:solidFill>
              </a:rPr>
              <a:t>import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from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FFC000"/>
                </a:solidFill>
              </a:rPr>
              <a:t>'./</a:t>
            </a:r>
            <a:r>
              <a:rPr lang="en" dirty="0" err="1">
                <a:solidFill>
                  <a:srgbClr val="FFC000"/>
                </a:solidFill>
              </a:rPr>
              <a:t>ContactForm</a:t>
            </a:r>
            <a:r>
              <a:rPr lang="en" dirty="0">
                <a:solidFill>
                  <a:srgbClr val="FFC000"/>
                </a:solidFill>
              </a:rPr>
              <a:t>’</a:t>
            </a:r>
            <a:endParaRPr lang="ru-RU" dirty="0">
              <a:solidFill>
                <a:srgbClr val="FFC000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rgbClr val="92D050"/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ContactPage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rgbClr val="92D050"/>
                </a:solidFill>
              </a:rPr>
              <a:t>extends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React.Component</a:t>
            </a:r>
            <a:r>
              <a:rPr lang="en" dirty="0">
                <a:solidFill>
                  <a:schemeClr val="bg1"/>
                </a:solidFill>
              </a:rPr>
              <a:t>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submit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>
                <a:solidFill>
                  <a:srgbClr val="00B0F0"/>
                </a:solidFill>
              </a:rPr>
              <a:t>values</a:t>
            </a:r>
            <a:r>
              <a:rPr lang="en" dirty="0">
                <a:solidFill>
                  <a:schemeClr val="bg1"/>
                </a:solidFill>
              </a:rPr>
              <a:t> =&gt;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92D050"/>
                </a:solidFill>
              </a:rPr>
              <a:t>console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92D050"/>
                </a:solidFill>
              </a:rPr>
              <a:t>log</a:t>
            </a:r>
            <a:r>
              <a:rPr lang="en" dirty="0">
                <a:solidFill>
                  <a:schemeClr val="bg1"/>
                </a:solidFill>
              </a:rPr>
              <a:t>(</a:t>
            </a:r>
            <a:r>
              <a:rPr lang="en" dirty="0">
                <a:solidFill>
                  <a:srgbClr val="00B0F0"/>
                </a:solidFill>
              </a:rPr>
              <a:t>values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render</a:t>
            </a:r>
            <a:r>
              <a:rPr lang="en" dirty="0">
                <a:solidFill>
                  <a:schemeClr val="bg1"/>
                </a:solidFill>
              </a:rPr>
              <a:t>() {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    </a:t>
            </a:r>
            <a:r>
              <a:rPr lang="en" dirty="0">
                <a:solidFill>
                  <a:srgbClr val="92D05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&lt;</a:t>
            </a:r>
            <a:r>
              <a:rPr lang="en" dirty="0" err="1">
                <a:solidFill>
                  <a:srgbClr val="00B0F0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onSubmit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 err="1">
                <a:solidFill>
                  <a:srgbClr val="92D050"/>
                </a:solidFill>
              </a:rPr>
              <a:t>this</a:t>
            </a:r>
            <a:r>
              <a:rPr lang="en" dirty="0" err="1">
                <a:solidFill>
                  <a:schemeClr val="bg1"/>
                </a:solidFill>
              </a:rPr>
              <a:t>.</a:t>
            </a:r>
            <a:r>
              <a:rPr lang="en" dirty="0" err="1">
                <a:solidFill>
                  <a:srgbClr val="00B0F0"/>
                </a:solidFill>
              </a:rPr>
              <a:t>submit</a:t>
            </a:r>
            <a:r>
              <a:rPr lang="en" dirty="0">
                <a:solidFill>
                  <a:schemeClr val="bg1"/>
                </a:solidFill>
              </a:rPr>
              <a:t>} /&gt;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6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5FC4538-5334-2E40-ACD2-07918650DA4B}"/>
              </a:ext>
            </a:extLst>
          </p:cNvPr>
          <p:cNvSpPr/>
          <p:nvPr/>
        </p:nvSpPr>
        <p:spPr>
          <a:xfrm>
            <a:off x="562063" y="1837188"/>
            <a:ext cx="7499757" cy="3020157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Значения по умолчанию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845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Для того чтобы </a:t>
            </a:r>
            <a:r>
              <a:rPr lang="ru-RU" sz="2000" dirty="0" err="1"/>
              <a:t>предзаполнить</a:t>
            </a:r>
            <a:r>
              <a:rPr lang="ru-RU" sz="2000" dirty="0"/>
              <a:t> форму данными, необходимо указать</a:t>
            </a:r>
            <a:endParaRPr lang="en-US" sz="2000" dirty="0"/>
          </a:p>
          <a:p>
            <a:r>
              <a:rPr lang="en-US" sz="2000" dirty="0" err="1"/>
              <a:t>initialValues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AC8E1-8B73-7B43-B132-D33A5A8D3302}"/>
              </a:ext>
            </a:extLst>
          </p:cNvPr>
          <p:cNvSpPr txBox="1"/>
          <p:nvPr/>
        </p:nvSpPr>
        <p:spPr>
          <a:xfrm>
            <a:off x="852390" y="2059005"/>
            <a:ext cx="56973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92D050"/>
                </a:solidFill>
              </a:rPr>
              <a:t>let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props =&gt; {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 err="1">
                <a:solidFill>
                  <a:srgbClr val="00B0F0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 } = props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&lt;form </a:t>
            </a:r>
            <a:r>
              <a:rPr lang="en" dirty="0" err="1">
                <a:solidFill>
                  <a:schemeClr val="bg1"/>
                </a:solidFill>
              </a:rPr>
              <a:t>onSubmit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 err="1">
                <a:solidFill>
                  <a:schemeClr val="bg1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}&gt;{/* </a:t>
            </a:r>
            <a:r>
              <a:rPr lang="ru-RU" dirty="0">
                <a:solidFill>
                  <a:schemeClr val="bg1"/>
                </a:solidFill>
              </a:rPr>
              <a:t>тело формы </a:t>
            </a:r>
            <a:r>
              <a:rPr lang="en" dirty="0">
                <a:solidFill>
                  <a:schemeClr val="bg1"/>
                </a:solidFill>
              </a:rPr>
              <a:t>*/}&lt;/form&gt;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chemeClr val="bg1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rgbClr val="00B0F0"/>
                </a:solidFill>
              </a:rPr>
              <a:t>reduxForm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en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form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'contact’</a:t>
            </a:r>
            <a:r>
              <a:rPr lang="en" dirty="0">
                <a:solidFill>
                  <a:schemeClr val="bg1"/>
                </a:solidFill>
              </a:rPr>
              <a:t>,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initialValues</a:t>
            </a:r>
            <a:r>
              <a:rPr lang="en" dirty="0">
                <a:solidFill>
                  <a:schemeClr val="bg1"/>
                </a:solidFill>
              </a:rPr>
              <a:t>: {</a:t>
            </a:r>
          </a:p>
          <a:p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00B0F0"/>
                </a:solidFill>
              </a:rPr>
              <a:t>firstName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‘Joe’</a:t>
            </a:r>
          </a:p>
          <a:p>
            <a:r>
              <a:rPr lang="en" dirty="0">
                <a:solidFill>
                  <a:schemeClr val="bg1"/>
                </a:solidFill>
              </a:rPr>
              <a:t>    }</a:t>
            </a:r>
            <a:endParaRPr lang="en" dirty="0">
              <a:solidFill>
                <a:srgbClr val="FFC000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})(</a:t>
            </a:r>
            <a:r>
              <a:rPr lang="en" dirty="0" err="1">
                <a:solidFill>
                  <a:schemeClr val="bg1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5FC4538-5334-2E40-ACD2-07918650DA4B}"/>
              </a:ext>
            </a:extLst>
          </p:cNvPr>
          <p:cNvSpPr/>
          <p:nvPr/>
        </p:nvSpPr>
        <p:spPr>
          <a:xfrm>
            <a:off x="562063" y="1837188"/>
            <a:ext cx="7499757" cy="3020157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Сброс значений</a:t>
              </a:r>
              <a:endParaRPr lang="en-US" sz="2000" dirty="0">
                <a:solidFill>
                  <a:srgbClr val="FFFFFF"/>
                </a:solidFill>
                <a:latin typeface="Tahoma"/>
                <a:ea typeface="Tahoma"/>
                <a:cs typeface="Tahoma"/>
              </a:endParaRP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838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Для сброса значений к изначальным достаточно запустить функцию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reset, </a:t>
            </a:r>
            <a:r>
              <a:rPr lang="ru-RU" sz="2000" dirty="0">
                <a:solidFill>
                  <a:schemeClr val="tx1"/>
                </a:solidFill>
              </a:rPr>
              <a:t>которую получает форма от </a:t>
            </a:r>
            <a:r>
              <a:rPr lang="en-US" sz="2000" dirty="0">
                <a:solidFill>
                  <a:schemeClr val="tx1"/>
                </a:solidFill>
              </a:rPr>
              <a:t>HOC </a:t>
            </a:r>
            <a:r>
              <a:rPr lang="en-US" sz="2000" dirty="0" err="1">
                <a:solidFill>
                  <a:schemeClr val="tx1"/>
                </a:solidFill>
              </a:rPr>
              <a:t>reduxForm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AC8E1-8B73-7B43-B132-D33A5A8D3302}"/>
              </a:ext>
            </a:extLst>
          </p:cNvPr>
          <p:cNvSpPr txBox="1"/>
          <p:nvPr/>
        </p:nvSpPr>
        <p:spPr>
          <a:xfrm>
            <a:off x="852390" y="2059005"/>
            <a:ext cx="56973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92D050"/>
                </a:solidFill>
              </a:rPr>
              <a:t>let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rgbClr val="00B0F0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props =&gt; {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92D050"/>
                </a:solidFill>
              </a:rPr>
              <a:t>const</a:t>
            </a:r>
            <a:r>
              <a:rPr lang="en" dirty="0">
                <a:solidFill>
                  <a:schemeClr val="bg1"/>
                </a:solidFill>
              </a:rPr>
              <a:t> { </a:t>
            </a:r>
            <a:r>
              <a:rPr lang="en" dirty="0" err="1">
                <a:solidFill>
                  <a:srgbClr val="00B0F0"/>
                </a:solidFill>
              </a:rPr>
              <a:t>handleSubmit</a:t>
            </a:r>
            <a:r>
              <a:rPr lang="en" dirty="0">
                <a:solidFill>
                  <a:srgbClr val="00B0F0"/>
                </a:solidFill>
              </a:rPr>
              <a:t>, </a:t>
            </a:r>
            <a:r>
              <a:rPr lang="en" u="sng" dirty="0">
                <a:solidFill>
                  <a:srgbClr val="FF0000"/>
                </a:solidFill>
              </a:rPr>
              <a:t>reset</a:t>
            </a:r>
            <a:r>
              <a:rPr lang="en" dirty="0">
                <a:solidFill>
                  <a:schemeClr val="bg1"/>
                </a:solidFill>
              </a:rPr>
              <a:t> } = props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92D050"/>
                </a:solidFill>
              </a:rPr>
              <a:t>return</a:t>
            </a:r>
            <a:r>
              <a:rPr lang="en" dirty="0">
                <a:solidFill>
                  <a:schemeClr val="bg1"/>
                </a:solidFill>
              </a:rPr>
              <a:t> &lt;form </a:t>
            </a:r>
            <a:r>
              <a:rPr lang="en" dirty="0" err="1">
                <a:solidFill>
                  <a:schemeClr val="bg1"/>
                </a:solidFill>
              </a:rPr>
              <a:t>onSubmit</a:t>
            </a:r>
            <a:r>
              <a:rPr lang="en" dirty="0">
                <a:solidFill>
                  <a:schemeClr val="bg1"/>
                </a:solidFill>
              </a:rPr>
              <a:t>={</a:t>
            </a:r>
            <a:r>
              <a:rPr lang="en" dirty="0" err="1">
                <a:solidFill>
                  <a:schemeClr val="bg1"/>
                </a:solidFill>
              </a:rPr>
              <a:t>handleSubmit</a:t>
            </a:r>
            <a:r>
              <a:rPr lang="en" dirty="0">
                <a:solidFill>
                  <a:schemeClr val="bg1"/>
                </a:solidFill>
              </a:rPr>
              <a:t>}&gt;{/* </a:t>
            </a:r>
            <a:r>
              <a:rPr lang="ru-RU" dirty="0">
                <a:solidFill>
                  <a:schemeClr val="bg1"/>
                </a:solidFill>
              </a:rPr>
              <a:t>тело формы </a:t>
            </a:r>
            <a:r>
              <a:rPr lang="en" dirty="0">
                <a:solidFill>
                  <a:schemeClr val="bg1"/>
                </a:solidFill>
              </a:rPr>
              <a:t>*/}&lt;/form&gt;</a:t>
            </a:r>
          </a:p>
          <a:p>
            <a:r>
              <a:rPr lang="en" dirty="0">
                <a:solidFill>
                  <a:schemeClr val="bg1"/>
                </a:solidFill>
              </a:rPr>
              <a:t>}</a:t>
            </a:r>
          </a:p>
          <a:p>
            <a:endParaRPr lang="en" dirty="0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chemeClr val="bg1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 = </a:t>
            </a:r>
            <a:r>
              <a:rPr lang="en" dirty="0" err="1">
                <a:solidFill>
                  <a:srgbClr val="00B0F0"/>
                </a:solidFill>
              </a:rPr>
              <a:t>reduxForm</a:t>
            </a:r>
            <a:r>
              <a:rPr lang="en" dirty="0">
                <a:solidFill>
                  <a:schemeClr val="bg1"/>
                </a:solidFill>
              </a:rPr>
              <a:t>({</a:t>
            </a:r>
            <a:endParaRPr lang="en" dirty="0">
              <a:solidFill>
                <a:srgbClr val="FFC000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    </a:t>
            </a:r>
            <a:r>
              <a:rPr lang="en" dirty="0">
                <a:solidFill>
                  <a:srgbClr val="00B0F0"/>
                </a:solidFill>
              </a:rPr>
              <a:t>form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'contact’</a:t>
            </a:r>
            <a:r>
              <a:rPr lang="en" dirty="0">
                <a:solidFill>
                  <a:schemeClr val="bg1"/>
                </a:solidFill>
              </a:rPr>
              <a:t>,</a:t>
            </a:r>
          </a:p>
          <a:p>
            <a:r>
              <a:rPr lang="en" dirty="0">
                <a:solidFill>
                  <a:schemeClr val="bg1"/>
                </a:solidFill>
              </a:rPr>
              <a:t>    </a:t>
            </a:r>
            <a:r>
              <a:rPr lang="en" dirty="0" err="1">
                <a:solidFill>
                  <a:srgbClr val="00B0F0"/>
                </a:solidFill>
              </a:rPr>
              <a:t>initialValues</a:t>
            </a:r>
            <a:r>
              <a:rPr lang="en" dirty="0">
                <a:solidFill>
                  <a:schemeClr val="bg1"/>
                </a:solidFill>
              </a:rPr>
              <a:t>: {</a:t>
            </a:r>
          </a:p>
          <a:p>
            <a:r>
              <a:rPr lang="en" dirty="0">
                <a:solidFill>
                  <a:schemeClr val="bg1"/>
                </a:solidFill>
              </a:rPr>
              <a:t>        </a:t>
            </a:r>
            <a:r>
              <a:rPr lang="en" dirty="0" err="1">
                <a:solidFill>
                  <a:srgbClr val="00B0F0"/>
                </a:solidFill>
              </a:rPr>
              <a:t>firstName</a:t>
            </a:r>
            <a:r>
              <a:rPr lang="en" dirty="0">
                <a:solidFill>
                  <a:schemeClr val="bg1"/>
                </a:solidFill>
              </a:rPr>
              <a:t>: </a:t>
            </a:r>
            <a:r>
              <a:rPr lang="en" dirty="0">
                <a:solidFill>
                  <a:srgbClr val="FFC000"/>
                </a:solidFill>
              </a:rPr>
              <a:t>‘Joe’</a:t>
            </a:r>
          </a:p>
          <a:p>
            <a:r>
              <a:rPr lang="en" dirty="0">
                <a:solidFill>
                  <a:schemeClr val="bg1"/>
                </a:solidFill>
              </a:rPr>
              <a:t>    }</a:t>
            </a:r>
            <a:endParaRPr lang="en" dirty="0">
              <a:solidFill>
                <a:srgbClr val="FFC000"/>
              </a:solidFill>
            </a:endParaRPr>
          </a:p>
          <a:p>
            <a:r>
              <a:rPr lang="en" dirty="0">
                <a:solidFill>
                  <a:schemeClr val="bg1"/>
                </a:solidFill>
              </a:rPr>
              <a:t>})(</a:t>
            </a:r>
            <a:r>
              <a:rPr lang="en" dirty="0" err="1">
                <a:solidFill>
                  <a:schemeClr val="bg1"/>
                </a:solidFill>
              </a:rPr>
              <a:t>ContactForm</a:t>
            </a:r>
            <a:r>
              <a:rPr lang="en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6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212" name="Google Shape;212;p25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chemeClr val="lt1"/>
                  </a:solidFill>
                  <a:latin typeface="Tahoma"/>
                  <a:ea typeface="Tahoma"/>
                  <a:cs typeface="Tahoma"/>
                </a:rPr>
                <a:t>Полезные ссылки</a:t>
              </a:r>
            </a:p>
            <a:p>
              <a:endParaRPr lang="ru-RU" sz="2000" dirty="0">
                <a:solidFill>
                  <a:schemeClr val="lt1"/>
                </a:solidFill>
                <a:latin typeface="Tahoma"/>
                <a:ea typeface="Tahoma"/>
                <a:cs typeface="Tahoma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ACD96F-37FA-ED40-832E-3649E67A0624}"/>
              </a:ext>
            </a:extLst>
          </p:cNvPr>
          <p:cNvSpPr txBox="1"/>
          <p:nvPr/>
        </p:nvSpPr>
        <p:spPr>
          <a:xfrm>
            <a:off x="660675" y="1309143"/>
            <a:ext cx="7133674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Документация по </a:t>
            </a:r>
            <a:r>
              <a:rPr lang="en-US" sz="2400" dirty="0"/>
              <a:t>Redux Form </a:t>
            </a:r>
            <a:r>
              <a:rPr lang="en" sz="2400" dirty="0">
                <a:hlinkClick r:id="rId3"/>
              </a:rPr>
              <a:t>https://redux-form.com</a:t>
            </a:r>
            <a:endParaRPr lang="en-US" sz="2400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spcBef>
                <a:spcPts val="200"/>
              </a:spcBef>
            </a:pPr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Вопросы?</a:t>
            </a:r>
          </a:p>
        </p:txBody>
      </p:sp>
      <p:sp>
        <p:nvSpPr>
          <p:cNvPr id="11" name="Подзаголовок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2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13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ru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702900"/>
            <a:ext cx="4875936" cy="3865975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Цель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Разберем для чего нужен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Form</a:t>
            </a:r>
          </a:p>
          <a:p>
            <a:pPr marL="139700" indent="0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662483"/>
                </a:solidFill>
                <a:latin typeface="Tahoma"/>
                <a:ea typeface="Tahoma"/>
                <a:cs typeface="Tahoma"/>
                <a:sym typeface="Tahoma"/>
              </a:rPr>
              <a:t>Задачи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Задачи, решаемые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Form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Учимся применять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Цель и задачи </a:t>
              </a: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833DB9-9470-1A46-B514-55FE27E7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6757" y="1240649"/>
            <a:ext cx="4875936" cy="3902851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Предпосылки и задачи для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Form</a:t>
            </a:r>
            <a:endParaRPr lang="ru-RU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Принцип работы 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Redux Form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работы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Выводим форму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 по умолчанию</a:t>
            </a:r>
          </a:p>
          <a:p>
            <a:pPr fontAlgn="base"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Сбрасываем поля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marL="139700" indent="0" fontAlgn="base">
              <a:lnSpc>
                <a:spcPct val="150000"/>
              </a:lnSpc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" name="Google Shape;63;p14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6" name="Google Shape;64;p14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5;p14"/>
            <p:cNvSpPr txBox="1"/>
            <p:nvPr/>
          </p:nvSpPr>
          <p:spPr>
            <a:xfrm>
              <a:off x="181650" y="285825"/>
              <a:ext cx="57864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План занятия</a:t>
              </a:r>
            </a:p>
          </p:txBody>
        </p:sp>
      </p:grpSp>
      <p:sp>
        <p:nvSpPr>
          <p:cNvPr id="8" name="Google Shape;73;p15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4262D-A1F6-7F4F-A530-0D8ED5D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7" y="1373717"/>
            <a:ext cx="2616200" cy="26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Предпосылки и задачи для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Redux Form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355163" y="949352"/>
            <a:ext cx="803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/>
              <a:t>В некоторых бизнес процессах бывает необходимо использовать большое количество форм с полями ввода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30BE09-B23F-DC4D-8362-67525A82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4" y="1595683"/>
            <a:ext cx="1890525" cy="3300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2843-FD70-9E43-B50A-8DA8336843BB}"/>
              </a:ext>
            </a:extLst>
          </p:cNvPr>
          <p:cNvSpPr txBox="1"/>
          <p:nvPr/>
        </p:nvSpPr>
        <p:spPr>
          <a:xfrm>
            <a:off x="2821021" y="1737860"/>
            <a:ext cx="570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хранения всего в </a:t>
            </a:r>
            <a:r>
              <a:rPr lang="en-US" dirty="0"/>
              <a:t>Redux </a:t>
            </a:r>
            <a:r>
              <a:rPr lang="ru-RU" dirty="0"/>
              <a:t>понадобится написать много однообразного кода:</a:t>
            </a:r>
            <a:endParaRPr lang="en-US" dirty="0"/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6AEB-6EB9-854E-AB3C-FF4D10496F6D}"/>
              </a:ext>
            </a:extLst>
          </p:cNvPr>
          <p:cNvSpPr txBox="1"/>
          <p:nvPr/>
        </p:nvSpPr>
        <p:spPr>
          <a:xfrm>
            <a:off x="2876146" y="2331211"/>
            <a:ext cx="222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Много </a:t>
            </a:r>
            <a:r>
              <a:rPr lang="en-US" dirty="0" err="1"/>
              <a:t>actionType</a:t>
            </a:r>
            <a:endParaRPr lang="en-US" dirty="0"/>
          </a:p>
          <a:p>
            <a:endParaRPr lang="ru-RU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5C1E5C6F-AF2D-344C-8A4F-CD9D8ED73029}"/>
              </a:ext>
            </a:extLst>
          </p:cNvPr>
          <p:cNvSpPr/>
          <p:nvPr/>
        </p:nvSpPr>
        <p:spPr>
          <a:xfrm>
            <a:off x="2876146" y="2763842"/>
            <a:ext cx="6131667" cy="2204457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38DED3A3-33F5-B14E-AD94-D3CEC7E129E2}"/>
              </a:ext>
            </a:extLst>
          </p:cNvPr>
          <p:cNvSpPr txBox="1">
            <a:spLocks/>
          </p:cNvSpPr>
          <p:nvPr/>
        </p:nvSpPr>
        <p:spPr>
          <a:xfrm>
            <a:off x="2957207" y="2841517"/>
            <a:ext cx="3058279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FIO_CHANGE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FFC000"/>
                </a:solidFill>
              </a:rPr>
              <a:t>‘FIO_CHANGE’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44759BC-64C2-2744-ABFE-0DC59B7C5DE4}"/>
              </a:ext>
            </a:extLst>
          </p:cNvPr>
          <p:cNvSpPr txBox="1">
            <a:spLocks/>
          </p:cNvSpPr>
          <p:nvPr/>
        </p:nvSpPr>
        <p:spPr>
          <a:xfrm>
            <a:off x="2957207" y="3096878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FIO_SET_VALIDATION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FFC000"/>
                </a:solidFill>
              </a:rPr>
              <a:t>‘FIO_SET_VALIDATION’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1B4BC928-8EC1-4843-8DD6-BA6404672D0C}"/>
              </a:ext>
            </a:extLst>
          </p:cNvPr>
          <p:cNvSpPr txBox="1">
            <a:spLocks/>
          </p:cNvSpPr>
          <p:nvPr/>
        </p:nvSpPr>
        <p:spPr>
          <a:xfrm>
            <a:off x="2957206" y="3384196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FIO_RESET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FFC000"/>
                </a:solidFill>
              </a:rPr>
              <a:t>‘FIO_SET_RESET’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8C79191E-DD9D-B14F-B945-818F47686E52}"/>
              </a:ext>
            </a:extLst>
          </p:cNvPr>
          <p:cNvSpPr txBox="1">
            <a:spLocks/>
          </p:cNvSpPr>
          <p:nvPr/>
        </p:nvSpPr>
        <p:spPr>
          <a:xfrm>
            <a:off x="2957207" y="3662420"/>
            <a:ext cx="3644876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AGE_CHANGE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FFC000"/>
                </a:solidFill>
              </a:rPr>
              <a:t>‘AGE_CHANGE’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E843D503-DB5F-724E-A1B6-8AA21DF5D555}"/>
              </a:ext>
            </a:extLst>
          </p:cNvPr>
          <p:cNvSpPr txBox="1">
            <a:spLocks/>
          </p:cNvSpPr>
          <p:nvPr/>
        </p:nvSpPr>
        <p:spPr>
          <a:xfrm>
            <a:off x="2957207" y="3917781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AGE_SET_VALIDATION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FFC000"/>
                </a:solidFill>
              </a:rPr>
              <a:t>‘AGE_SET_VALIDATION’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AA01433-896E-F341-820C-3E49CBE82404}"/>
              </a:ext>
            </a:extLst>
          </p:cNvPr>
          <p:cNvSpPr txBox="1">
            <a:spLocks/>
          </p:cNvSpPr>
          <p:nvPr/>
        </p:nvSpPr>
        <p:spPr>
          <a:xfrm>
            <a:off x="2957206" y="4205099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92D050"/>
                </a:solidFill>
              </a:rPr>
              <a:t>AGE_RESET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>
                <a:solidFill>
                  <a:srgbClr val="FFC000"/>
                </a:solidFill>
              </a:rPr>
              <a:t>‘AGE_SET_RESET’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625E9B6D-CE25-274F-820F-F04F786E7BE2}"/>
              </a:ext>
            </a:extLst>
          </p:cNvPr>
          <p:cNvSpPr txBox="1">
            <a:spLocks/>
          </p:cNvSpPr>
          <p:nvPr/>
        </p:nvSpPr>
        <p:spPr>
          <a:xfrm>
            <a:off x="2957206" y="4502366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rgbClr val="00B0F0"/>
                </a:solidFill>
              </a:rPr>
              <a:t>…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5" grpId="0" animBg="1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Предпосылки и задачи для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Redux Form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355163" y="949352"/>
            <a:ext cx="803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/>
              <a:t>В некоторых бизнес процессах бывает необходимо использовать большое количество форм с полями ввода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30BE09-B23F-DC4D-8362-67525A82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4" y="1595683"/>
            <a:ext cx="1890525" cy="3300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2843-FD70-9E43-B50A-8DA8336843BB}"/>
              </a:ext>
            </a:extLst>
          </p:cNvPr>
          <p:cNvSpPr txBox="1"/>
          <p:nvPr/>
        </p:nvSpPr>
        <p:spPr>
          <a:xfrm>
            <a:off x="2821021" y="1737860"/>
            <a:ext cx="570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хранения всего в </a:t>
            </a:r>
            <a:r>
              <a:rPr lang="en-US" dirty="0"/>
              <a:t>Redux </a:t>
            </a:r>
            <a:r>
              <a:rPr lang="ru-RU" dirty="0"/>
              <a:t>понадобится написать много однообразного кода:</a:t>
            </a:r>
            <a:endParaRPr lang="en-US" dirty="0"/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6AEB-6EB9-854E-AB3C-FF4D10496F6D}"/>
              </a:ext>
            </a:extLst>
          </p:cNvPr>
          <p:cNvSpPr txBox="1"/>
          <p:nvPr/>
        </p:nvSpPr>
        <p:spPr>
          <a:xfrm>
            <a:off x="2876146" y="2331211"/>
            <a:ext cx="222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Много </a:t>
            </a:r>
            <a:r>
              <a:rPr lang="en-US" dirty="0" err="1"/>
              <a:t>actionCreator</a:t>
            </a:r>
            <a:endParaRPr lang="en-US" dirty="0"/>
          </a:p>
          <a:p>
            <a:endParaRPr lang="ru-RU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5C1E5C6F-AF2D-344C-8A4F-CD9D8ED73029}"/>
              </a:ext>
            </a:extLst>
          </p:cNvPr>
          <p:cNvSpPr/>
          <p:nvPr/>
        </p:nvSpPr>
        <p:spPr>
          <a:xfrm>
            <a:off x="2876146" y="2763842"/>
            <a:ext cx="6131667" cy="2204457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38DED3A3-33F5-B14E-AD94-D3CEC7E129E2}"/>
              </a:ext>
            </a:extLst>
          </p:cNvPr>
          <p:cNvSpPr txBox="1">
            <a:spLocks/>
          </p:cNvSpPr>
          <p:nvPr/>
        </p:nvSpPr>
        <p:spPr>
          <a:xfrm>
            <a:off x="2957207" y="2841517"/>
            <a:ext cx="4880507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changeFio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(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) =&gt; ({ type: </a:t>
            </a:r>
            <a:r>
              <a:rPr lang="en-US" sz="1200" dirty="0">
                <a:solidFill>
                  <a:srgbClr val="92D050"/>
                </a:solidFill>
              </a:rPr>
              <a:t>FIO_CHANGE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44759BC-64C2-2744-ABFE-0DC59B7C5DE4}"/>
              </a:ext>
            </a:extLst>
          </p:cNvPr>
          <p:cNvSpPr txBox="1">
            <a:spLocks/>
          </p:cNvSpPr>
          <p:nvPr/>
        </p:nvSpPr>
        <p:spPr>
          <a:xfrm>
            <a:off x="2957207" y="3096878"/>
            <a:ext cx="5954564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setFioValidation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(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) =&gt;({ type: </a:t>
            </a:r>
            <a:r>
              <a:rPr lang="en-US" sz="1200" dirty="0">
                <a:solidFill>
                  <a:srgbClr val="92D050"/>
                </a:solidFill>
              </a:rPr>
              <a:t>FIO_SET_VALIDATION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})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1B4BC928-8EC1-4843-8DD6-BA6404672D0C}"/>
              </a:ext>
            </a:extLst>
          </p:cNvPr>
          <p:cNvSpPr txBox="1">
            <a:spLocks/>
          </p:cNvSpPr>
          <p:nvPr/>
        </p:nvSpPr>
        <p:spPr>
          <a:xfrm>
            <a:off x="2957206" y="3384196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resetFio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() =&gt; ({ type: </a:t>
            </a:r>
            <a:r>
              <a:rPr lang="en-US" sz="1200" dirty="0">
                <a:solidFill>
                  <a:srgbClr val="92D050"/>
                </a:solidFill>
              </a:rPr>
              <a:t>FIO_RESET </a:t>
            </a:r>
            <a:r>
              <a:rPr lang="en-US" sz="1200" dirty="0">
                <a:solidFill>
                  <a:schemeClr val="bg1"/>
                </a:solidFill>
              </a:rPr>
              <a:t>})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8C79191E-DD9D-B14F-B945-818F47686E52}"/>
              </a:ext>
            </a:extLst>
          </p:cNvPr>
          <p:cNvSpPr txBox="1">
            <a:spLocks/>
          </p:cNvSpPr>
          <p:nvPr/>
        </p:nvSpPr>
        <p:spPr>
          <a:xfrm>
            <a:off x="2957207" y="3662420"/>
            <a:ext cx="5954564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changeAge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) =&gt; ({ type: </a:t>
            </a:r>
            <a:r>
              <a:rPr lang="en-US" sz="1200" dirty="0">
                <a:solidFill>
                  <a:srgbClr val="92D050"/>
                </a:solidFill>
              </a:rPr>
              <a:t>AGE_CHANGE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 })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E843D503-DB5F-724E-A1B6-8AA21DF5D555}"/>
              </a:ext>
            </a:extLst>
          </p:cNvPr>
          <p:cNvSpPr txBox="1">
            <a:spLocks/>
          </p:cNvSpPr>
          <p:nvPr/>
        </p:nvSpPr>
        <p:spPr>
          <a:xfrm>
            <a:off x="2957207" y="3917781"/>
            <a:ext cx="5954564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setAgeValidation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chemeClr val="bg1"/>
                </a:solidFill>
              </a:rPr>
              <a:t>) =&gt; ({ type: </a:t>
            </a:r>
            <a:r>
              <a:rPr lang="en-US" sz="1200" dirty="0">
                <a:solidFill>
                  <a:srgbClr val="92D050"/>
                </a:solidFill>
              </a:rPr>
              <a:t>AGE_SET_VALIDATION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value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})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AA01433-896E-F341-820C-3E49CBE82404}"/>
              </a:ext>
            </a:extLst>
          </p:cNvPr>
          <p:cNvSpPr txBox="1">
            <a:spLocks/>
          </p:cNvSpPr>
          <p:nvPr/>
        </p:nvSpPr>
        <p:spPr>
          <a:xfrm>
            <a:off x="2957206" y="4205099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resetAge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() =&gt; ({ type: </a:t>
            </a:r>
            <a:r>
              <a:rPr lang="en-US" sz="1200" dirty="0">
                <a:solidFill>
                  <a:srgbClr val="92D050"/>
                </a:solidFill>
              </a:rPr>
              <a:t>AGE_RESET </a:t>
            </a:r>
            <a:r>
              <a:rPr lang="en-US" sz="1200" dirty="0">
                <a:solidFill>
                  <a:schemeClr val="bg1"/>
                </a:solidFill>
              </a:rPr>
              <a:t>})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625E9B6D-CE25-274F-820F-F04F786E7BE2}"/>
              </a:ext>
            </a:extLst>
          </p:cNvPr>
          <p:cNvSpPr txBox="1">
            <a:spLocks/>
          </p:cNvSpPr>
          <p:nvPr/>
        </p:nvSpPr>
        <p:spPr>
          <a:xfrm>
            <a:off x="2957206" y="4502366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rgbClr val="00B0F0"/>
                </a:solidFill>
              </a:rPr>
              <a:t>…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Предпосылки и задачи для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Redux Form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355163" y="949352"/>
            <a:ext cx="803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/>
              <a:t>В некоторых бизнес процессах бывает необходимо использовать большое количество форм с полями ввода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30BE09-B23F-DC4D-8362-67525A82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4" y="1595683"/>
            <a:ext cx="1890525" cy="3300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2843-FD70-9E43-B50A-8DA8336843BB}"/>
              </a:ext>
            </a:extLst>
          </p:cNvPr>
          <p:cNvSpPr txBox="1"/>
          <p:nvPr/>
        </p:nvSpPr>
        <p:spPr>
          <a:xfrm>
            <a:off x="2821021" y="1737860"/>
            <a:ext cx="570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хранения всего в </a:t>
            </a:r>
            <a:r>
              <a:rPr lang="en-US" dirty="0"/>
              <a:t>Redux </a:t>
            </a:r>
            <a:r>
              <a:rPr lang="ru-RU" dirty="0"/>
              <a:t>понадобится написать много однообразного кода:</a:t>
            </a:r>
            <a:endParaRPr lang="en-US" dirty="0"/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6AEB-6EB9-854E-AB3C-FF4D10496F6D}"/>
              </a:ext>
            </a:extLst>
          </p:cNvPr>
          <p:cNvSpPr txBox="1"/>
          <p:nvPr/>
        </p:nvSpPr>
        <p:spPr>
          <a:xfrm>
            <a:off x="2876146" y="2331211"/>
            <a:ext cx="222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Много </a:t>
            </a:r>
            <a:r>
              <a:rPr lang="en-US" dirty="0" err="1"/>
              <a:t>Redcer</a:t>
            </a:r>
            <a:endParaRPr lang="en-US" dirty="0"/>
          </a:p>
          <a:p>
            <a:endParaRPr lang="ru-RU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5C1E5C6F-AF2D-344C-8A4F-CD9D8ED73029}"/>
              </a:ext>
            </a:extLst>
          </p:cNvPr>
          <p:cNvSpPr/>
          <p:nvPr/>
        </p:nvSpPr>
        <p:spPr>
          <a:xfrm>
            <a:off x="2876146" y="2763842"/>
            <a:ext cx="6131667" cy="2204457"/>
          </a:xfrm>
          <a:prstGeom prst="roundRect">
            <a:avLst>
              <a:gd name="adj" fmla="val 313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38DED3A3-33F5-B14E-AD94-D3CEC7E129E2}"/>
              </a:ext>
            </a:extLst>
          </p:cNvPr>
          <p:cNvSpPr txBox="1">
            <a:spLocks/>
          </p:cNvSpPr>
          <p:nvPr/>
        </p:nvSpPr>
        <p:spPr>
          <a:xfrm>
            <a:off x="2957207" y="2841517"/>
            <a:ext cx="4880507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fioReducer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(</a:t>
            </a:r>
            <a:r>
              <a:rPr lang="en-US" sz="1200" dirty="0">
                <a:solidFill>
                  <a:srgbClr val="FFC000"/>
                </a:solidFill>
              </a:rPr>
              <a:t>state = </a:t>
            </a:r>
            <a:r>
              <a:rPr lang="en-US" sz="1200" dirty="0" err="1">
                <a:solidFill>
                  <a:srgbClr val="FFC000"/>
                </a:solidFill>
              </a:rPr>
              <a:t>initialState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>
                <a:solidFill>
                  <a:srgbClr val="FFC000"/>
                </a:solidFill>
              </a:rPr>
              <a:t>action</a:t>
            </a:r>
            <a:r>
              <a:rPr lang="en-US" sz="1200" dirty="0">
                <a:solidFill>
                  <a:schemeClr val="bg1"/>
                </a:solidFill>
              </a:rPr>
              <a:t>) =&gt; …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44759BC-64C2-2744-ABFE-0DC59B7C5DE4}"/>
              </a:ext>
            </a:extLst>
          </p:cNvPr>
          <p:cNvSpPr txBox="1">
            <a:spLocks/>
          </p:cNvSpPr>
          <p:nvPr/>
        </p:nvSpPr>
        <p:spPr>
          <a:xfrm>
            <a:off x="2957207" y="3096878"/>
            <a:ext cx="5954564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ageReducer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C000"/>
                </a:solidFill>
              </a:rPr>
              <a:t>state = </a:t>
            </a:r>
            <a:r>
              <a:rPr lang="en-US" sz="1200" dirty="0" err="1">
                <a:solidFill>
                  <a:srgbClr val="FFC000"/>
                </a:solidFill>
              </a:rPr>
              <a:t>initialState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C000"/>
                </a:solidFill>
              </a:rPr>
              <a:t> action</a:t>
            </a:r>
            <a:r>
              <a:rPr lang="en-US" sz="1200" dirty="0">
                <a:solidFill>
                  <a:schemeClr val="bg1"/>
                </a:solidFill>
              </a:rPr>
              <a:t>) =&gt; …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1B4BC928-8EC1-4843-8DD6-BA6404672D0C}"/>
              </a:ext>
            </a:extLst>
          </p:cNvPr>
          <p:cNvSpPr txBox="1">
            <a:spLocks/>
          </p:cNvSpPr>
          <p:nvPr/>
        </p:nvSpPr>
        <p:spPr>
          <a:xfrm>
            <a:off x="2957206" y="3384196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emailReducer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C000"/>
                </a:solidFill>
              </a:rPr>
              <a:t>state = </a:t>
            </a:r>
            <a:r>
              <a:rPr lang="en-US" sz="1200" dirty="0" err="1">
                <a:solidFill>
                  <a:srgbClr val="FFC000"/>
                </a:solidFill>
              </a:rPr>
              <a:t>initialState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C000"/>
                </a:solidFill>
              </a:rPr>
              <a:t> action</a:t>
            </a:r>
            <a:r>
              <a:rPr lang="en-US" sz="1200" dirty="0">
                <a:solidFill>
                  <a:schemeClr val="bg1"/>
                </a:solidFill>
              </a:rPr>
              <a:t>) =&gt; …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8C79191E-DD9D-B14F-B945-818F47686E52}"/>
              </a:ext>
            </a:extLst>
          </p:cNvPr>
          <p:cNvSpPr txBox="1">
            <a:spLocks/>
          </p:cNvSpPr>
          <p:nvPr/>
        </p:nvSpPr>
        <p:spPr>
          <a:xfrm>
            <a:off x="2957207" y="3662420"/>
            <a:ext cx="5954564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socialAddrReducer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 (</a:t>
            </a:r>
            <a:r>
              <a:rPr lang="en-US" sz="1200" dirty="0">
                <a:solidFill>
                  <a:srgbClr val="FFC000"/>
                </a:solidFill>
              </a:rPr>
              <a:t>state = </a:t>
            </a:r>
            <a:r>
              <a:rPr lang="en-US" sz="1200" dirty="0" err="1">
                <a:solidFill>
                  <a:srgbClr val="FFC000"/>
                </a:solidFill>
              </a:rPr>
              <a:t>initialState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C000"/>
                </a:solidFill>
              </a:rPr>
              <a:t> action</a:t>
            </a:r>
            <a:r>
              <a:rPr lang="en-US" sz="1200" dirty="0">
                <a:solidFill>
                  <a:schemeClr val="bg1"/>
                </a:solidFill>
              </a:rPr>
              <a:t>) =&gt; …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E843D503-DB5F-724E-A1B6-8AA21DF5D555}"/>
              </a:ext>
            </a:extLst>
          </p:cNvPr>
          <p:cNvSpPr txBox="1">
            <a:spLocks/>
          </p:cNvSpPr>
          <p:nvPr/>
        </p:nvSpPr>
        <p:spPr>
          <a:xfrm>
            <a:off x="2957207" y="3917781"/>
            <a:ext cx="5954564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genderReducer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C000"/>
                </a:solidFill>
              </a:rPr>
              <a:t>state = </a:t>
            </a:r>
            <a:r>
              <a:rPr lang="en-US" sz="1200" dirty="0" err="1">
                <a:solidFill>
                  <a:srgbClr val="FFC000"/>
                </a:solidFill>
              </a:rPr>
              <a:t>initialState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C000"/>
                </a:solidFill>
              </a:rPr>
              <a:t> action</a:t>
            </a:r>
            <a:r>
              <a:rPr lang="en-US" sz="1200" dirty="0">
                <a:solidFill>
                  <a:schemeClr val="bg1"/>
                </a:solidFill>
              </a:rPr>
              <a:t>) =&gt; …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AA01433-896E-F341-820C-3E49CBE82404}"/>
              </a:ext>
            </a:extLst>
          </p:cNvPr>
          <p:cNvSpPr txBox="1">
            <a:spLocks/>
          </p:cNvSpPr>
          <p:nvPr/>
        </p:nvSpPr>
        <p:spPr>
          <a:xfrm>
            <a:off x="2957206" y="4205099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 err="1">
                <a:solidFill>
                  <a:srgbClr val="00B0F0"/>
                </a:solidFill>
              </a:rPr>
              <a:t>const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rgbClr val="92D050"/>
                </a:solidFill>
              </a:rPr>
              <a:t>phoneReducer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=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rgbClr val="FFC000"/>
                </a:solidFill>
              </a:rPr>
              <a:t>state = </a:t>
            </a:r>
            <a:r>
              <a:rPr lang="en-US" sz="1200" dirty="0" err="1">
                <a:solidFill>
                  <a:srgbClr val="FFC000"/>
                </a:solidFill>
              </a:rPr>
              <a:t>initialState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  <a:r>
              <a:rPr lang="en-US" sz="1200" dirty="0">
                <a:solidFill>
                  <a:srgbClr val="FFC000"/>
                </a:solidFill>
              </a:rPr>
              <a:t> action</a:t>
            </a:r>
            <a:r>
              <a:rPr lang="en-US" sz="1200" dirty="0">
                <a:solidFill>
                  <a:schemeClr val="bg1"/>
                </a:solidFill>
              </a:rPr>
              <a:t>) =&gt; …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625E9B6D-CE25-274F-820F-F04F786E7BE2}"/>
              </a:ext>
            </a:extLst>
          </p:cNvPr>
          <p:cNvSpPr txBox="1">
            <a:spLocks/>
          </p:cNvSpPr>
          <p:nvPr/>
        </p:nvSpPr>
        <p:spPr>
          <a:xfrm>
            <a:off x="2957206" y="4502366"/>
            <a:ext cx="4357993" cy="3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rgbClr val="00B0F0"/>
                </a:solidFill>
              </a:rPr>
              <a:t>…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Предпосылки и задачи для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Redux Form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355163" y="949352"/>
            <a:ext cx="803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/>
              <a:t>В некоторых бизнес процессах бывает необходимо использовать большое количество форм с полями ввода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30BE09-B23F-DC4D-8362-67525A82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4" y="1595683"/>
            <a:ext cx="1890525" cy="3300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2843-FD70-9E43-B50A-8DA8336843BB}"/>
              </a:ext>
            </a:extLst>
          </p:cNvPr>
          <p:cNvSpPr txBox="1"/>
          <p:nvPr/>
        </p:nvSpPr>
        <p:spPr>
          <a:xfrm>
            <a:off x="2821021" y="1737860"/>
            <a:ext cx="5700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хранения всего в </a:t>
            </a:r>
            <a:r>
              <a:rPr lang="en-US" dirty="0"/>
              <a:t>Redux </a:t>
            </a:r>
            <a:r>
              <a:rPr lang="ru-RU" dirty="0"/>
              <a:t>понадобится написать много однообразного кода:</a:t>
            </a:r>
            <a:endParaRPr lang="en-US" dirty="0"/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6AEB-6EB9-854E-AB3C-FF4D10496F6D}"/>
              </a:ext>
            </a:extLst>
          </p:cNvPr>
          <p:cNvSpPr txBox="1"/>
          <p:nvPr/>
        </p:nvSpPr>
        <p:spPr>
          <a:xfrm>
            <a:off x="2876146" y="2331211"/>
            <a:ext cx="26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Затем все это применить</a:t>
            </a:r>
            <a:endParaRPr lang="en-US" dirty="0"/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A60A77-90CB-E848-A8EB-48521D213CA4}"/>
              </a:ext>
            </a:extLst>
          </p:cNvPr>
          <p:cNvSpPr txBox="1"/>
          <p:nvPr/>
        </p:nvSpPr>
        <p:spPr>
          <a:xfrm>
            <a:off x="2876146" y="2614911"/>
            <a:ext cx="26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не перепутать 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4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Предпосылки и задачи для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Redux Form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265D74-8C94-9D40-A5B3-15738C637AC5}"/>
              </a:ext>
            </a:extLst>
          </p:cNvPr>
          <p:cNvSpPr txBox="1"/>
          <p:nvPr/>
        </p:nvSpPr>
        <p:spPr>
          <a:xfrm>
            <a:off x="355163" y="949352"/>
            <a:ext cx="803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/>
              <a:t>Для решения типичных задач, связанных с формами ввода данных и разработан </a:t>
            </a:r>
            <a:r>
              <a:rPr lang="en-US" sz="1800" b="1" dirty="0" err="1">
                <a:solidFill>
                  <a:srgbClr val="7030A0"/>
                </a:solidFill>
              </a:rPr>
              <a:t>ReduxForm</a:t>
            </a:r>
            <a:endParaRPr lang="ru-RU" sz="1800" b="1" dirty="0">
              <a:solidFill>
                <a:srgbClr val="7030A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2E1FD-5E68-8F4D-9502-71D0AD45C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3" r="8281"/>
          <a:stretch/>
        </p:blipFill>
        <p:spPr>
          <a:xfrm>
            <a:off x="1" y="1971413"/>
            <a:ext cx="9144000" cy="2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5038200"/>
            <a:ext cx="9144000" cy="105300"/>
          </a:xfrm>
          <a:prstGeom prst="rect">
            <a:avLst/>
          </a:prstGeom>
          <a:solidFill>
            <a:srgbClr val="662483"/>
          </a:solidFill>
          <a:ln w="9525" cap="flat" cmpd="sng">
            <a:solidFill>
              <a:srgbClr val="6624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0" y="0"/>
            <a:ext cx="9144000" cy="633000"/>
            <a:chOff x="125" y="215925"/>
            <a:chExt cx="9144000" cy="633000"/>
          </a:xfrm>
        </p:grpSpPr>
        <p:sp>
          <p:nvSpPr>
            <p:cNvPr id="86" name="Google Shape;86;p16"/>
            <p:cNvSpPr/>
            <p:nvPr/>
          </p:nvSpPr>
          <p:spPr>
            <a:xfrm>
              <a:off x="125" y="215925"/>
              <a:ext cx="9144000" cy="633000"/>
            </a:xfrm>
            <a:prstGeom prst="rect">
              <a:avLst/>
            </a:prstGeom>
            <a:solidFill>
              <a:srgbClr val="88AF43"/>
            </a:solidFill>
            <a:ln w="9525" cap="flat" cmpd="sng">
              <a:solidFill>
                <a:srgbClr val="88AF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181650" y="285825"/>
              <a:ext cx="72411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ru-RU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Принцип работы </a:t>
              </a:r>
              <a:r>
                <a:rPr lang="en-US" sz="2000" dirty="0">
                  <a:solidFill>
                    <a:srgbClr val="FFFFFF"/>
                  </a:solidFill>
                  <a:latin typeface="Tahoma"/>
                  <a:ea typeface="Tahoma"/>
                  <a:cs typeface="Tahoma"/>
                </a:rPr>
                <a:t>Redux Form</a:t>
              </a:r>
            </a:p>
            <a:p>
              <a:pPr lvl="0"/>
              <a:endParaRPr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B0E941-D4B7-8B4F-B893-75DDDF484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702900"/>
            <a:ext cx="4296212" cy="4296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8FDE4-78C1-DF4C-AEE5-41921181A847}"/>
              </a:ext>
            </a:extLst>
          </p:cNvPr>
          <p:cNvSpPr txBox="1"/>
          <p:nvPr/>
        </p:nvSpPr>
        <p:spPr>
          <a:xfrm>
            <a:off x="406555" y="838899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Основные понятия </a:t>
            </a:r>
            <a:r>
              <a:rPr lang="en-US" sz="2000" dirty="0">
                <a:solidFill>
                  <a:srgbClr val="7030A0"/>
                </a:solidFill>
              </a:rPr>
              <a:t>Redux Form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BF2E1-8E4B-6F47-AAB6-CAB7B89F445A}"/>
              </a:ext>
            </a:extLst>
          </p:cNvPr>
          <p:cNvSpPr txBox="1"/>
          <p:nvPr/>
        </p:nvSpPr>
        <p:spPr>
          <a:xfrm>
            <a:off x="466676" y="1760901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err="1"/>
              <a:t>formReducer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AB432-1DAB-E34E-8352-CC3B18192DFC}"/>
              </a:ext>
            </a:extLst>
          </p:cNvPr>
          <p:cNvSpPr txBox="1"/>
          <p:nvPr/>
        </p:nvSpPr>
        <p:spPr>
          <a:xfrm>
            <a:off x="466675" y="13956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имя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32241-6B44-C449-A8BB-B38BE78C71E8}"/>
              </a:ext>
            </a:extLst>
          </p:cNvPr>
          <p:cNvSpPr txBox="1"/>
          <p:nvPr/>
        </p:nvSpPr>
        <p:spPr>
          <a:xfrm>
            <a:off x="3125985" y="1387649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тип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7C6FD-DB9E-EE45-AB2A-49AB94B62F67}"/>
              </a:ext>
            </a:extLst>
          </p:cNvPr>
          <p:cNvSpPr txBox="1"/>
          <p:nvPr/>
        </p:nvSpPr>
        <p:spPr>
          <a:xfrm>
            <a:off x="2883434" y="176090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reducer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05C79-B4D1-324C-826B-719E6473366D}"/>
              </a:ext>
            </a:extLst>
          </p:cNvPr>
          <p:cNvSpPr txBox="1"/>
          <p:nvPr/>
        </p:nvSpPr>
        <p:spPr>
          <a:xfrm>
            <a:off x="466676" y="2076616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err="1"/>
              <a:t>reduxForm</a:t>
            </a:r>
            <a:r>
              <a:rPr lang="en" dirty="0"/>
              <a:t>()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0DFE4-52B2-6B40-8D00-D9CEB1CBF43C}"/>
              </a:ext>
            </a:extLst>
          </p:cNvPr>
          <p:cNvSpPr txBox="1"/>
          <p:nvPr/>
        </p:nvSpPr>
        <p:spPr>
          <a:xfrm>
            <a:off x="2883434" y="20766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BBCCE-E5F7-BA4F-8554-92793C0169FD}"/>
              </a:ext>
            </a:extLst>
          </p:cNvPr>
          <p:cNvSpPr txBox="1"/>
          <p:nvPr/>
        </p:nvSpPr>
        <p:spPr>
          <a:xfrm>
            <a:off x="466676" y="2405834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&lt;Field/&gt;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BF05E-D7DD-3B42-A3F5-23A3A0AF4449}"/>
              </a:ext>
            </a:extLst>
          </p:cNvPr>
          <p:cNvSpPr txBox="1"/>
          <p:nvPr/>
        </p:nvSpPr>
        <p:spPr>
          <a:xfrm>
            <a:off x="2883434" y="240583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component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30382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14887</TotalTime>
  <Words>863</Words>
  <Application>Microsoft Macintosh PowerPoint</Application>
  <PresentationFormat>Экран (16:9)</PresentationFormat>
  <Paragraphs>158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122</cp:revision>
  <dcterms:modified xsi:type="dcterms:W3CDTF">2019-08-22T17:31:56Z</dcterms:modified>
</cp:coreProperties>
</file>