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7" r:id="rId1"/>
    <p:sldMasterId id="2147483668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embeddedFontLst>
    <p:embeddedFont>
      <p:font typeface="Oswald" pitchFamily="2" charset="0"/>
      <p:regular r:id="rId17"/>
      <p:bold r:id="rId18"/>
    </p:embeddedFont>
    <p:embeddedFont>
      <p:font typeface="Tahoma" panose="020B0604030504040204" pitchFamily="3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82beb433c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582beb433c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bd1ceda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56bd1ceda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6f4edb6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6f4edb6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6bd1ceda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56bd1ceda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82beb433c_2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582beb433c_2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82beb433c_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582beb433c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2beb433c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g582beb433c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82beb433c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g582beb433c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82beb433c_2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g582beb433c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82beb433c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582beb433c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82beb433c_2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582beb433c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82beb433c_2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582beb433c_2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rimakov_pro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/>
          <p:nvPr/>
        </p:nvSpPr>
        <p:spPr>
          <a:xfrm>
            <a:off x="0" y="4540925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0036" y="859200"/>
            <a:ext cx="5523965" cy="368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4">
            <a:alphaModFix/>
          </a:blip>
          <a:srcRect l="8582" r="8574"/>
          <a:stretch/>
        </p:blipFill>
        <p:spPr>
          <a:xfrm>
            <a:off x="3620036" y="859200"/>
            <a:ext cx="5523963" cy="368172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/>
          <p:nvPr/>
        </p:nvSpPr>
        <p:spPr>
          <a:xfrm>
            <a:off x="0" y="354950"/>
            <a:ext cx="5093400" cy="9888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88AF43"/>
          </a:solidFill>
          <a:ln w="9525" cap="flat" cmpd="sng">
            <a:solidFill>
              <a:srgbClr val="88AF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2"/>
          <p:cNvSpPr txBox="1"/>
          <p:nvPr/>
        </p:nvSpPr>
        <p:spPr>
          <a:xfrm>
            <a:off x="198600" y="486350"/>
            <a:ext cx="46962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Typescript</a:t>
            </a:r>
            <a:endParaRPr sz="2400" b="0" i="0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31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79" name="Google Shape;179;p31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1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" sz="200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Базовые типы</a:t>
              </a:r>
              <a:endPara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81" name="Google Shape;181;p31"/>
          <p:cNvSpPr txBox="1"/>
          <p:nvPr/>
        </p:nvSpPr>
        <p:spPr>
          <a:xfrm>
            <a:off x="7525200" y="2239800"/>
            <a:ext cx="1553400" cy="15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" sz="7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lang="ru"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600" b="0" i="0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1"/>
          <p:cNvSpPr/>
          <p:nvPr/>
        </p:nvSpPr>
        <p:spPr>
          <a:xfrm>
            <a:off x="299625" y="907600"/>
            <a:ext cx="8419200" cy="38829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799000" y="1133375"/>
            <a:ext cx="6871200" cy="3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const</a:t>
            </a:r>
            <a:r>
              <a:rPr lang="ru">
                <a:solidFill>
                  <a:srgbClr val="FFFFFF"/>
                </a:solidFill>
              </a:rPr>
              <a:t> logic</a:t>
            </a:r>
            <a:r>
              <a:rPr lang="ru">
                <a:solidFill>
                  <a:srgbClr val="00FFFF"/>
                </a:solidFill>
              </a:rPr>
              <a:t>: boolean</a:t>
            </a:r>
            <a:r>
              <a:rPr lang="ru">
                <a:solidFill>
                  <a:srgbClr val="FFFFFF"/>
                </a:solidFill>
              </a:rPr>
              <a:t> = </a:t>
            </a:r>
            <a:r>
              <a:rPr lang="ru">
                <a:solidFill>
                  <a:srgbClr val="A4C2F4"/>
                </a:solidFill>
              </a:rPr>
              <a:t>true</a:t>
            </a:r>
            <a:r>
              <a:rPr lang="ru">
                <a:solidFill>
                  <a:srgbClr val="FFFFFF"/>
                </a:solidFill>
              </a:rPr>
              <a:t>;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const</a:t>
            </a:r>
            <a:r>
              <a:rPr lang="ru">
                <a:solidFill>
                  <a:srgbClr val="FFFFFF"/>
                </a:solidFill>
              </a:rPr>
              <a:t> numeric</a:t>
            </a:r>
            <a:r>
              <a:rPr lang="ru">
                <a:solidFill>
                  <a:srgbClr val="00FFFF"/>
                </a:solidFill>
              </a:rPr>
              <a:t>: number</a:t>
            </a:r>
            <a:r>
              <a:rPr lang="ru">
                <a:solidFill>
                  <a:srgbClr val="FFFFFF"/>
                </a:solidFill>
              </a:rPr>
              <a:t> = </a:t>
            </a:r>
            <a:r>
              <a:rPr lang="ru">
                <a:solidFill>
                  <a:srgbClr val="A4C2F4"/>
                </a:solidFill>
              </a:rPr>
              <a:t>43</a:t>
            </a:r>
            <a:r>
              <a:rPr lang="ru">
                <a:solidFill>
                  <a:srgbClr val="FFFFFF"/>
                </a:solidFill>
              </a:rPr>
              <a:t>;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const</a:t>
            </a:r>
            <a:r>
              <a:rPr lang="ru">
                <a:solidFill>
                  <a:srgbClr val="FFFFFF"/>
                </a:solidFill>
              </a:rPr>
              <a:t> string</a:t>
            </a:r>
            <a:r>
              <a:rPr lang="ru">
                <a:solidFill>
                  <a:srgbClr val="00FFFF"/>
                </a:solidFill>
              </a:rPr>
              <a:t>: string </a:t>
            </a:r>
            <a:r>
              <a:rPr lang="ru">
                <a:solidFill>
                  <a:srgbClr val="FFFFFF"/>
                </a:solidFill>
              </a:rPr>
              <a:t>= </a:t>
            </a:r>
            <a:r>
              <a:rPr lang="ru">
                <a:solidFill>
                  <a:srgbClr val="A4C2F4"/>
                </a:solidFill>
              </a:rPr>
              <a:t>‘some text’</a:t>
            </a:r>
            <a:r>
              <a:rPr lang="ru">
                <a:solidFill>
                  <a:srgbClr val="FFFFFF"/>
                </a:solidFill>
              </a:rPr>
              <a:t>;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const</a:t>
            </a:r>
            <a:r>
              <a:rPr lang="ru">
                <a:solidFill>
                  <a:srgbClr val="FFFFFF"/>
                </a:solidFill>
              </a:rPr>
              <a:t> arrays</a:t>
            </a:r>
            <a:r>
              <a:rPr lang="ru">
                <a:solidFill>
                  <a:srgbClr val="00FFFF"/>
                </a:solidFill>
              </a:rPr>
              <a:t>: string[ ] </a:t>
            </a:r>
            <a:r>
              <a:rPr lang="ru">
                <a:solidFill>
                  <a:srgbClr val="FFFFFF"/>
                </a:solidFill>
              </a:rPr>
              <a:t>= [</a:t>
            </a:r>
            <a:r>
              <a:rPr lang="ru">
                <a:solidFill>
                  <a:srgbClr val="A4C2F4"/>
                </a:solidFill>
              </a:rPr>
              <a:t>‘some text’, ‘some more text’</a:t>
            </a:r>
            <a:r>
              <a:rPr lang="ru">
                <a:solidFill>
                  <a:srgbClr val="FFFFFF"/>
                </a:solidFill>
              </a:rPr>
              <a:t>];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const</a:t>
            </a:r>
            <a:r>
              <a:rPr lang="ru">
                <a:solidFill>
                  <a:srgbClr val="FFFFFF"/>
                </a:solidFill>
              </a:rPr>
              <a:t> anyVariable</a:t>
            </a:r>
            <a:r>
              <a:rPr lang="ru">
                <a:solidFill>
                  <a:srgbClr val="00FFFF"/>
                </a:solidFill>
              </a:rPr>
              <a:t>: any </a:t>
            </a:r>
            <a:r>
              <a:rPr lang="ru">
                <a:solidFill>
                  <a:srgbClr val="FFFFFF"/>
                </a:solidFill>
              </a:rPr>
              <a:t>= </a:t>
            </a:r>
            <a:r>
              <a:rPr lang="ru">
                <a:solidFill>
                  <a:srgbClr val="A4C2F4"/>
                </a:solidFill>
              </a:rPr>
              <a:t>‘some text’</a:t>
            </a:r>
            <a:r>
              <a:rPr lang="ru">
                <a:solidFill>
                  <a:srgbClr val="FFFFFF"/>
                </a:solidFill>
              </a:rPr>
              <a:t>;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const</a:t>
            </a:r>
            <a:r>
              <a:rPr lang="ru">
                <a:solidFill>
                  <a:srgbClr val="FFFFFF"/>
                </a:solidFill>
              </a:rPr>
              <a:t> enum</a:t>
            </a:r>
            <a:r>
              <a:rPr lang="ru">
                <a:solidFill>
                  <a:srgbClr val="00FFFF"/>
                </a:solidFill>
              </a:rPr>
              <a:t>: COLOR </a:t>
            </a:r>
            <a:r>
              <a:rPr lang="ru">
                <a:solidFill>
                  <a:srgbClr val="FFFFFF"/>
                </a:solidFill>
              </a:rPr>
              <a:t>= </a:t>
            </a:r>
            <a:r>
              <a:rPr lang="ru">
                <a:solidFill>
                  <a:srgbClr val="A4C2F4"/>
                </a:solidFill>
              </a:rPr>
              <a:t>COLOR.RED</a:t>
            </a:r>
            <a:r>
              <a:rPr lang="ru">
                <a:solidFill>
                  <a:srgbClr val="FFFFFF"/>
                </a:solidFill>
              </a:rPr>
              <a:t>;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>
                <a:solidFill>
                  <a:srgbClr val="2F4F4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warnUser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(message: string)</a:t>
            </a:r>
            <a:r>
              <a:rPr lang="ru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b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console.log(message);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32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89" name="Google Shape;189;p32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2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" sz="200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tsconfig.json</a:t>
              </a:r>
              <a:endPara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326" y="753200"/>
            <a:ext cx="7927350" cy="422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3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98" name="Google Shape;198;p3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3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" sz="200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tsconfig.json - compilerOptions</a:t>
              </a:r>
              <a:endPara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00" name="Google Shape;200;p33"/>
          <p:cNvSpPr txBox="1"/>
          <p:nvPr/>
        </p:nvSpPr>
        <p:spPr>
          <a:xfrm>
            <a:off x="7525200" y="2239800"/>
            <a:ext cx="1553400" cy="15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" sz="7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lang="ru"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600" b="0" i="0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3"/>
          <p:cNvSpPr txBox="1"/>
          <p:nvPr/>
        </p:nvSpPr>
        <p:spPr>
          <a:xfrm>
            <a:off x="799000" y="980975"/>
            <a:ext cx="8165700" cy="3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200">
                <a:latin typeface="Georgia"/>
                <a:ea typeface="Georgia"/>
                <a:cs typeface="Georgia"/>
                <a:sym typeface="Georgia"/>
              </a:rPr>
              <a:t>  target - </a:t>
            </a:r>
            <a:r>
              <a:rPr lang="ru" sz="1000" i="1">
                <a:latin typeface="Courier New"/>
                <a:ea typeface="Courier New"/>
                <a:cs typeface="Courier New"/>
                <a:sym typeface="Courier New"/>
              </a:rPr>
              <a:t>Указывает на версию ecmaScript. [es5, es6, ... ]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2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ru" sz="1200" i="1">
                <a:latin typeface="Georgia"/>
                <a:ea typeface="Georgia"/>
                <a:cs typeface="Georgia"/>
                <a:sym typeface="Georgia"/>
              </a:rPr>
              <a:t> declaration - </a:t>
            </a:r>
            <a:r>
              <a:rPr lang="ru" sz="1000" i="1">
                <a:latin typeface="Courier New"/>
                <a:ea typeface="Courier New"/>
                <a:cs typeface="Courier New"/>
                <a:sym typeface="Courier New"/>
              </a:rPr>
              <a:t>указывает создавать ли декларационные файлы [boolean]</a:t>
            </a:r>
            <a:endParaRPr sz="1000" i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200"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ru" sz="1200" i="1">
                <a:latin typeface="Georgia"/>
                <a:ea typeface="Georgia"/>
                <a:cs typeface="Georgia"/>
                <a:sym typeface="Georgia"/>
              </a:rPr>
              <a:t>sourceMap - </a:t>
            </a:r>
            <a:r>
              <a:rPr lang="ru" sz="1000" i="1">
                <a:latin typeface="Courier New"/>
                <a:ea typeface="Courier New"/>
                <a:cs typeface="Courier New"/>
                <a:sym typeface="Courier New"/>
              </a:rPr>
              <a:t>указывает создавать ли sourcemap [boolean]</a:t>
            </a:r>
            <a:endParaRPr sz="1000" i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200"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ru" sz="1200" i="1">
                <a:latin typeface="Georgia"/>
                <a:ea typeface="Georgia"/>
                <a:cs typeface="Georgia"/>
                <a:sym typeface="Georgia"/>
              </a:rPr>
              <a:t>outDir - </a:t>
            </a:r>
            <a:r>
              <a:rPr lang="ru" sz="1000" i="1">
                <a:latin typeface="Courier New"/>
                <a:ea typeface="Courier New"/>
                <a:cs typeface="Courier New"/>
                <a:sym typeface="Courier New"/>
              </a:rPr>
              <a:t>путь для генерации js файлов [string]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200"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lang="ru" sz="1200" i="1">
                <a:latin typeface="Georgia"/>
                <a:ea typeface="Georgia"/>
                <a:cs typeface="Georgia"/>
                <a:sym typeface="Georgia"/>
              </a:rPr>
              <a:t>noEmit - </a:t>
            </a:r>
            <a:r>
              <a:rPr lang="ru" sz="1000" i="1">
                <a:latin typeface="Courier New"/>
                <a:ea typeface="Courier New"/>
                <a:cs typeface="Courier New"/>
                <a:sym typeface="Courier New"/>
              </a:rPr>
              <a:t>указывает сохранять ли результат в файл [boolean]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200"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ru" sz="1200" i="1">
                <a:latin typeface="Georgia"/>
                <a:ea typeface="Georgia"/>
                <a:cs typeface="Georgia"/>
                <a:sym typeface="Georgia"/>
              </a:rPr>
              <a:t>strict - </a:t>
            </a:r>
            <a:r>
              <a:rPr lang="ru" sz="1000" i="1">
                <a:latin typeface="Courier New"/>
                <a:ea typeface="Courier New"/>
                <a:cs typeface="Courier New"/>
                <a:sym typeface="Courier New"/>
              </a:rPr>
              <a:t>указывает включена ли строгая проверка типов [boolean]</a:t>
            </a:r>
            <a:endParaRPr sz="1000" i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ru" sz="1200"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ru" sz="1200" i="1">
                <a:latin typeface="Georgia"/>
                <a:ea typeface="Georgia"/>
                <a:cs typeface="Georgia"/>
                <a:sym typeface="Georgia"/>
              </a:rPr>
              <a:t>noImplicitAny - </a:t>
            </a:r>
            <a:r>
              <a:rPr lang="ru" sz="1000" i="1">
                <a:latin typeface="Courier New"/>
                <a:ea typeface="Courier New"/>
                <a:cs typeface="Courier New"/>
                <a:sym typeface="Courier New"/>
              </a:rPr>
              <a:t>указывает разрешена ли автоматическая проставленовка типа any [boolean]</a:t>
            </a:r>
            <a:endParaRPr sz="1000" i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ru" sz="1200"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ru" sz="1200" i="1">
                <a:latin typeface="Georgia"/>
                <a:ea typeface="Georgia"/>
                <a:cs typeface="Georgia"/>
                <a:sym typeface="Georgia"/>
              </a:rPr>
              <a:t>strictNullChecks - </a:t>
            </a:r>
            <a:r>
              <a:rPr lang="ru" sz="1000" i="1">
                <a:latin typeface="Courier New"/>
                <a:ea typeface="Courier New"/>
                <a:cs typeface="Courier New"/>
                <a:sym typeface="Courier New"/>
              </a:rPr>
              <a:t>указывает включена ли проверка на отсутствие не обязательных свойств [boolean]</a:t>
            </a:r>
            <a:endParaRPr sz="1000" i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ru" sz="1200" i="1">
                <a:latin typeface="Georgia"/>
                <a:ea typeface="Georgia"/>
                <a:cs typeface="Georgia"/>
                <a:sym typeface="Georgia"/>
              </a:rPr>
              <a:t>  noUnusedLocals - </a:t>
            </a:r>
            <a:r>
              <a:rPr lang="ru" sz="1000" i="1">
                <a:latin typeface="Courier New"/>
                <a:ea typeface="Courier New"/>
                <a:cs typeface="Courier New"/>
                <a:sym typeface="Courier New"/>
              </a:rPr>
              <a:t>указывает разрешены ли не </a:t>
            </a:r>
            <a:r>
              <a:rPr lang="ru" sz="10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используемые </a:t>
            </a:r>
            <a:r>
              <a:rPr lang="ru" sz="1000" i="1">
                <a:latin typeface="Courier New"/>
                <a:ea typeface="Courier New"/>
                <a:cs typeface="Courier New"/>
                <a:sym typeface="Courier New"/>
              </a:rPr>
              <a:t>локальные переменные [boolean]</a:t>
            </a:r>
            <a:endParaRPr sz="1000" i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ru" sz="1200"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ru" sz="1200" i="1">
                <a:latin typeface="Georgia"/>
                <a:ea typeface="Georgia"/>
                <a:cs typeface="Georgia"/>
                <a:sym typeface="Georgia"/>
              </a:rPr>
              <a:t>noUnusedParameters - </a:t>
            </a:r>
            <a:r>
              <a:rPr lang="ru" sz="10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указывает разрешены ли не используемые параметры </a:t>
            </a:r>
            <a:r>
              <a:rPr lang="ru" sz="1000" i="1">
                <a:latin typeface="Courier New"/>
                <a:ea typeface="Courier New"/>
                <a:cs typeface="Courier New"/>
                <a:sym typeface="Courier New"/>
              </a:rPr>
              <a:t>[boolean]</a:t>
            </a:r>
            <a:endParaRPr sz="1000" i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ru" sz="1200"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ru" sz="1200" i="1">
                <a:latin typeface="Georgia"/>
                <a:ea typeface="Georgia"/>
                <a:cs typeface="Georgia"/>
                <a:sym typeface="Georgia"/>
              </a:rPr>
              <a:t>noImplicitReturns - </a:t>
            </a:r>
            <a:r>
              <a:rPr lang="ru" sz="1000" i="1">
                <a:latin typeface="Courier New"/>
                <a:ea typeface="Courier New"/>
                <a:cs typeface="Courier New"/>
                <a:sym typeface="Courier New"/>
              </a:rPr>
              <a:t>указывает на возможность не указывать тип возвращаемого значения [boolean]</a:t>
            </a:r>
            <a:endParaRPr sz="1200" i="1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048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ru" sz="1200" i="1">
                <a:latin typeface="Georgia"/>
                <a:ea typeface="Georgia"/>
                <a:cs typeface="Georgia"/>
                <a:sym typeface="Georgia"/>
              </a:rPr>
              <a:t>  inlineSourceMap - </a:t>
            </a:r>
            <a:r>
              <a:rPr lang="ru" sz="1000" i="1">
                <a:latin typeface="Courier New"/>
                <a:ea typeface="Courier New"/>
                <a:cs typeface="Courier New"/>
                <a:sym typeface="Courier New"/>
              </a:rPr>
              <a:t>указывает создаватьли js sourcemap прямо в файле js [boolean]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>
                <a:latin typeface="Tahoma"/>
                <a:ea typeface="Tahoma"/>
                <a:cs typeface="Tahoma"/>
                <a:sym typeface="Tahoma"/>
              </a:rPr>
              <a:t>Вопросы?</a:t>
            </a:r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@primakov_pro</a:t>
            </a:r>
            <a:endParaRPr/>
          </a:p>
        </p:txBody>
      </p:sp>
      <p:grpSp>
        <p:nvGrpSpPr>
          <p:cNvPr id="208" name="Google Shape;208;p3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209" name="Google Shape;209;p3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11" name="Google Shape;211;p34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75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 sz="1800" b="1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Цель</a:t>
            </a:r>
            <a:r>
              <a:rPr lang="ru" sz="1800" b="1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800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Познакомиться с языком Typescript</a:t>
            </a:r>
            <a:endParaRPr/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 sz="1800" b="1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Задачи </a:t>
            </a:r>
            <a:endParaRPr sz="1800">
              <a:solidFill>
                <a:srgbClr val="662483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Изучить историю появления языка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Познакомиться с типизацией по TS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Настроить tsconfig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" sz="2000" b="0" i="0" u="none" strike="noStrike" cap="none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Цель и задачи занятия</a:t>
              </a:r>
              <a:endPara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7DD7386-7EF2-394D-AE36-615E2266D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067" y="1373717"/>
            <a:ext cx="2616200" cy="26685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448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●"/>
            </a:pPr>
            <a:r>
              <a:rPr lang="ru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Условия появления</a:t>
            </a:r>
            <a:endParaRPr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Отличительные особенности</a:t>
            </a: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Определение</a:t>
            </a:r>
            <a:endParaRPr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●"/>
            </a:pPr>
            <a:r>
              <a:rPr lang="ru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Основы типизации по TS</a:t>
            </a:r>
            <a:endParaRPr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●"/>
            </a:pPr>
            <a:r>
              <a:rPr lang="ru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Практика</a:t>
            </a:r>
            <a:endParaRPr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○"/>
            </a:pPr>
            <a:r>
              <a:rPr lang="ru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базовые типы</a:t>
            </a:r>
            <a:endParaRPr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○"/>
            </a:pPr>
            <a:r>
              <a:rPr lang="ru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tsconfig</a:t>
            </a:r>
            <a:endParaRPr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○"/>
            </a:pPr>
            <a:r>
              <a:rPr lang="ru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tslint</a:t>
            </a:r>
            <a:endParaRPr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○"/>
            </a:pPr>
            <a:r>
              <a:rPr lang="ru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counter</a:t>
            </a:r>
            <a:endParaRPr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" name="Google Shape;109;p24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2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11" name="Google Shape;111;p2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" sz="200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План лекции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18" name="Google Shape;118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" sz="200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TS условия появления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" name="Google Shape;120;p25"/>
          <p:cNvSpPr txBox="1"/>
          <p:nvPr/>
        </p:nvSpPr>
        <p:spPr>
          <a:xfrm>
            <a:off x="2714300" y="2686675"/>
            <a:ext cx="33480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стандарт ES на момент появления:</a:t>
            </a:r>
            <a:endParaRPr/>
          </a:p>
        </p:txBody>
      </p:sp>
      <p:sp>
        <p:nvSpPr>
          <p:cNvPr id="121" name="Google Shape;121;p25"/>
          <p:cNvSpPr txBox="1"/>
          <p:nvPr/>
        </p:nvSpPr>
        <p:spPr>
          <a:xfrm>
            <a:off x="2714300" y="1597875"/>
            <a:ext cx="13806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разработан:</a:t>
            </a:r>
            <a:endParaRPr/>
          </a:p>
        </p:txBody>
      </p:sp>
      <p:sp>
        <p:nvSpPr>
          <p:cNvPr id="122" name="Google Shape;122;p25"/>
          <p:cNvSpPr txBox="1"/>
          <p:nvPr/>
        </p:nvSpPr>
        <p:spPr>
          <a:xfrm>
            <a:off x="2714288" y="2132250"/>
            <a:ext cx="15480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год появления:</a:t>
            </a:r>
            <a:endParaRPr/>
          </a:p>
        </p:txBody>
      </p:sp>
      <p:sp>
        <p:nvSpPr>
          <p:cNvPr id="123" name="Google Shape;123;p25"/>
          <p:cNvSpPr/>
          <p:nvPr/>
        </p:nvSpPr>
        <p:spPr>
          <a:xfrm>
            <a:off x="634225" y="1344075"/>
            <a:ext cx="1548000" cy="33300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5"/>
          <p:cNvSpPr txBox="1"/>
          <p:nvPr/>
        </p:nvSpPr>
        <p:spPr>
          <a:xfrm>
            <a:off x="699126" y="3217153"/>
            <a:ext cx="1765500" cy="15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TS</a:t>
            </a:r>
            <a:endParaRPr sz="96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" name="Google Shape;125;p25"/>
          <p:cNvSpPr txBox="1"/>
          <p:nvPr/>
        </p:nvSpPr>
        <p:spPr>
          <a:xfrm>
            <a:off x="5787700" y="2077275"/>
            <a:ext cx="10488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2875C3"/>
                </a:solidFill>
              </a:rPr>
              <a:t>2012</a:t>
            </a:r>
            <a:endParaRPr sz="1800" b="1">
              <a:solidFill>
                <a:srgbClr val="2875C3"/>
              </a:solidFill>
            </a:endParaRPr>
          </a:p>
        </p:txBody>
      </p:sp>
      <p:sp>
        <p:nvSpPr>
          <p:cNvPr id="126" name="Google Shape;126;p25"/>
          <p:cNvSpPr txBox="1"/>
          <p:nvPr/>
        </p:nvSpPr>
        <p:spPr>
          <a:xfrm>
            <a:off x="5787700" y="1537925"/>
            <a:ext cx="16053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2875C3"/>
                </a:solidFill>
              </a:rPr>
              <a:t>Microsoft</a:t>
            </a:r>
            <a:endParaRPr sz="1800" b="1">
              <a:solidFill>
                <a:srgbClr val="2875C3"/>
              </a:solidFill>
            </a:endParaRPr>
          </a:p>
        </p:txBody>
      </p:sp>
      <p:sp>
        <p:nvSpPr>
          <p:cNvPr id="127" name="Google Shape;127;p25"/>
          <p:cNvSpPr txBox="1"/>
          <p:nvPr/>
        </p:nvSpPr>
        <p:spPr>
          <a:xfrm>
            <a:off x="5787700" y="2626750"/>
            <a:ext cx="10488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2875C3"/>
                </a:solidFill>
              </a:rPr>
              <a:t>ES5</a:t>
            </a:r>
            <a:endParaRPr sz="1800" b="1">
              <a:solidFill>
                <a:srgbClr val="2875C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26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33" name="Google Shape;133;p26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6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" sz="200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TS условия появления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26"/>
          <p:cNvSpPr txBox="1"/>
          <p:nvPr/>
        </p:nvSpPr>
        <p:spPr>
          <a:xfrm>
            <a:off x="387300" y="874125"/>
            <a:ext cx="39561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1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Чего не хватало в js</a:t>
            </a:r>
            <a:endParaRPr sz="1800" b="1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✓"/>
            </a:pPr>
            <a:r>
              <a:rPr lang="ru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На js стали писать большие проекты</a:t>
            </a:r>
            <a:endParaRPr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✓"/>
            </a:pPr>
            <a:r>
              <a:rPr lang="ru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На js писали спецы переходившие с других языков</a:t>
            </a:r>
            <a:endParaRPr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✓"/>
            </a:pPr>
            <a:r>
              <a:rPr lang="ru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Большие команды</a:t>
            </a:r>
            <a:endParaRPr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4800600" y="874125"/>
            <a:ext cx="39561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1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Что дал ts</a:t>
            </a:r>
            <a:endParaRPr sz="1800" b="1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✓"/>
            </a:pPr>
            <a:r>
              <a:rPr lang="ru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классы</a:t>
            </a:r>
            <a:endParaRPr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✓"/>
            </a:pPr>
            <a:r>
              <a:rPr lang="ru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типизация (опциональная)</a:t>
            </a:r>
            <a:endParaRPr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✓"/>
            </a:pPr>
            <a:r>
              <a:rPr lang="ru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stage 0 по умолчанию</a:t>
            </a:r>
            <a:endParaRPr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27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42" name="Google Shape;142;p27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7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" sz="200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Отличительные особенности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27"/>
          <p:cNvSpPr txBox="1"/>
          <p:nvPr/>
        </p:nvSpPr>
        <p:spPr>
          <a:xfrm>
            <a:off x="206100" y="1167725"/>
            <a:ext cx="87318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" sz="200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Чем ts примечателен на фоне собратьев</a:t>
            </a:r>
            <a:r>
              <a:rPr lang="ru" sz="1600" b="1" i="0" u="none" strike="noStrike" cap="none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600" b="1" i="0" u="none" strike="noStrike" cap="none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 b="1"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AutoNum type="arabicParenR"/>
            </a:pPr>
            <a:r>
              <a:rPr lang="ru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Все проверки происходят в момент транспиляции в js. Т.е. до runtime.</a:t>
            </a:r>
            <a:endParaRPr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AutoNum type="arabicParenR"/>
            </a:pPr>
            <a:r>
              <a:rPr lang="ru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В конечном js нет проверок на типы (малый вес бандла).</a:t>
            </a:r>
            <a:endParaRPr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AutoNum type="arabicParenR"/>
            </a:pPr>
            <a:r>
              <a:rPr lang="ru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Все современные IDE и редакторы кода поддерживают </a:t>
            </a:r>
            <a:r>
              <a:rPr lang="ru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TS</a:t>
            </a:r>
            <a:r>
              <a:rPr lang="ru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и подскажут об ошибках еще до транспиляции.</a:t>
            </a:r>
            <a:endParaRPr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AutoNum type="arabicParenR"/>
            </a:pPr>
            <a:r>
              <a:rPr lang="ru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Очень популярен и развивается</a:t>
            </a:r>
            <a:endParaRPr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AutoNum type="arabicParenR"/>
            </a:pPr>
            <a:r>
              <a:rPr lang="ru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Существующие библиотеки на js можно типизировать не трогая ее (d.ts).</a:t>
            </a:r>
            <a:endParaRPr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28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50" name="Google Shape;150;p28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8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" sz="200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График популярности TS за последние 5 лет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63" y="1079888"/>
            <a:ext cx="799147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9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58" name="Google Shape;158;p29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9"/>
            <p:cNvSpPr txBox="1"/>
            <p:nvPr/>
          </p:nvSpPr>
          <p:spPr>
            <a:xfrm>
              <a:off x="181650" y="285825"/>
              <a:ext cx="82977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" sz="200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Сравнение популярности babel и TS за последние 5 лет</a:t>
              </a:r>
              <a:endParaRPr/>
            </a:p>
          </p:txBody>
        </p:sp>
      </p:grpSp>
      <p:sp>
        <p:nvSpPr>
          <p:cNvPr id="160" name="Google Shape;160;p29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2875C3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006800"/>
            <a:ext cx="79248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68" name="Google Shape;168;p30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0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" sz="200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Определение</a:t>
              </a:r>
              <a:endPara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70" name="Google Shape;170;p30"/>
          <p:cNvSpPr/>
          <p:nvPr/>
        </p:nvSpPr>
        <p:spPr>
          <a:xfrm>
            <a:off x="5345100" y="1396800"/>
            <a:ext cx="3798900" cy="2349900"/>
          </a:xfrm>
          <a:prstGeom prst="rect">
            <a:avLst/>
          </a:prstGeom>
          <a:solidFill>
            <a:srgbClr val="2875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0"/>
          <p:cNvSpPr txBox="1"/>
          <p:nvPr/>
        </p:nvSpPr>
        <p:spPr>
          <a:xfrm>
            <a:off x="7525200" y="2239800"/>
            <a:ext cx="1553400" cy="15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" sz="7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TS</a:t>
            </a:r>
            <a:r>
              <a:rPr lang="ru"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600" b="0" i="0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0"/>
          <p:cNvSpPr txBox="1"/>
          <p:nvPr/>
        </p:nvSpPr>
        <p:spPr>
          <a:xfrm>
            <a:off x="231950" y="1196700"/>
            <a:ext cx="4760400" cy="31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 b="1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TYPESCRIPT</a:t>
            </a:r>
            <a:r>
              <a:rPr lang="ru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— </a:t>
            </a:r>
            <a:r>
              <a:rPr lang="ru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это транспилруемое надмножество </a:t>
            </a:r>
            <a:r>
              <a:rPr lang="ru" sz="1800" b="1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JS</a:t>
            </a:r>
            <a:r>
              <a:rPr lang="ru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приносящее опциональную статическую типизацию и некоторые возможности современного стандарта ECMAScript</a:t>
            </a:r>
            <a:endParaRPr sz="180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Macintosh PowerPoint</Application>
  <PresentationFormat>Экран (16:9)</PresentationFormat>
  <Paragraphs>85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Oswald</vt:lpstr>
      <vt:lpstr>Noto Sans Symbols</vt:lpstr>
      <vt:lpstr>Arial</vt:lpstr>
      <vt:lpstr>Tahoma</vt:lpstr>
      <vt:lpstr>Courier New</vt:lpstr>
      <vt:lpstr>Georgia</vt:lpstr>
      <vt:lpstr>Simple Light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Вопросы?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Microsoft Office User</cp:lastModifiedBy>
  <cp:revision>1</cp:revision>
  <dcterms:modified xsi:type="dcterms:W3CDTF">2019-05-04T07:24:46Z</dcterms:modified>
</cp:coreProperties>
</file>