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73" r:id="rId3"/>
    <p:sldId id="282" r:id="rId4"/>
    <p:sldId id="258" r:id="rId5"/>
    <p:sldId id="260" r:id="rId6"/>
    <p:sldId id="288" r:id="rId7"/>
    <p:sldId id="291" r:id="rId8"/>
    <p:sldId id="259" r:id="rId9"/>
    <p:sldId id="293" r:id="rId10"/>
    <p:sldId id="268" r:id="rId11"/>
    <p:sldId id="292" r:id="rId12"/>
    <p:sldId id="290" r:id="rId13"/>
    <p:sldId id="276" r:id="rId14"/>
    <p:sldId id="289" r:id="rId15"/>
    <p:sldId id="283" r:id="rId16"/>
    <p:sldId id="277" r:id="rId17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B95AB3-7569-42F9-A334-21C90FD79730}">
  <a:tblStyle styleId="{FDB95AB3-7569-42F9-A334-21C90FD797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C74835-5830-4B6E-B6F1-FDE0565631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9"/>
    <p:restoredTop sz="94674"/>
  </p:normalViewPr>
  <p:slideViewPr>
    <p:cSldViewPr snapToGrid="0">
      <p:cViewPr varScale="1">
        <p:scale>
          <a:sx n="145" d="100"/>
          <a:sy n="145" d="100"/>
        </p:scale>
        <p:origin x="192" y="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16148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199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e7ee79f0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e7ee79f0b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612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992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e7ee79f0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e7ee79f0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79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0579e84b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0579e84b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003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0579e84b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0579e84b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220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7ee79f0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7ee79f0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388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7ee79f0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7ee79f0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265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e7ee79f0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e7ee79f0b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889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e7ee79f0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e7ee79f0b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38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InnoAndre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IEEE_802.1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4540925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354950"/>
            <a:ext cx="5093400" cy="988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525" cap="flat" cmpd="sng">
            <a:solidFill>
              <a:srgbClr val="88AF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98600" y="486350"/>
            <a:ext cx="46962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Управление состоянием приложения</a:t>
            </a:r>
            <a:br>
              <a:rPr lang="en-US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</a:br>
            <a:endParaRPr lang="ru-RU" sz="1800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B95BF4-DD32-C84D-9E30-E84D5516C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729" y="1343750"/>
            <a:ext cx="2540000" cy="25400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1F10BAF-A3D8-1743-BDD8-A9C20339696E}"/>
              </a:ext>
            </a:extLst>
          </p:cNvPr>
          <p:cNvSpPr/>
          <p:nvPr/>
        </p:nvSpPr>
        <p:spPr>
          <a:xfrm>
            <a:off x="3701561" y="2105918"/>
            <a:ext cx="20098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</a:rPr>
              <a:t>Flux</a:t>
            </a:r>
            <a:endParaRPr lang="ru-RU" sz="6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12" name="Google Shape;212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Плюсы </a:t>
              </a:r>
              <a:r>
                <a:rPr lang="ru-RU" sz="2000" dirty="0" err="1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WebSocket</a:t>
              </a:r>
              <a:r>
                <a:rPr lang="ru-RU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 </a:t>
              </a:r>
              <a:r>
                <a:rPr lang="en-US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vs HTTP</a:t>
              </a:r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0ACD96F-37FA-ED40-832E-3649E67A0624}"/>
              </a:ext>
            </a:extLst>
          </p:cNvPr>
          <p:cNvSpPr txBox="1"/>
          <p:nvPr/>
        </p:nvSpPr>
        <p:spPr>
          <a:xfrm>
            <a:off x="181525" y="1322364"/>
            <a:ext cx="7133674" cy="2621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1800" dirty="0"/>
              <a:t>–</a:t>
            </a:r>
            <a:r>
              <a:rPr lang="ru-RU" sz="1800" b="1" dirty="0"/>
              <a:t> </a:t>
            </a:r>
            <a:r>
              <a:rPr lang="en-US" sz="1800" dirty="0"/>
              <a:t>full duplex</a:t>
            </a:r>
            <a:endParaRPr lang="ru-RU" sz="1800" dirty="0"/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1800" dirty="0"/>
              <a:t>–</a:t>
            </a:r>
            <a:r>
              <a:rPr lang="ru-RU" sz="1800" b="1" dirty="0"/>
              <a:t> </a:t>
            </a:r>
            <a:r>
              <a:rPr lang="ru-RU" sz="1800" dirty="0"/>
              <a:t>меньше трафика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1800" dirty="0"/>
              <a:t>–</a:t>
            </a:r>
            <a:r>
              <a:rPr lang="ru-RU" sz="1800" b="1" dirty="0"/>
              <a:t> </a:t>
            </a:r>
            <a:r>
              <a:rPr lang="ru-RU" sz="1800" dirty="0"/>
              <a:t>меньше задержка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1800" dirty="0"/>
              <a:t>–</a:t>
            </a:r>
            <a:r>
              <a:rPr lang="ru-RU" sz="1800" b="1" dirty="0"/>
              <a:t> </a:t>
            </a:r>
            <a:r>
              <a:rPr lang="ru-RU" sz="1800" dirty="0"/>
              <a:t>одно соединение</a:t>
            </a:r>
          </a:p>
          <a:p>
            <a:pPr>
              <a:spcBef>
                <a:spcPts val="200"/>
              </a:spcBef>
            </a:pPr>
            <a:endParaRPr lang="ru-RU" sz="2400" dirty="0"/>
          </a:p>
          <a:p>
            <a:pPr>
              <a:spcBef>
                <a:spcPts val="200"/>
              </a:spcBef>
            </a:pPr>
            <a:r>
              <a:rPr lang="ru-RU" sz="2400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12" name="Google Shape;212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Минусы </a:t>
              </a:r>
              <a:r>
                <a:rPr lang="ru-RU" sz="2000" dirty="0" err="1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WebSocket</a:t>
              </a:r>
              <a:r>
                <a:rPr lang="ru-RU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 </a:t>
              </a:r>
              <a:r>
                <a:rPr lang="en-US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vs HTTP</a:t>
              </a:r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0BD9296-3149-9D43-A28D-3873CC7D5CD0}"/>
              </a:ext>
            </a:extLst>
          </p:cNvPr>
          <p:cNvSpPr txBox="1"/>
          <p:nvPr/>
        </p:nvSpPr>
        <p:spPr>
          <a:xfrm>
            <a:off x="181525" y="1322364"/>
            <a:ext cx="7133674" cy="3175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400" dirty="0"/>
              <a:t>–</a:t>
            </a:r>
            <a:r>
              <a:rPr lang="ru-RU" sz="2400" b="1" dirty="0"/>
              <a:t> </a:t>
            </a:r>
            <a:r>
              <a:rPr lang="ru-RU" sz="2400" dirty="0"/>
              <a:t>ресурсоёмкость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400" dirty="0"/>
              <a:t>–</a:t>
            </a:r>
            <a:r>
              <a:rPr lang="ru-RU" sz="2400" b="1" dirty="0"/>
              <a:t> </a:t>
            </a:r>
            <a:r>
              <a:rPr lang="ru-RU" sz="2400" dirty="0"/>
              <a:t>нет кэширования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400" dirty="0"/>
              <a:t>–</a:t>
            </a:r>
            <a:r>
              <a:rPr lang="ru-RU" sz="2400" b="1" dirty="0"/>
              <a:t> </a:t>
            </a:r>
            <a:r>
              <a:rPr lang="ru-RU" sz="2400" dirty="0"/>
              <a:t>обрывы соединения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400" dirty="0"/>
              <a:t>–</a:t>
            </a:r>
            <a:r>
              <a:rPr lang="ru-RU" sz="2400" b="1" dirty="0"/>
              <a:t> </a:t>
            </a:r>
            <a:r>
              <a:rPr lang="ru-RU" sz="2400" dirty="0"/>
              <a:t>отдельное приложение</a:t>
            </a:r>
          </a:p>
          <a:p>
            <a:pPr>
              <a:spcBef>
                <a:spcPts val="200"/>
              </a:spcBef>
            </a:pPr>
            <a:endParaRPr lang="ru-RU" sz="2400" dirty="0"/>
          </a:p>
          <a:p>
            <a:pPr>
              <a:spcBef>
                <a:spcPts val="200"/>
              </a:spcBef>
            </a:pPr>
            <a:r>
              <a:rPr lang="ru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078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12" name="Google Shape;212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STUN server</a:t>
              </a:r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00E0FD2-97DA-B14A-A68C-53754BE14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25" y="1098801"/>
            <a:ext cx="4508500" cy="1041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99D649-9971-014C-A28D-BFD9EAF4981A}"/>
              </a:ext>
            </a:extLst>
          </p:cNvPr>
          <p:cNvSpPr txBox="1"/>
          <p:nvPr/>
        </p:nvSpPr>
        <p:spPr>
          <a:xfrm>
            <a:off x="181525" y="2244152"/>
            <a:ext cx="8558821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Сервер </a:t>
            </a:r>
            <a:r>
              <a:rPr lang="en-US" dirty="0"/>
              <a:t>STUN (Simple Traversal of User Datagram Protocol [UDP-</a:t>
            </a:r>
            <a:r>
              <a:rPr lang="ru-RU" dirty="0"/>
              <a:t>протокол пользовательских </a:t>
            </a:r>
            <a:r>
              <a:rPr lang="ru-RU" dirty="0" err="1"/>
              <a:t>датаграмм</a:t>
            </a:r>
            <a:r>
              <a:rPr lang="ru-RU" dirty="0"/>
              <a:t>] через сервер </a:t>
            </a:r>
            <a:r>
              <a:rPr lang="en-US" dirty="0"/>
              <a:t>NAT [</a:t>
            </a:r>
            <a:r>
              <a:rPr lang="ru-RU" dirty="0"/>
              <a:t>транслятор сетевых адресов]) позволяет клиентам </a:t>
            </a:r>
            <a:r>
              <a:rPr lang="en-US" dirty="0"/>
              <a:t>NAT (</a:t>
            </a:r>
            <a:r>
              <a:rPr lang="ru-RU" dirty="0"/>
              <a:t>т.</a:t>
            </a:r>
            <a:r>
              <a:rPr lang="en-US" dirty="0"/>
              <a:t>e. </a:t>
            </a:r>
            <a:r>
              <a:rPr lang="ru-RU" dirty="0"/>
              <a:t>компьютерам за сетевым экраном) устанавливать сеансы связи с провайдером </a:t>
            </a:r>
            <a:r>
              <a:rPr lang="en-US" dirty="0"/>
              <a:t>VOIP, </a:t>
            </a:r>
            <a:r>
              <a:rPr lang="ru-RU" dirty="0"/>
              <a:t>находящимся за пределами локальной сети.</a:t>
            </a:r>
          </a:p>
        </p:txBody>
      </p:sp>
    </p:spTree>
    <p:extLst>
      <p:ext uri="{BB962C8B-B14F-4D97-AF65-F5344CB8AC3E}">
        <p14:creationId xmlns:p14="http://schemas.microsoft.com/office/powerpoint/2010/main" val="217038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8303448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My first chat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35D8921-7046-D643-AE65-E5F39257D88B}"/>
              </a:ext>
            </a:extLst>
          </p:cNvPr>
          <p:cNvSpPr txBox="1"/>
          <p:nvPr/>
        </p:nvSpPr>
        <p:spPr>
          <a:xfrm>
            <a:off x="181525" y="1322364"/>
            <a:ext cx="7133674" cy="143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2400" dirty="0"/>
              <a:t>Качаем проект из папки </a:t>
            </a:r>
            <a:r>
              <a:rPr lang="en-US" sz="2400" dirty="0"/>
              <a:t>source</a:t>
            </a:r>
            <a:endParaRPr lang="ru-RU" sz="2400" dirty="0"/>
          </a:p>
          <a:p>
            <a:pPr>
              <a:spcBef>
                <a:spcPts val="200"/>
              </a:spcBef>
            </a:pPr>
            <a:endParaRPr lang="ru-RU" sz="2400" dirty="0"/>
          </a:p>
          <a:p>
            <a:pPr>
              <a:spcBef>
                <a:spcPts val="200"/>
              </a:spcBef>
            </a:pPr>
            <a:r>
              <a:rPr lang="ru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5750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XSS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atack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957C28-99F0-D242-A8B5-81AA43DC4A38}"/>
              </a:ext>
            </a:extLst>
          </p:cNvPr>
          <p:cNvSpPr txBox="1"/>
          <p:nvPr/>
        </p:nvSpPr>
        <p:spPr>
          <a:xfrm>
            <a:off x="181526" y="1384852"/>
            <a:ext cx="8031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800" b="1" dirty="0"/>
              <a:t>XSS</a:t>
            </a:r>
            <a:r>
              <a:rPr lang="en-US" sz="1800" dirty="0"/>
              <a:t> (</a:t>
            </a:r>
            <a:r>
              <a:rPr lang="ru-RU" sz="1800" dirty="0"/>
              <a:t>англ. </a:t>
            </a:r>
            <a:r>
              <a:rPr lang="en-US" sz="1800" i="1" dirty="0"/>
              <a:t>Cross-Site Scripting</a:t>
            </a:r>
            <a:r>
              <a:rPr lang="en-US" sz="1800" dirty="0"/>
              <a:t> — «</a:t>
            </a:r>
            <a:r>
              <a:rPr lang="ru-RU" sz="1800" dirty="0"/>
              <a:t>межсайтовый скриптинг») — тип атаки на веб-системы, заключающийся во внедрении в выдаваемую веб-системой страницу вредоносного кода (который будет выполнен на компьютере пользователя при открытии им этой страницы) и взаимодействии этого кода с веб-сервером злоумышленника. Является разновидностью атаки «Внедрение</a:t>
            </a:r>
            <a:r>
              <a:rPr lang="en-US" sz="1800" dirty="0"/>
              <a:t> </a:t>
            </a:r>
            <a:r>
              <a:rPr lang="ru-RU" sz="1800" dirty="0"/>
              <a:t>кода».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29465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4482" cy="3416400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websocket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чем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websocket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выигрывает, а в чем проигрывает протоколу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обезопасить себя от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XSS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атак?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чего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нужен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stun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сервер?</a:t>
            </a:r>
          </a:p>
        </p:txBody>
      </p:sp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Вопросы для самоконтроля</a:t>
              </a: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868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Вопросы?</a:t>
            </a:r>
          </a:p>
        </p:txBody>
      </p:sp>
      <p:sp>
        <p:nvSpPr>
          <p:cNvPr id="11" name="Подзаголовок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@</a:t>
            </a:r>
            <a:r>
              <a:rPr lang="en-US" dirty="0" err="1">
                <a:hlinkClick r:id="rId2"/>
              </a:rPr>
              <a:t>InnoAndrez</a:t>
            </a:r>
            <a:endParaRPr lang="ru-RU" dirty="0"/>
          </a:p>
        </p:txBody>
      </p:sp>
      <p:grpSp>
        <p:nvGrpSpPr>
          <p:cNvPr id="12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5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43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702900"/>
            <a:ext cx="4875936" cy="3865975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 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Освоить работу с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websocket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Понять что такое </a:t>
            </a:r>
            <a:r>
              <a:rPr lang="en-US" dirty="0" err="1">
                <a:solidFill>
                  <a:schemeClr val="tx1"/>
                </a:solidFill>
              </a:rPr>
              <a:t>websocket</a:t>
            </a:r>
            <a:r>
              <a:rPr lang="ru-RU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Написать текстовый чат с использованием технологии </a:t>
            </a:r>
            <a:r>
              <a:rPr lang="en-US" dirty="0" err="1">
                <a:solidFill>
                  <a:schemeClr val="tx1"/>
                </a:solidFill>
              </a:rPr>
              <a:t>websocket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Провести </a:t>
            </a:r>
            <a:r>
              <a:rPr lang="en-US" dirty="0">
                <a:solidFill>
                  <a:schemeClr val="tx1"/>
                </a:solidFill>
              </a:rPr>
              <a:t>XSS </a:t>
            </a:r>
            <a:r>
              <a:rPr lang="ru-RU" dirty="0">
                <a:solidFill>
                  <a:schemeClr val="tx1"/>
                </a:solidFill>
              </a:rPr>
              <a:t>атаку на чат</a:t>
            </a:r>
          </a:p>
          <a:p>
            <a:pPr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</a:t>
              </a: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F833DB9-9470-1A46-B514-55FE27E7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7" y="1373717"/>
            <a:ext cx="2616200" cy="26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3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8637" y="930405"/>
            <a:ext cx="4875936" cy="3902851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Уровни стека </a:t>
            </a:r>
            <a:r>
              <a:rPr lang="en-US" dirty="0">
                <a:solidFill>
                  <a:schemeClr val="tx1"/>
                </a:solidFill>
              </a:rPr>
              <a:t>TCP/IP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Прикладной слой </a:t>
            </a:r>
            <a:r>
              <a:rPr lang="en-US" dirty="0">
                <a:solidFill>
                  <a:schemeClr val="tx1"/>
                </a:solidFill>
              </a:rPr>
              <a:t>(Application layer)</a:t>
            </a:r>
          </a:p>
          <a:p>
            <a:pPr fontAlgn="base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Pooling, long pooling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WebSocket</a:t>
            </a:r>
            <a:endParaRPr lang="ru-RU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err="1">
                <a:solidFill>
                  <a:schemeClr val="tx1"/>
                </a:solidFill>
              </a:rPr>
              <a:t>WebSocket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vs HTTP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STUN server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Пишем клиент для чата</a:t>
            </a:r>
          </a:p>
          <a:p>
            <a:pPr fontAlgn="base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XSS </a:t>
            </a:r>
            <a:r>
              <a:rPr lang="ru-RU" dirty="0">
                <a:solidFill>
                  <a:schemeClr val="tx1"/>
                </a:solidFill>
              </a:rPr>
              <a:t>атака</a:t>
            </a: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Ответы на вопросы</a:t>
            </a: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План 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54262D-A1F6-7F4F-A530-0D8ED5D2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7" y="1373717"/>
            <a:ext cx="2616200" cy="26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9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Уровни стека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TCP/IP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231950" y="1196700"/>
            <a:ext cx="8706104" cy="3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Прикладной</a:t>
            </a:r>
            <a:r>
              <a:rPr lang="en-US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-</a:t>
            </a:r>
            <a:r>
              <a:rPr lang="en-US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 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HTTP, RTSP, FTP, DNS 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Транспортный</a:t>
            </a:r>
            <a:r>
              <a:rPr lang="en-US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-</a:t>
            </a:r>
            <a:r>
              <a:rPr lang="en-US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800" dirty="0"/>
              <a:t> 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TCP, UDP, SCTP, DCCP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Сетевой</a:t>
            </a:r>
            <a:r>
              <a:rPr lang="ru-RU" sz="1800" b="1" dirty="0"/>
              <a:t> </a:t>
            </a:r>
            <a:r>
              <a:rPr lang="en-US" sz="1800" dirty="0"/>
              <a:t>-</a:t>
            </a:r>
            <a:r>
              <a:rPr lang="en-US" sz="1800" b="1" dirty="0"/>
              <a:t> 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Для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TCP/IP 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это 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IP</a:t>
            </a:r>
            <a:r>
              <a:rPr lang="en-US" sz="1800" dirty="0"/>
              <a:t> 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(ipv4 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или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ipv6)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Уровень сетевого доступа</a:t>
            </a:r>
            <a:r>
              <a:rPr lang="en-US" sz="1800" b="1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- Ethernet, IEEE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  <a:hlinkClick r:id="rId3" tooltip="IEEE 802.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802.11 WLAN, SLIP, Token Ring, ATM 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и </a:t>
            </a:r>
            <a:r>
              <a:rPr lang="en-US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MPLS, </a:t>
            </a:r>
            <a:r>
              <a:rPr lang="ru-RU" sz="18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физическая среда и принципы кодирования информации</a:t>
            </a:r>
            <a:endParaRPr lang="ru-RU" sz="18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sz="12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17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96" name="Google Shape;96;p17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7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Прикладной слой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(Application layer)</a:t>
              </a:r>
            </a:p>
            <a:p>
              <a:pPr lvl="0"/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63674C-FF37-6B4C-9175-4BA700D55E22}"/>
              </a:ext>
            </a:extLst>
          </p:cNvPr>
          <p:cNvSpPr txBox="1"/>
          <p:nvPr/>
        </p:nvSpPr>
        <p:spPr>
          <a:xfrm>
            <a:off x="181525" y="1370889"/>
            <a:ext cx="6076511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HTTP </a:t>
            </a:r>
            <a:r>
              <a:rPr lang="ru-RU" dirty="0"/>
              <a:t>на </a:t>
            </a:r>
            <a:r>
              <a:rPr lang="en-US" dirty="0"/>
              <a:t>TCP-</a:t>
            </a:r>
            <a:r>
              <a:rPr lang="ru-RU" dirty="0"/>
              <a:t>порт 80 или 8080,</a:t>
            </a:r>
          </a:p>
          <a:p>
            <a:pPr>
              <a:lnSpc>
                <a:spcPct val="150000"/>
              </a:lnSpc>
            </a:pPr>
            <a:r>
              <a:rPr lang="en-US" dirty="0"/>
              <a:t>HTTPS </a:t>
            </a:r>
            <a:r>
              <a:rPr lang="ru-RU" dirty="0"/>
              <a:t>на </a:t>
            </a:r>
            <a:r>
              <a:rPr lang="en-US" dirty="0"/>
              <a:t>TCP-</a:t>
            </a:r>
            <a:r>
              <a:rPr lang="ru-RU" dirty="0"/>
              <a:t>порт </a:t>
            </a:r>
            <a:r>
              <a:rPr lang="en-US" dirty="0"/>
              <a:t>443</a:t>
            </a:r>
            <a:r>
              <a:rPr lang="ru-RU" dirty="0"/>
              <a:t>,</a:t>
            </a:r>
          </a:p>
          <a:p>
            <a:pPr>
              <a:lnSpc>
                <a:spcPct val="150000"/>
              </a:lnSpc>
            </a:pPr>
            <a:r>
              <a:rPr lang="en-US" dirty="0"/>
              <a:t>FTP </a:t>
            </a:r>
            <a:r>
              <a:rPr lang="ru-RU" dirty="0"/>
              <a:t>на </a:t>
            </a:r>
            <a:r>
              <a:rPr lang="en-US" dirty="0"/>
              <a:t>TCP-</a:t>
            </a:r>
            <a:r>
              <a:rPr lang="ru-RU" dirty="0"/>
              <a:t>порт 20 (для передачи данных) и 21 (для управляющих команд),</a:t>
            </a:r>
          </a:p>
          <a:p>
            <a:pPr>
              <a:lnSpc>
                <a:spcPct val="150000"/>
              </a:lnSpc>
            </a:pPr>
            <a:r>
              <a:rPr lang="en-US" dirty="0"/>
              <a:t>SSH </a:t>
            </a:r>
            <a:r>
              <a:rPr lang="ru-RU" dirty="0"/>
              <a:t>на </a:t>
            </a:r>
            <a:r>
              <a:rPr lang="en-US" dirty="0"/>
              <a:t>TCP-</a:t>
            </a:r>
            <a:r>
              <a:rPr lang="ru-RU" dirty="0"/>
              <a:t>порт 22,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5A275F-6AD0-4841-8993-30A9E1908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036" y="1319150"/>
            <a:ext cx="2845972" cy="21242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85;p2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86" name="Google Shape;186;p2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2000" dirty="0"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Pooling</a:t>
              </a:r>
              <a:endParaRPr lang="ru-RU"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7FCB135-7822-C640-A7E4-AE31EEEA5F95}"/>
              </a:ext>
            </a:extLst>
          </p:cNvPr>
          <p:cNvSpPr txBox="1"/>
          <p:nvPr/>
        </p:nvSpPr>
        <p:spPr>
          <a:xfrm>
            <a:off x="181525" y="1193579"/>
            <a:ext cx="8657675" cy="328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Pooling – </a:t>
            </a:r>
            <a:r>
              <a:rPr lang="ru-RU" dirty="0"/>
              <a:t>это периодический запрос на сервер на наличие данных</a:t>
            </a:r>
          </a:p>
          <a:p>
            <a:pPr>
              <a:lnSpc>
                <a:spcPct val="150000"/>
              </a:lnSpc>
            </a:pPr>
            <a:r>
              <a:rPr lang="ru-RU" dirty="0"/>
              <a:t> есть что новое ?</a:t>
            </a:r>
            <a:br>
              <a:rPr lang="ru-RU" dirty="0"/>
            </a:br>
            <a:r>
              <a:rPr lang="ru-RU" dirty="0"/>
              <a:t>- нету !</a:t>
            </a:r>
            <a:br>
              <a:rPr lang="ru-RU" dirty="0"/>
            </a:br>
            <a:r>
              <a:rPr lang="ru-RU" dirty="0"/>
              <a:t>- есть что новое ?</a:t>
            </a:r>
            <a:br>
              <a:rPr lang="ru-RU" dirty="0"/>
            </a:br>
            <a:r>
              <a:rPr lang="ru-RU" dirty="0"/>
              <a:t>- нету !</a:t>
            </a:r>
            <a:br>
              <a:rPr lang="ru-RU" dirty="0"/>
            </a:br>
            <a:r>
              <a:rPr lang="ru-RU" dirty="0"/>
              <a:t>- есть что новое ?</a:t>
            </a:r>
            <a:br>
              <a:rPr lang="ru-RU" dirty="0"/>
            </a:br>
            <a:r>
              <a:rPr lang="ru-RU" dirty="0"/>
              <a:t>- { '</a:t>
            </a:r>
            <a:r>
              <a:rPr lang="en-US" dirty="0"/>
              <a:t>user': '</a:t>
            </a:r>
            <a:r>
              <a:rPr lang="ru-RU" dirty="0" err="1"/>
              <a:t>вася</a:t>
            </a:r>
            <a:r>
              <a:rPr lang="ru-RU" dirty="0"/>
              <a:t>', '</a:t>
            </a:r>
            <a:r>
              <a:rPr lang="en-US" dirty="0"/>
              <a:t>message': '</a:t>
            </a:r>
            <a:r>
              <a:rPr lang="ru-RU" dirty="0"/>
              <a:t>привет'} </a:t>
            </a:r>
            <a:br>
              <a:rPr lang="ru-RU" dirty="0"/>
            </a:br>
            <a:r>
              <a:rPr lang="ru-RU" dirty="0"/>
              <a:t>- есть что новое ?</a:t>
            </a:r>
            <a:br>
              <a:rPr lang="ru-RU" dirty="0"/>
            </a:br>
            <a:r>
              <a:rPr lang="ru-RU" dirty="0"/>
              <a:t>- нету !</a:t>
            </a:r>
            <a:br>
              <a:rPr lang="ru-RU" dirty="0"/>
            </a:b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426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85;p2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86" name="Google Shape;186;p2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2000" dirty="0"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Long pooling</a:t>
              </a:r>
              <a:endParaRPr lang="ru-RU"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7FCB135-7822-C640-A7E4-AE31EEEA5F95}"/>
              </a:ext>
            </a:extLst>
          </p:cNvPr>
          <p:cNvSpPr txBox="1"/>
          <p:nvPr/>
        </p:nvSpPr>
        <p:spPr>
          <a:xfrm>
            <a:off x="181525" y="1370889"/>
            <a:ext cx="8657675" cy="328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Long pooling – </a:t>
            </a:r>
            <a:r>
              <a:rPr lang="ru-RU" dirty="0"/>
              <a:t>это не частое периодическое опрашивание сервера на наличие ответа</a:t>
            </a:r>
            <a:r>
              <a:rPr lang="en-US" dirty="0"/>
              <a:t>, </a:t>
            </a:r>
            <a:r>
              <a:rPr lang="ru-RU" dirty="0"/>
              <a:t>сервер не отвечает пока не сможет дать ответ. </a:t>
            </a:r>
          </a:p>
          <a:p>
            <a:pPr>
              <a:lnSpc>
                <a:spcPct val="150000"/>
              </a:lnSpc>
            </a:pPr>
            <a:r>
              <a:rPr lang="ru-RU" dirty="0"/>
              <a:t> есть что новое ?</a:t>
            </a:r>
            <a:br>
              <a:rPr lang="ru-RU" dirty="0"/>
            </a:br>
            <a:r>
              <a:rPr lang="ru-RU" dirty="0"/>
              <a:t>- </a:t>
            </a:r>
            <a:r>
              <a:rPr lang="en-US" dirty="0"/>
              <a:t>pending …</a:t>
            </a:r>
            <a:br>
              <a:rPr lang="ru-RU" dirty="0"/>
            </a:br>
            <a:r>
              <a:rPr lang="ru-RU" dirty="0"/>
              <a:t>- </a:t>
            </a:r>
            <a:r>
              <a:rPr lang="en-US" dirty="0"/>
              <a:t>pending …</a:t>
            </a:r>
            <a:br>
              <a:rPr lang="ru-RU" dirty="0"/>
            </a:br>
            <a:r>
              <a:rPr lang="ru-RU" dirty="0"/>
              <a:t>- </a:t>
            </a:r>
            <a:r>
              <a:rPr lang="en-US" dirty="0"/>
              <a:t>pending …</a:t>
            </a:r>
          </a:p>
          <a:p>
            <a:pPr>
              <a:lnSpc>
                <a:spcPct val="150000"/>
              </a:lnSpc>
            </a:pPr>
            <a:r>
              <a:rPr lang="ru-RU" dirty="0"/>
              <a:t>- { '</a:t>
            </a:r>
            <a:r>
              <a:rPr lang="en-US" dirty="0"/>
              <a:t>user': '</a:t>
            </a:r>
            <a:r>
              <a:rPr lang="ru-RU" dirty="0" err="1"/>
              <a:t>вася</a:t>
            </a:r>
            <a:r>
              <a:rPr lang="ru-RU" dirty="0"/>
              <a:t>', '</a:t>
            </a:r>
            <a:r>
              <a:rPr lang="en-US" dirty="0"/>
              <a:t>message': '</a:t>
            </a:r>
            <a:r>
              <a:rPr lang="ru-RU" dirty="0"/>
              <a:t>привет'} </a:t>
            </a:r>
            <a:br>
              <a:rPr lang="ru-RU" dirty="0"/>
            </a:br>
            <a:r>
              <a:rPr lang="ru-RU" dirty="0"/>
              <a:t>- есть что новое ?</a:t>
            </a:r>
            <a:br>
              <a:rPr lang="ru-RU" dirty="0"/>
            </a:br>
            <a:r>
              <a:rPr lang="ru-RU" dirty="0"/>
              <a:t>- </a:t>
            </a:r>
            <a:r>
              <a:rPr lang="en-US" dirty="0"/>
              <a:t>pending … </a:t>
            </a:r>
            <a:br>
              <a:rPr lang="ru-RU" dirty="0"/>
            </a:b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89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86" name="Google Shape;86;p1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ru-RU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WebSocket</a:t>
              </a: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8265D74-8C94-9D40-A5B3-15738C637AC5}"/>
              </a:ext>
            </a:extLst>
          </p:cNvPr>
          <p:cNvSpPr txBox="1"/>
          <p:nvPr/>
        </p:nvSpPr>
        <p:spPr>
          <a:xfrm>
            <a:off x="181526" y="1384852"/>
            <a:ext cx="8031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2000" b="1" dirty="0"/>
              <a:t>WebSocket</a:t>
            </a:r>
            <a:r>
              <a:rPr lang="en-US" sz="2000" dirty="0"/>
              <a:t> — </a:t>
            </a:r>
            <a:r>
              <a:rPr lang="ru-RU" sz="2000" dirty="0"/>
              <a:t>протокол связи поверх </a:t>
            </a:r>
            <a:r>
              <a:rPr lang="en-US" sz="2000" dirty="0"/>
              <a:t>TCP-</a:t>
            </a:r>
            <a:r>
              <a:rPr lang="ru-RU" sz="2000" dirty="0"/>
              <a:t>соединения, предназначенный для обмена сообщениями между браузером и веб-сервером в режиме реального времени.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86" name="Google Shape;86;p1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ru-RU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WebSocket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vs HTTP </a:t>
              </a: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базовое сравнение</a:t>
              </a: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958D6EE-A95C-0745-AA7F-0C52328D4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956" y="835314"/>
            <a:ext cx="2398780" cy="400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683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8095</TotalTime>
  <Words>250</Words>
  <Application>Microsoft Macintosh PowerPoint</Application>
  <PresentationFormat>Экран (16:9)</PresentationFormat>
  <Paragraphs>69</Paragraphs>
  <Slides>16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Tahoma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 Microsoft Office</cp:lastModifiedBy>
  <cp:revision>82</cp:revision>
  <dcterms:modified xsi:type="dcterms:W3CDTF">2019-05-15T08:40:26Z</dcterms:modified>
</cp:coreProperties>
</file>