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73" r:id="rId3"/>
    <p:sldId id="282" r:id="rId4"/>
    <p:sldId id="258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8" r:id="rId17"/>
    <p:sldId id="297" r:id="rId18"/>
    <p:sldId id="296" r:id="rId19"/>
    <p:sldId id="295" r:id="rId20"/>
    <p:sldId id="294" r:id="rId21"/>
    <p:sldId id="277" r:id="rId22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B95AB3-7569-42F9-A334-21C90FD79730}">
  <a:tblStyle styleId="{FDB95AB3-7569-42F9-A334-21C90FD797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C74835-5830-4B6E-B6F1-FDE0565631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8"/>
    <p:restoredTop sz="94682"/>
  </p:normalViewPr>
  <p:slideViewPr>
    <p:cSldViewPr snapToGrid="0">
      <p:cViewPr>
        <p:scale>
          <a:sx n="125" d="100"/>
          <a:sy n="125" d="100"/>
        </p:scale>
        <p:origin x="1524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16148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199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298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58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653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520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238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146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40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668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902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992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98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668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108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012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25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161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37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4540925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354950"/>
            <a:ext cx="5093400" cy="988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525" cap="flat" cmpd="sng">
            <a:solidFill>
              <a:srgbClr val="88AF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98600" y="486350"/>
            <a:ext cx="46962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Управление состоянием приложения</a:t>
            </a:r>
            <a:r>
              <a:rPr lang="en-US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</a:br>
            <a:endParaRPr lang="ru-RU" sz="1800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BF3185-D8CA-C743-891C-82A46A2BD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368" y="1475150"/>
            <a:ext cx="3959239" cy="28403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20229094">
            <a:off x="6089972" y="1212350"/>
            <a:ext cx="20403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Flux</a:t>
            </a:r>
            <a:endParaRPr lang="ru-RU" sz="32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Состояние приложения</a:t>
              </a:r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1559923" y="1935684"/>
            <a:ext cx="6264660" cy="287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b="1" dirty="0" smtClean="0">
                <a:solidFill>
                  <a:srgbClr val="0070C0"/>
                </a:solidFill>
                <a:latin typeface="+mn-lt"/>
                <a:ea typeface="Tahoma"/>
                <a:cs typeface="Tahoma"/>
                <a:sym typeface="Tahoma"/>
              </a:rPr>
              <a:t>Состояние клиента </a:t>
            </a:r>
            <a:r>
              <a:rPr lang="ru-RU" sz="2400" b="1" dirty="0" smtClean="0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не хранится на сервере. Примером являются фильтры для создания списков.</a:t>
            </a:r>
            <a:endParaRPr sz="2400" b="1" dirty="0">
              <a:solidFill>
                <a:schemeClr val="tx1"/>
              </a:solidFill>
              <a:latin typeface="+mn-lt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3846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Состояние приложения</a:t>
              </a:r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1559923" y="1935684"/>
            <a:ext cx="6264660" cy="287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b="1" dirty="0" smtClean="0">
                <a:solidFill>
                  <a:srgbClr val="0070C0"/>
                </a:solidFill>
                <a:latin typeface="+mn-lt"/>
                <a:ea typeface="Tahoma"/>
                <a:cs typeface="Tahoma"/>
                <a:sym typeface="Tahoma"/>
              </a:rPr>
              <a:t>Временное состояние клиента. </a:t>
            </a:r>
          </a:p>
          <a:p>
            <a:r>
              <a:rPr lang="ru-RU" sz="2400" b="1" dirty="0" smtClean="0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Приложения часто хранят информацию на клиенте не используя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URL.</a:t>
            </a:r>
            <a:endParaRPr lang="ru-RU" sz="2400" b="1" dirty="0" smtClean="0">
              <a:solidFill>
                <a:schemeClr val="tx1"/>
              </a:solidFill>
              <a:latin typeface="+mn-lt"/>
              <a:ea typeface="Tahoma"/>
              <a:cs typeface="Tahoma"/>
              <a:sym typeface="Tahoma"/>
            </a:endParaRPr>
          </a:p>
          <a:p>
            <a:r>
              <a:rPr lang="ru-RU" sz="2400" b="1" dirty="0" smtClean="0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  </a:t>
            </a:r>
            <a:endParaRPr sz="2400" b="1" dirty="0">
              <a:solidFill>
                <a:schemeClr val="tx1"/>
              </a:solidFill>
              <a:latin typeface="+mn-lt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52601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Состояние приложения</a:t>
              </a:r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1559923" y="1935684"/>
            <a:ext cx="6264660" cy="287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Локальное состояние </a:t>
            </a:r>
            <a:r>
              <a:rPr lang="en-US" sz="2400" b="1" dirty="0" smtClean="0">
                <a:solidFill>
                  <a:srgbClr val="0070C0"/>
                </a:solidFill>
              </a:rPr>
              <a:t>UI</a:t>
            </a:r>
            <a:r>
              <a:rPr lang="ru-RU" sz="2400" b="1" dirty="0" smtClean="0">
                <a:solidFill>
                  <a:srgbClr val="0070C0"/>
                </a:solidFill>
              </a:rPr>
              <a:t> </a:t>
            </a:r>
          </a:p>
          <a:p>
            <a:r>
              <a:rPr lang="ru-RU" sz="2400" b="1" dirty="0" smtClean="0">
                <a:solidFill>
                  <a:schemeClr val="tx1"/>
                </a:solidFill>
              </a:rPr>
              <a:t>Отображение элементов интерфейса </a:t>
            </a:r>
          </a:p>
          <a:p>
            <a:r>
              <a:rPr lang="ru-RU" sz="2400" b="1" dirty="0" smtClean="0">
                <a:solidFill>
                  <a:schemeClr val="tx1"/>
                </a:solidFill>
              </a:rPr>
              <a:t>в зависимости от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3879425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Состояние приложения</a:t>
              </a:r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1559923" y="1935684"/>
            <a:ext cx="6264660" cy="287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URL </a:t>
            </a:r>
            <a:r>
              <a:rPr lang="ru-RU" sz="2400" b="1" dirty="0" smtClean="0">
                <a:solidFill>
                  <a:srgbClr val="0070C0"/>
                </a:solidFill>
              </a:rPr>
              <a:t>и состояние маршрутизации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ru-RU" sz="2400" b="1" dirty="0" smtClean="0">
                <a:solidFill>
                  <a:schemeClr val="tx1"/>
                </a:solidFill>
              </a:rPr>
              <a:t>Маршрутизации в приложении определяет где находится пользователь.</a:t>
            </a:r>
          </a:p>
        </p:txBody>
      </p:sp>
    </p:spTree>
    <p:extLst>
      <p:ext uri="{BB962C8B-B14F-4D97-AF65-F5344CB8AC3E}">
        <p14:creationId xmlns:p14="http://schemas.microsoft.com/office/powerpoint/2010/main" val="794995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Состояние приложения</a:t>
              </a:r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1559923" y="1935684"/>
            <a:ext cx="6264660" cy="287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b="1" dirty="0" smtClean="0">
                <a:solidFill>
                  <a:srgbClr val="0070C0"/>
                </a:solidFill>
              </a:rPr>
              <a:t>Что такое </a:t>
            </a:r>
            <a:r>
              <a:rPr lang="en-US" sz="2400" b="1" dirty="0" smtClean="0">
                <a:solidFill>
                  <a:srgbClr val="0070C0"/>
                </a:solidFill>
              </a:rPr>
              <a:t>Flux</a:t>
            </a:r>
          </a:p>
          <a:p>
            <a:r>
              <a:rPr lang="ru-RU" sz="2400" b="1" dirty="0">
                <a:solidFill>
                  <a:schemeClr val="tx1"/>
                </a:solidFill>
              </a:rPr>
              <a:t>М</a:t>
            </a:r>
            <a:r>
              <a:rPr lang="ru-RU" sz="2400" b="1" dirty="0" smtClean="0">
                <a:solidFill>
                  <a:schemeClr val="tx1"/>
                </a:solidFill>
              </a:rPr>
              <a:t>одель </a:t>
            </a:r>
            <a:r>
              <a:rPr lang="ru-RU" sz="2400" b="1" dirty="0">
                <a:solidFill>
                  <a:schemeClr val="tx1"/>
                </a:solidFill>
              </a:rPr>
              <a:t>конструирования, разработанная в </a:t>
            </a:r>
            <a:r>
              <a:rPr lang="ru-RU" sz="2400" b="1" dirty="0" err="1">
                <a:solidFill>
                  <a:schemeClr val="tx1"/>
                </a:solidFill>
              </a:rPr>
              <a:t>Facebook</a:t>
            </a:r>
            <a:r>
              <a:rPr lang="ru-RU" sz="2400" b="1" dirty="0">
                <a:solidFill>
                  <a:schemeClr val="tx1"/>
                </a:solidFill>
              </a:rPr>
              <a:t> с целью </a:t>
            </a:r>
            <a:r>
              <a:rPr lang="ru-RU" sz="2400" b="1" dirty="0" smtClean="0">
                <a:solidFill>
                  <a:schemeClr val="tx1"/>
                </a:solidFill>
              </a:rPr>
              <a:t>организовать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ru-RU" sz="2400" b="1" dirty="0" smtClean="0">
                <a:solidFill>
                  <a:schemeClr val="tx1"/>
                </a:solidFill>
              </a:rPr>
              <a:t>однонаправленный </a:t>
            </a:r>
            <a:r>
              <a:rPr lang="ru-RU" sz="2400" b="1" dirty="0">
                <a:solidFill>
                  <a:schemeClr val="tx1"/>
                </a:solidFill>
              </a:rPr>
              <a:t>поток данных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361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Состояние приложения</a:t>
              </a:r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2017123" y="3756720"/>
            <a:ext cx="6264660" cy="1211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</a:rPr>
              <a:t>Модель конструирования </a:t>
            </a:r>
            <a:r>
              <a:rPr lang="en-US" sz="2400" b="1" dirty="0" smtClean="0">
                <a:solidFill>
                  <a:schemeClr val="tx1"/>
                </a:solidFill>
              </a:rPr>
              <a:t>Flux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" y="957262"/>
            <a:ext cx="7896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91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Состояние приложения</a:t>
              </a:r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371203" y="944940"/>
            <a:ext cx="6264660" cy="1211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</a:rPr>
              <a:t>Представление</a:t>
            </a:r>
          </a:p>
          <a:p>
            <a:r>
              <a:rPr lang="ru-RU" sz="2400" b="1" dirty="0">
                <a:solidFill>
                  <a:schemeClr val="tx1"/>
                </a:solidFill>
              </a:rPr>
              <a:t>	</a:t>
            </a:r>
            <a:r>
              <a:rPr lang="ru-RU" sz="2000" dirty="0" smtClean="0">
                <a:solidFill>
                  <a:schemeClr val="tx1"/>
                </a:solidFill>
              </a:rPr>
              <a:t>отображение данных в интерфейсе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688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Состояние приложения</a:t>
              </a:r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279763" y="883980"/>
            <a:ext cx="6264660" cy="1211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b="1" dirty="0"/>
              <a:t>Действия и создатели действий</a:t>
            </a:r>
            <a:endParaRPr lang="en-US" sz="4000" b="1" dirty="0" smtClean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79763" y="1504346"/>
            <a:ext cx="449035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Действия </a:t>
            </a:r>
            <a:r>
              <a:rPr lang="ru-RU" sz="2000" dirty="0" smtClean="0">
                <a:latin typeface="+mn-lt"/>
              </a:rPr>
              <a:t>предоставляют </a:t>
            </a:r>
            <a:r>
              <a:rPr lang="ru-RU" sz="2000" dirty="0">
                <a:latin typeface="+mn-lt"/>
              </a:rPr>
              <a:t>инструкции и данные, которые хранилище будет использовать для изменения состояния. </a:t>
            </a:r>
            <a:endParaRPr lang="ru-RU" sz="2000" dirty="0" smtClean="0">
              <a:latin typeface="+mn-lt"/>
            </a:endParaRPr>
          </a:p>
          <a:p>
            <a:endParaRPr lang="ru-RU" sz="20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27283" y="3197117"/>
            <a:ext cx="53416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Создатели действий </a:t>
            </a:r>
            <a:r>
              <a:rPr lang="ru-RU" sz="2000" dirty="0"/>
              <a:t>представляют собой функции, благодаря которым можно абстрагировать всевозможные детали, необходимые для создания действия. </a:t>
            </a:r>
          </a:p>
        </p:txBody>
      </p:sp>
    </p:spTree>
    <p:extLst>
      <p:ext uri="{BB962C8B-B14F-4D97-AF65-F5344CB8AC3E}">
        <p14:creationId xmlns:p14="http://schemas.microsoft.com/office/powerpoint/2010/main" val="1077428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Состояние приложения</a:t>
              </a:r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333103" y="868740"/>
            <a:ext cx="6264660" cy="1211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b="1" dirty="0"/>
              <a:t>Диспетчер</a:t>
            </a:r>
            <a:endParaRPr lang="en-US" sz="4000" b="1" dirty="0" smtClean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62200" y="940505"/>
            <a:ext cx="61874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+mn-lt"/>
              </a:rPr>
              <a:t>организатор </a:t>
            </a:r>
            <a:r>
              <a:rPr lang="ru-RU" sz="2400" dirty="0">
                <a:latin typeface="+mn-lt"/>
              </a:rPr>
              <a:t>перемещения данных </a:t>
            </a:r>
            <a:r>
              <a:rPr lang="ru-RU" sz="2400" dirty="0" smtClean="0">
                <a:latin typeface="+mn-lt"/>
              </a:rPr>
              <a:t>шаблона </a:t>
            </a:r>
            <a:r>
              <a:rPr lang="ru-RU" sz="2400" dirty="0">
                <a:latin typeface="+mn-lt"/>
              </a:rPr>
              <a:t>проектирования. Диспетчер получает действие, упаковывает в него информацию о том, где оно было создано, и отправляет его в соответствующее хранилище или хранилища, которые займутся выполнением действия</a:t>
            </a:r>
            <a:r>
              <a:rPr lang="ru-RU" sz="2400" dirty="0" smtClean="0">
                <a:latin typeface="+mn-lt"/>
              </a:rPr>
              <a:t>.</a:t>
            </a:r>
            <a:endParaRPr lang="ru-RU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0740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Состояние приложения</a:t>
              </a:r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493122" y="1002990"/>
            <a:ext cx="8231777" cy="3477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b="1" dirty="0" smtClean="0">
                <a:solidFill>
                  <a:srgbClr val="0070C0"/>
                </a:solidFill>
              </a:rPr>
              <a:t>Хранилища</a:t>
            </a:r>
          </a:p>
          <a:p>
            <a:endParaRPr lang="ru-RU" sz="2000" dirty="0" smtClean="0"/>
          </a:p>
          <a:p>
            <a:r>
              <a:rPr lang="ru-RU" sz="2400" dirty="0" smtClean="0"/>
              <a:t>представляют </a:t>
            </a:r>
            <a:r>
              <a:rPr lang="ru-RU" sz="2400" dirty="0"/>
              <a:t>собой объекты, в которых содержатся логика и данные состояния приложения. Хранилища похожи на модели в шаблоне MVC, но не ограничиваются управлением данными в одном объекте. </a:t>
            </a:r>
            <a:endParaRPr lang="en-US" sz="4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53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702900"/>
            <a:ext cx="4875936" cy="3865975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 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Разобрать состояние приложения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Что такое состояние приложения</a:t>
            </a: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Типы состояний приложения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Как можно управлять состоянием </a:t>
            </a:r>
            <a:r>
              <a:rPr lang="ru-RU" dirty="0" smtClean="0">
                <a:solidFill>
                  <a:schemeClr val="tx1"/>
                </a:solidFill>
              </a:rPr>
              <a:t>приложения</a:t>
            </a:r>
          </a:p>
          <a:p>
            <a:pPr fontAlgn="base"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Архитектура </a:t>
            </a:r>
            <a:r>
              <a:rPr lang="en-US" dirty="0" smtClean="0">
                <a:solidFill>
                  <a:schemeClr val="tx1"/>
                </a:solidFill>
              </a:rPr>
              <a:t>Flux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</a:t>
              </a: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F833DB9-9470-1A46-B514-55FE27E7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7" y="1373717"/>
            <a:ext cx="2616200" cy="26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36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Состояние приложения</a:t>
              </a:r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295003" y="853500"/>
            <a:ext cx="6264660" cy="1211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b="1" smtClean="0">
                <a:solidFill>
                  <a:schemeClr val="tx1"/>
                </a:solidFill>
              </a:rPr>
              <a:t>Реализации </a:t>
            </a:r>
            <a:r>
              <a:rPr lang="en-US" sz="2400" b="1" smtClean="0">
                <a:solidFill>
                  <a:schemeClr val="tx1"/>
                </a:solidFill>
              </a:rPr>
              <a:t>Flux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5003" y="1117461"/>
            <a:ext cx="807937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800" dirty="0">
              <a:latin typeface="+mn-lt"/>
            </a:endParaRPr>
          </a:p>
          <a:p>
            <a:r>
              <a:rPr lang="ru-RU" sz="1800" i="1" dirty="0" err="1">
                <a:solidFill>
                  <a:srgbClr val="0070C0"/>
                </a:solidFill>
                <a:latin typeface="+mn-lt"/>
              </a:rPr>
              <a:t>Flux</a:t>
            </a:r>
            <a:r>
              <a:rPr lang="ru-RU" sz="1800" i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ru-RU" sz="1800" dirty="0">
                <a:latin typeface="+mn-lt"/>
              </a:rPr>
              <a:t>— принадлежащая </a:t>
            </a:r>
            <a:r>
              <a:rPr lang="ru-RU" sz="1800" dirty="0" err="1">
                <a:latin typeface="+mn-lt"/>
              </a:rPr>
              <a:t>Facebook</a:t>
            </a:r>
            <a:r>
              <a:rPr lang="ru-RU" sz="1800" dirty="0">
                <a:latin typeface="+mn-lt"/>
              </a:rPr>
              <a:t> </a:t>
            </a:r>
            <a:r>
              <a:rPr lang="ru-RU" sz="1800" dirty="0" smtClean="0">
                <a:latin typeface="+mn-lt"/>
              </a:rPr>
              <a:t>библиотека;</a:t>
            </a:r>
            <a:endParaRPr lang="ru-RU" sz="1800" dirty="0">
              <a:latin typeface="+mn-lt"/>
            </a:endParaRPr>
          </a:p>
          <a:p>
            <a:r>
              <a:rPr lang="ru-RU" sz="1800" i="1" dirty="0" err="1">
                <a:solidFill>
                  <a:srgbClr val="0070C0"/>
                </a:solidFill>
                <a:latin typeface="+mn-lt"/>
              </a:rPr>
              <a:t>Reflux</a:t>
            </a:r>
            <a:r>
              <a:rPr lang="ru-RU" sz="1800" i="1" dirty="0">
                <a:latin typeface="+mn-lt"/>
              </a:rPr>
              <a:t> </a:t>
            </a:r>
            <a:r>
              <a:rPr lang="ru-RU" sz="1800" dirty="0">
                <a:latin typeface="+mn-lt"/>
              </a:rPr>
              <a:t>— упрощенный подход к однонаправленному потоку данных, который сконцентрирован на действиях, хранилищах и представлениях;</a:t>
            </a:r>
          </a:p>
          <a:p>
            <a:r>
              <a:rPr lang="ru-RU" sz="1800" i="1" dirty="0" err="1">
                <a:solidFill>
                  <a:srgbClr val="0070C0"/>
                </a:solidFill>
                <a:latin typeface="+mn-lt"/>
              </a:rPr>
              <a:t>Flummox</a:t>
            </a:r>
            <a:r>
              <a:rPr lang="ru-RU" sz="1800" i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ru-RU" sz="1800" dirty="0">
                <a:latin typeface="+mn-lt"/>
              </a:rPr>
              <a:t>— реализация </a:t>
            </a:r>
            <a:r>
              <a:rPr lang="ru-RU" sz="1800" dirty="0" err="1">
                <a:latin typeface="+mn-lt"/>
              </a:rPr>
              <a:t>Flux</a:t>
            </a:r>
            <a:r>
              <a:rPr lang="ru-RU" sz="1800" dirty="0">
                <a:latin typeface="+mn-lt"/>
              </a:rPr>
              <a:t>, позволяющая создавать </a:t>
            </a:r>
            <a:r>
              <a:rPr lang="ru-RU" sz="1800" dirty="0" err="1">
                <a:latin typeface="+mn-lt"/>
              </a:rPr>
              <a:t>Flux</a:t>
            </a:r>
            <a:r>
              <a:rPr lang="ru-RU" sz="1800" dirty="0">
                <a:latin typeface="+mn-lt"/>
              </a:rPr>
              <a:t>-модули с помощью расширения классов </a:t>
            </a:r>
            <a:r>
              <a:rPr lang="ru-RU" sz="1800" dirty="0" err="1">
                <a:latin typeface="+mn-lt"/>
              </a:rPr>
              <a:t>JavaScript</a:t>
            </a:r>
            <a:r>
              <a:rPr lang="ru-RU" sz="1800" dirty="0">
                <a:latin typeface="+mn-lt"/>
              </a:rPr>
              <a:t>;</a:t>
            </a:r>
          </a:p>
          <a:p>
            <a:r>
              <a:rPr lang="ru-RU" sz="1800" i="1" dirty="0" err="1">
                <a:solidFill>
                  <a:srgbClr val="0070C0"/>
                </a:solidFill>
                <a:latin typeface="+mn-lt"/>
              </a:rPr>
              <a:t>Fluxible</a:t>
            </a:r>
            <a:r>
              <a:rPr lang="ru-RU" sz="1800" i="1" dirty="0">
                <a:latin typeface="+mn-lt"/>
              </a:rPr>
              <a:t> </a:t>
            </a:r>
            <a:r>
              <a:rPr lang="ru-RU" sz="1800" dirty="0">
                <a:latin typeface="+mn-lt"/>
              </a:rPr>
              <a:t>— </a:t>
            </a:r>
            <a:r>
              <a:rPr lang="ru-RU" sz="1800" dirty="0" err="1">
                <a:latin typeface="+mn-lt"/>
              </a:rPr>
              <a:t>фреймворк</a:t>
            </a:r>
            <a:r>
              <a:rPr lang="ru-RU" sz="1800" dirty="0">
                <a:latin typeface="+mn-lt"/>
              </a:rPr>
              <a:t> </a:t>
            </a:r>
            <a:r>
              <a:rPr lang="ru-RU" sz="1800" dirty="0" err="1">
                <a:latin typeface="+mn-lt"/>
              </a:rPr>
              <a:t>Flux</a:t>
            </a:r>
            <a:r>
              <a:rPr lang="ru-RU" sz="1800" dirty="0">
                <a:latin typeface="+mn-lt"/>
              </a:rPr>
              <a:t>, созданный компанией </a:t>
            </a:r>
            <a:r>
              <a:rPr lang="ru-RU" sz="1800" dirty="0" err="1">
                <a:latin typeface="+mn-lt"/>
              </a:rPr>
              <a:t>Yahoo</a:t>
            </a:r>
            <a:r>
              <a:rPr lang="ru-RU" sz="1800" dirty="0">
                <a:latin typeface="+mn-lt"/>
              </a:rPr>
              <a:t>! для работы с изоморфными </a:t>
            </a:r>
            <a:r>
              <a:rPr lang="ru-RU" sz="1800" dirty="0" err="1">
                <a:latin typeface="+mn-lt"/>
              </a:rPr>
              <a:t>Flux</a:t>
            </a:r>
            <a:r>
              <a:rPr lang="ru-RU" sz="1800" dirty="0">
                <a:latin typeface="+mn-lt"/>
              </a:rPr>
              <a:t>-приложениями (будут рассматриваться в главе 12);</a:t>
            </a:r>
          </a:p>
          <a:p>
            <a:r>
              <a:rPr lang="ru-RU" sz="1800" i="1" dirty="0" err="1">
                <a:solidFill>
                  <a:srgbClr val="0070C0"/>
                </a:solidFill>
                <a:latin typeface="+mn-lt"/>
              </a:rPr>
              <a:t>Redux</a:t>
            </a:r>
            <a:r>
              <a:rPr lang="ru-RU" sz="1800" i="1" dirty="0">
                <a:latin typeface="+mn-lt"/>
              </a:rPr>
              <a:t> </a:t>
            </a:r>
            <a:r>
              <a:rPr lang="ru-RU" sz="1800" dirty="0">
                <a:latin typeface="+mn-lt"/>
              </a:rPr>
              <a:t>— </a:t>
            </a:r>
            <a:r>
              <a:rPr lang="ru-RU" sz="1800" dirty="0" err="1">
                <a:latin typeface="+mn-lt"/>
              </a:rPr>
              <a:t>Flux</a:t>
            </a:r>
            <a:r>
              <a:rPr lang="ru-RU" sz="1800" dirty="0">
                <a:latin typeface="+mn-lt"/>
              </a:rPr>
              <a:t>-подобная библиотека, в которой модульность достигается за счет использования функций, а не объектов;</a:t>
            </a:r>
          </a:p>
          <a:p>
            <a:r>
              <a:rPr lang="ru-RU" sz="1800" i="1" dirty="0" err="1">
                <a:solidFill>
                  <a:srgbClr val="0070C0"/>
                </a:solidFill>
                <a:latin typeface="+mn-lt"/>
              </a:rPr>
              <a:t>MobX</a:t>
            </a:r>
            <a:r>
              <a:rPr lang="ru-RU" sz="1800" i="1" dirty="0">
                <a:latin typeface="+mn-lt"/>
              </a:rPr>
              <a:t> </a:t>
            </a:r>
            <a:r>
              <a:rPr lang="ru-RU" sz="1800" dirty="0">
                <a:latin typeface="+mn-lt"/>
              </a:rPr>
              <a:t>— библиотека управления состоянием, в которой для реагирования на изменения состояния применяются наблюдаемые объекты.</a:t>
            </a:r>
          </a:p>
        </p:txBody>
      </p:sp>
    </p:spTree>
    <p:extLst>
      <p:ext uri="{BB962C8B-B14F-4D97-AF65-F5344CB8AC3E}">
        <p14:creationId xmlns:p14="http://schemas.microsoft.com/office/powerpoint/2010/main" val="3451222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Вопросы?</a:t>
            </a:r>
          </a:p>
        </p:txBody>
      </p:sp>
      <p:sp>
        <p:nvSpPr>
          <p:cNvPr id="11" name="Подзаголовок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2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5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43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8637" y="930405"/>
            <a:ext cx="4875936" cy="3902851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Состояние приложения</a:t>
            </a: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Типы </a:t>
            </a:r>
            <a:r>
              <a:rPr lang="ru-RU" dirty="0" smtClean="0">
                <a:solidFill>
                  <a:schemeClr val="tx1"/>
                </a:solidFill>
              </a:rPr>
              <a:t>состояний</a:t>
            </a:r>
            <a:endParaRPr lang="en-US" dirty="0" smtClean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Архитектура </a:t>
            </a:r>
            <a:r>
              <a:rPr lang="en-US" dirty="0" smtClean="0">
                <a:solidFill>
                  <a:schemeClr val="tx1"/>
                </a:solidFill>
              </a:rPr>
              <a:t>Flux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План 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54262D-A1F6-7F4F-A530-0D8ED5D2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7" y="1373717"/>
            <a:ext cx="2616200" cy="26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9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Состояние приложения</a:t>
              </a:r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733919" y="1865700"/>
            <a:ext cx="8706104" cy="3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800" b="1" dirty="0">
                <a:solidFill>
                  <a:srgbClr val="0070C0"/>
                </a:solidFill>
              </a:rPr>
              <a:t>Состояние </a:t>
            </a:r>
            <a:r>
              <a:rPr lang="ru-RU" sz="2800" b="1" dirty="0" smtClean="0">
                <a:solidFill>
                  <a:srgbClr val="0070C0"/>
                </a:solidFill>
              </a:rPr>
              <a:t>приложения </a:t>
            </a:r>
            <a:r>
              <a:rPr lang="ru-RU" sz="2400" b="1" dirty="0" smtClean="0"/>
              <a:t>–</a:t>
            </a:r>
          </a:p>
          <a:p>
            <a:r>
              <a:rPr lang="ru-RU" sz="2400" b="1" dirty="0"/>
              <a:t>	</a:t>
            </a:r>
            <a:r>
              <a:rPr lang="ru-RU" sz="2400" b="1" dirty="0" smtClean="0"/>
              <a:t>это </a:t>
            </a:r>
            <a:r>
              <a:rPr lang="ru-RU" sz="2400" b="1" smtClean="0"/>
              <a:t>сохраненные </a:t>
            </a:r>
            <a:endParaRPr lang="ru-RU" sz="2400" b="1" dirty="0" smtClean="0"/>
          </a:p>
          <a:p>
            <a:r>
              <a:rPr lang="ru-RU" sz="2400" b="1" dirty="0"/>
              <a:t> </a:t>
            </a:r>
            <a:r>
              <a:rPr lang="ru-RU" sz="2400" b="1" dirty="0" smtClean="0"/>
              <a:t>          </a:t>
            </a:r>
            <a:r>
              <a:rPr lang="ru-RU" sz="2400" b="1" dirty="0" smtClean="0"/>
              <a:t>данные в переменных</a:t>
            </a:r>
          </a:p>
          <a:p>
            <a:endParaRPr lang="ru-RU" sz="2400" b="1" dirty="0"/>
          </a:p>
          <a:p>
            <a:r>
              <a:rPr lang="ru-RU" sz="2400" b="1" dirty="0" smtClean="0"/>
              <a:t>	 </a:t>
            </a:r>
            <a:endParaRPr lang="ru-RU" sz="2400" b="1" dirty="0"/>
          </a:p>
          <a:p>
            <a:endParaRPr lang="ru-RU" sz="2400" b="1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/>
            </a:r>
            <a:br>
              <a:rPr lang="ru-RU" sz="2400" dirty="0"/>
            </a:br>
            <a:endParaRPr sz="24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Состояние приложения</a:t>
              </a:r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2565763" y="1935684"/>
            <a:ext cx="6264660" cy="287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b="1" dirty="0" smtClean="0"/>
              <a:t>Форма регистрации с зависимыми </a:t>
            </a:r>
          </a:p>
          <a:p>
            <a:r>
              <a:rPr lang="ru-RU" sz="2400" b="1" dirty="0" smtClean="0"/>
              <a:t>полями: страна, город, улица</a:t>
            </a:r>
            <a:endParaRPr lang="ru-RU" sz="2400" b="1" dirty="0"/>
          </a:p>
          <a:p>
            <a:r>
              <a:rPr lang="ru-RU" sz="2400" b="1" dirty="0" smtClean="0"/>
              <a:t>	 </a:t>
            </a:r>
            <a:endParaRPr lang="ru-RU" sz="2400" b="1" dirty="0"/>
          </a:p>
          <a:p>
            <a:endParaRPr lang="ru-RU" sz="2400" b="1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/>
            </a:r>
            <a:br>
              <a:rPr lang="ru-RU" sz="2400" dirty="0"/>
            </a:br>
            <a:endParaRPr sz="24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25" y="950784"/>
            <a:ext cx="2269703" cy="376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1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Состояние приложения</a:t>
              </a:r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1887583" y="1737564"/>
            <a:ext cx="6264660" cy="287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b="1" dirty="0" smtClean="0"/>
              <a:t>Какие данные хранить</a:t>
            </a:r>
            <a:r>
              <a:rPr lang="en-US" sz="2400" b="1" dirty="0" smtClean="0"/>
              <a:t>?</a:t>
            </a:r>
          </a:p>
          <a:p>
            <a:r>
              <a:rPr lang="ru-RU" sz="2400" b="1" dirty="0" smtClean="0"/>
              <a:t>Что храним в </a:t>
            </a:r>
            <a:r>
              <a:rPr lang="en-US" sz="2400" b="1" dirty="0" smtClean="0"/>
              <a:t>URL?</a:t>
            </a:r>
          </a:p>
          <a:p>
            <a:r>
              <a:rPr lang="ru-RU" sz="2400" b="1" dirty="0" smtClean="0"/>
              <a:t>Что нужно для </a:t>
            </a:r>
            <a:r>
              <a:rPr lang="en-US" sz="2400" b="1" dirty="0" smtClean="0"/>
              <a:t>UI?</a:t>
            </a:r>
          </a:p>
          <a:p>
            <a:r>
              <a:rPr lang="ru-RU" sz="2400" b="1" dirty="0" smtClean="0"/>
              <a:t>Как синхронизировать состояние? </a:t>
            </a:r>
            <a:endParaRPr lang="ru-RU" sz="2400" b="1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/>
            </a:r>
            <a:br>
              <a:rPr lang="ru-RU" sz="2400" dirty="0"/>
            </a:br>
            <a:endParaRPr sz="24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4328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Состояние приложения</a:t>
              </a:r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896983" y="891744"/>
            <a:ext cx="6264660" cy="287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b="1" dirty="0" smtClean="0"/>
              <a:t>Типы состояний: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/>
              <a:t>Состояние сервера</a:t>
            </a: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/>
              <a:t>Постоянное состояние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URL </a:t>
            </a:r>
            <a:r>
              <a:rPr lang="ru-RU" sz="2400" b="1" dirty="0" smtClean="0"/>
              <a:t>и состояние маршрутизации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/>
              <a:t>Состояние клиента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/>
              <a:t>Локальное состояние </a:t>
            </a:r>
            <a:r>
              <a:rPr lang="en-US" sz="2400" b="1" dirty="0" smtClean="0"/>
              <a:t>UI</a:t>
            </a:r>
            <a:endParaRPr lang="ru-RU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/>
              <a:t>Временное состояние</a:t>
            </a:r>
            <a:endParaRPr lang="en-US" sz="2400" b="1" dirty="0" smtClean="0"/>
          </a:p>
          <a:p>
            <a:endParaRPr lang="ru-RU" sz="2400" b="1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/>
            </a:r>
            <a:br>
              <a:rPr lang="ru-RU" sz="2400" dirty="0"/>
            </a:br>
            <a:endParaRPr sz="24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6508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Состояние приложения</a:t>
              </a:r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950323" y="1950924"/>
            <a:ext cx="6264660" cy="287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Состояние сервера – </a:t>
            </a:r>
          </a:p>
          <a:p>
            <a:r>
              <a:rPr lang="ru-RU" sz="2400" b="1" dirty="0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	</a:t>
            </a:r>
            <a:r>
              <a:rPr lang="ru-RU" sz="2400" b="1" dirty="0" smtClean="0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хранится на сервере</a:t>
            </a:r>
          </a:p>
          <a:p>
            <a:r>
              <a:rPr lang="ru-RU" sz="2400" b="1" dirty="0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	</a:t>
            </a:r>
            <a:r>
              <a:rPr lang="ru-RU" sz="2400" b="1" dirty="0" smtClean="0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и предоставляется через 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REST</a:t>
            </a:r>
            <a:endParaRPr sz="2400" b="1" dirty="0">
              <a:solidFill>
                <a:schemeClr val="tx1"/>
              </a:solidFill>
              <a:latin typeface="+mn-lt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2468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Состояние приложения</a:t>
              </a:r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1178923" y="1707084"/>
            <a:ext cx="6264660" cy="287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Постоянное состояние </a:t>
            </a:r>
            <a:r>
              <a:rPr lang="ru-RU" sz="2400" b="1" dirty="0" smtClean="0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– </a:t>
            </a:r>
          </a:p>
          <a:p>
            <a:r>
              <a:rPr lang="ru-RU" sz="2400" b="1" dirty="0" smtClean="0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	данные состояний сервера,</a:t>
            </a:r>
          </a:p>
          <a:p>
            <a:r>
              <a:rPr lang="ru-RU" sz="2400" b="1" dirty="0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	</a:t>
            </a:r>
            <a:r>
              <a:rPr lang="ru-RU" sz="2400" b="1" dirty="0" smtClean="0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которые хранятся локально в 	</a:t>
            </a:r>
            <a:r>
              <a:rPr lang="ru-RU" sz="2400" b="1" dirty="0" smtClean="0">
                <a:solidFill>
                  <a:schemeClr val="tx1"/>
                </a:solidFill>
                <a:ea typeface="Tahoma"/>
                <a:cs typeface="Tahoma"/>
                <a:sym typeface="Tahoma"/>
              </a:rPr>
              <a:t>памяти </a:t>
            </a:r>
            <a:r>
              <a:rPr lang="ru-RU" sz="2400" b="1" dirty="0" smtClean="0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клиента</a:t>
            </a:r>
            <a:endParaRPr sz="2400" b="1" dirty="0">
              <a:solidFill>
                <a:schemeClr val="tx1"/>
              </a:solidFill>
              <a:latin typeface="+mn-lt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612690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8526</TotalTime>
  <Words>397</Words>
  <Application>Microsoft Office PowerPoint</Application>
  <PresentationFormat>Экран (16:9)</PresentationFormat>
  <Paragraphs>104</Paragraphs>
  <Slides>21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Arial</vt:lpstr>
      <vt:lpstr>Tahoma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Ковалёв Станислав</cp:lastModifiedBy>
  <cp:revision>127</cp:revision>
  <dcterms:modified xsi:type="dcterms:W3CDTF">2019-06-06T11:20:02Z</dcterms:modified>
</cp:coreProperties>
</file>