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7" r:id="rId1"/>
    <p:sldMasterId id="2147483668" r:id="rId2"/>
  </p:sldMasterIdLst>
  <p:notesMasterIdLst>
    <p:notesMasterId r:id="rId12"/>
  </p:notesMasterIdLst>
  <p:sldIdLst>
    <p:sldId id="256" r:id="rId3"/>
    <p:sldId id="257" r:id="rId4"/>
    <p:sldId id="278" r:id="rId5"/>
    <p:sldId id="279" r:id="rId6"/>
    <p:sldId id="276" r:id="rId7"/>
    <p:sldId id="277" r:id="rId8"/>
    <p:sldId id="271" r:id="rId9"/>
    <p:sldId id="275" r:id="rId10"/>
    <p:sldId id="268" r:id="rId11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222" autoAdjust="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2beb433c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582beb433c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89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29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0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beb433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82beb433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083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beb433c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582beb433c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227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bd1ceda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56bd1ceda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263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2beb433c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582beb433c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rimakov_pr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5C8D0-B873-436A-A28F-A30C6C5CDA40}"/>
              </a:ext>
            </a:extLst>
          </p:cNvPr>
          <p:cNvSpPr/>
          <p:nvPr/>
        </p:nvSpPr>
        <p:spPr>
          <a:xfrm>
            <a:off x="3620035" y="859198"/>
            <a:ext cx="5523965" cy="3681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Google Shape;89;p22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2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198600" y="443417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Структура, 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props</a:t>
            </a:r>
            <a:r>
              <a:rPr lang="ru-RU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state</a:t>
            </a:r>
            <a:endParaRPr sz="1200" b="0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B6ED-2288-429E-B9D4-C064AABC2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9335" y="753635"/>
            <a:ext cx="5523965" cy="3903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88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 dirty="0">
              <a:solidFill>
                <a:srgbClr val="2875C3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Научиться управлять состоянием приложения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Научиться применять 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</a:t>
            </a: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Добавить интерактивность в приложение</a:t>
            </a: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lv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План лекции</a:t>
            </a: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Font typeface="Tahoma"/>
              <a:buChar char="●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Font typeface="Tahoma"/>
              <a:buChar char="●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" sz="2000" b="0" i="0" u="none" strike="noStrike" cap="none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занятия</a:t>
              </a: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Список">
            <a:extLst>
              <a:ext uri="{FF2B5EF4-FFF2-40B4-BE49-F238E27FC236}">
                <a16:creationId xmlns:a16="http://schemas.microsoft.com/office/drawing/2014/main" id="{4EFB9B1D-173A-4715-8F61-F147A08C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030" y="1267715"/>
            <a:ext cx="2435552" cy="24355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88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План лекции</a:t>
            </a: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Font typeface="Tahoma"/>
              <a:buChar char="●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Структура проекта</a:t>
            </a:r>
          </a:p>
          <a:p>
            <a:pPr>
              <a:lnSpc>
                <a:spcPct val="150000"/>
              </a:lnSpc>
              <a:buClr>
                <a:srgbClr val="000000"/>
              </a:buClr>
              <a:buFont typeface="Tahoma"/>
              <a:buChar char="●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Font typeface="Tahoma"/>
              <a:buChar char="●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лекции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2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8" y="954334"/>
            <a:ext cx="4875900" cy="388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План лекции</a:t>
            </a:r>
            <a:r>
              <a:rPr lang="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Font typeface="Tahoma"/>
              <a:buChar char="●"/>
            </a:pPr>
            <a:r>
              <a:rPr lang="ru-RU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Структура проекта</a:t>
            </a:r>
          </a:p>
          <a:p>
            <a:pPr>
              <a:lnSpc>
                <a:spcPct val="150000"/>
              </a:lnSpc>
              <a:buClr>
                <a:srgbClr val="000000"/>
              </a:buClr>
              <a:buFont typeface="Tahoma"/>
              <a:buChar char="●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Font typeface="Tahoma"/>
              <a:buChar char="●"/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Props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Структура проекта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624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7" y="954334"/>
            <a:ext cx="8609247" cy="3931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r>
              <a:rPr lang="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объект, описывающий состояние компонента.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Обновление состояния приводит к перезапуску функции </a:t>
            </a:r>
            <a:r>
              <a:rPr lang="en-US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render 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и перерисовке компонента на основе нового состояния.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State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DF58E7F-186A-40F7-B102-1FF988FCFE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29" t="35660" r="13888" b="44257"/>
          <a:stretch/>
        </p:blipFill>
        <p:spPr>
          <a:xfrm>
            <a:off x="942109" y="2785432"/>
            <a:ext cx="6945746" cy="12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0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294607" y="954334"/>
            <a:ext cx="8609247" cy="3931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Обновление состояния происходит через метод </a:t>
            </a:r>
            <a:r>
              <a:rPr lang="en-US" sz="1800" b="1" dirty="0" err="1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setState</a:t>
            </a:r>
            <a:r>
              <a:rPr lang="en-US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получаемый из </a:t>
            </a:r>
            <a:r>
              <a:rPr lang="en-US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react 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от </a:t>
            </a:r>
            <a:r>
              <a:rPr lang="en-US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Component </a:t>
            </a:r>
            <a:r>
              <a:rPr lang="ru-RU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или </a:t>
            </a:r>
            <a:r>
              <a:rPr lang="en-US" sz="1800" b="1" dirty="0" err="1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PureComponent</a:t>
            </a:r>
            <a:r>
              <a:rPr lang="en-US" sz="1800" b="1" dirty="0">
                <a:solidFill>
                  <a:srgbClr val="2875C3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00" name="Google Shape;100;p23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State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2" name="Google Shape;102;p23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957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18" name="Google Shape;118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Компоненты в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React.js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98;p23">
            <a:extLst>
              <a:ext uri="{FF2B5EF4-FFF2-40B4-BE49-F238E27FC236}">
                <a16:creationId xmlns:a16="http://schemas.microsoft.com/office/drawing/2014/main" id="{659412A0-4F86-474E-8094-C4A8304D9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4945" y="777921"/>
            <a:ext cx="8099522" cy="56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В </a:t>
            </a:r>
            <a:r>
              <a:rPr lang="en-US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react props </a:t>
            </a: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передаются сверху вниз по дереву компонентов</a:t>
            </a:r>
            <a:endParaRPr lang="ru-RU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109;p24">
            <a:extLst>
              <a:ext uri="{FF2B5EF4-FFF2-40B4-BE49-F238E27FC236}">
                <a16:creationId xmlns:a16="http://schemas.microsoft.com/office/drawing/2014/main" id="{FF1382A2-9408-44BE-BE4F-0486789751A1}"/>
              </a:ext>
            </a:extLst>
          </p:cNvPr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B0DABF4-EACC-4821-875F-91DA30AA32F6}"/>
              </a:ext>
            </a:extLst>
          </p:cNvPr>
          <p:cNvSpPr/>
          <p:nvPr/>
        </p:nvSpPr>
        <p:spPr>
          <a:xfrm>
            <a:off x="270934" y="1612594"/>
            <a:ext cx="8373533" cy="3133014"/>
          </a:xfrm>
          <a:prstGeom prst="roundRect">
            <a:avLst>
              <a:gd name="adj" fmla="val 2074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19F491B-0D5B-493A-BE80-BDA91A8E8AEE}"/>
              </a:ext>
            </a:extLst>
          </p:cNvPr>
          <p:cNvSpPr/>
          <p:nvPr/>
        </p:nvSpPr>
        <p:spPr>
          <a:xfrm>
            <a:off x="3608128" y="1826466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App.js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0DDA608-CB42-4E14-B1EC-1249B3921D60}"/>
              </a:ext>
            </a:extLst>
          </p:cNvPr>
          <p:cNvSpPr/>
          <p:nvPr/>
        </p:nvSpPr>
        <p:spPr>
          <a:xfrm>
            <a:off x="2556933" y="2819067"/>
            <a:ext cx="1347087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Dashboard.js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A3B6F13-0597-4952-8C07-4E6010973F56}"/>
              </a:ext>
            </a:extLst>
          </p:cNvPr>
          <p:cNvSpPr/>
          <p:nvPr/>
        </p:nvSpPr>
        <p:spPr>
          <a:xfrm>
            <a:off x="4488221" y="2819066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Header.js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48A9C9A-722A-4147-B9BE-36452DE6E235}"/>
              </a:ext>
            </a:extLst>
          </p:cNvPr>
          <p:cNvSpPr/>
          <p:nvPr/>
        </p:nvSpPr>
        <p:spPr>
          <a:xfrm>
            <a:off x="3476452" y="3801083"/>
            <a:ext cx="1347087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Notification.js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CB95D05-175C-47BA-BC96-4AF7C6588DB8}"/>
              </a:ext>
            </a:extLst>
          </p:cNvPr>
          <p:cNvSpPr/>
          <p:nvPr/>
        </p:nvSpPr>
        <p:spPr>
          <a:xfrm>
            <a:off x="2151420" y="3809550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Credits.js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D714ABFC-4B99-48C6-AEB1-DE4C6C437325}"/>
              </a:ext>
            </a:extLst>
          </p:cNvPr>
          <p:cNvSpPr/>
          <p:nvPr/>
        </p:nvSpPr>
        <p:spPr>
          <a:xfrm>
            <a:off x="844993" y="3801082"/>
            <a:ext cx="1083734" cy="651933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Cards.js</a:t>
            </a:r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8B8B795-A95E-4DB2-AFC5-FF373B97E186}"/>
              </a:ext>
            </a:extLst>
          </p:cNvPr>
          <p:cNvCxnSpPr>
            <a:cxnSpLocks/>
          </p:cNvCxnSpPr>
          <p:nvPr/>
        </p:nvCxnSpPr>
        <p:spPr>
          <a:xfrm flipH="1">
            <a:off x="3369733" y="2519782"/>
            <a:ext cx="465667" cy="23820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30E3C41-EA56-455A-8F3C-0B88E41F7FDD}"/>
              </a:ext>
            </a:extLst>
          </p:cNvPr>
          <p:cNvCxnSpPr>
            <a:cxnSpLocks/>
          </p:cNvCxnSpPr>
          <p:nvPr/>
        </p:nvCxnSpPr>
        <p:spPr>
          <a:xfrm>
            <a:off x="4369688" y="2510964"/>
            <a:ext cx="453851" cy="24702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266B426-F375-4587-83E9-34628084D9E6}"/>
              </a:ext>
            </a:extLst>
          </p:cNvPr>
          <p:cNvCxnSpPr>
            <a:cxnSpLocks/>
          </p:cNvCxnSpPr>
          <p:nvPr/>
        </p:nvCxnSpPr>
        <p:spPr>
          <a:xfrm flipH="1">
            <a:off x="2693287" y="3501451"/>
            <a:ext cx="381438" cy="2491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45627298-F4CC-4CDE-A8A9-70498E9587CF}"/>
              </a:ext>
            </a:extLst>
          </p:cNvPr>
          <p:cNvCxnSpPr>
            <a:cxnSpLocks/>
          </p:cNvCxnSpPr>
          <p:nvPr/>
        </p:nvCxnSpPr>
        <p:spPr>
          <a:xfrm flipH="1">
            <a:off x="1574800" y="3511326"/>
            <a:ext cx="1172852" cy="22832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CDEAF4F-5FAB-476D-8766-1800097204C4}"/>
              </a:ext>
            </a:extLst>
          </p:cNvPr>
          <p:cNvCxnSpPr>
            <a:cxnSpLocks/>
          </p:cNvCxnSpPr>
          <p:nvPr/>
        </p:nvCxnSpPr>
        <p:spPr>
          <a:xfrm>
            <a:off x="3497615" y="3519993"/>
            <a:ext cx="406405" cy="21965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Дуга 19">
            <a:extLst>
              <a:ext uri="{FF2B5EF4-FFF2-40B4-BE49-F238E27FC236}">
                <a16:creationId xmlns:a16="http://schemas.microsoft.com/office/drawing/2014/main" id="{B08F2F0B-DDB6-46AE-8282-BDFC346C0672}"/>
              </a:ext>
            </a:extLst>
          </p:cNvPr>
          <p:cNvSpPr/>
          <p:nvPr/>
        </p:nvSpPr>
        <p:spPr>
          <a:xfrm flipH="1">
            <a:off x="2997391" y="2197647"/>
            <a:ext cx="1000447" cy="1081887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уга 29">
            <a:extLst>
              <a:ext uri="{FF2B5EF4-FFF2-40B4-BE49-F238E27FC236}">
                <a16:creationId xmlns:a16="http://schemas.microsoft.com/office/drawing/2014/main" id="{4D5E5D2D-6173-4F1F-8D87-A650813900AF}"/>
              </a:ext>
            </a:extLst>
          </p:cNvPr>
          <p:cNvSpPr/>
          <p:nvPr/>
        </p:nvSpPr>
        <p:spPr>
          <a:xfrm>
            <a:off x="4218864" y="2197647"/>
            <a:ext cx="1083735" cy="1081887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Дуга 31">
            <a:extLst>
              <a:ext uri="{FF2B5EF4-FFF2-40B4-BE49-F238E27FC236}">
                <a16:creationId xmlns:a16="http://schemas.microsoft.com/office/drawing/2014/main" id="{8B534ADB-A93B-4410-B844-7C167D1291B8}"/>
              </a:ext>
            </a:extLst>
          </p:cNvPr>
          <p:cNvSpPr/>
          <p:nvPr/>
        </p:nvSpPr>
        <p:spPr>
          <a:xfrm flipH="1">
            <a:off x="1479552" y="3103662"/>
            <a:ext cx="1862222" cy="1151624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6A93AD94-9F67-4457-BFF8-7364B25CB61C}"/>
              </a:ext>
            </a:extLst>
          </p:cNvPr>
          <p:cNvSpPr/>
          <p:nvPr/>
        </p:nvSpPr>
        <p:spPr>
          <a:xfrm flipH="1">
            <a:off x="2537753" y="3535780"/>
            <a:ext cx="634868" cy="569929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7A2B51A6-1B26-42BE-8DD4-3534A9099FEF}"/>
              </a:ext>
            </a:extLst>
          </p:cNvPr>
          <p:cNvSpPr/>
          <p:nvPr/>
        </p:nvSpPr>
        <p:spPr>
          <a:xfrm>
            <a:off x="3522763" y="3414426"/>
            <a:ext cx="856333" cy="717341"/>
          </a:xfrm>
          <a:prstGeom prst="arc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1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2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2875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1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79" name="Google Shape;179;p31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JSX</a:t>
              </a:r>
              <a:endParaRPr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2" name="Google Shape;182;p31"/>
          <p:cNvSpPr/>
          <p:nvPr/>
        </p:nvSpPr>
        <p:spPr>
          <a:xfrm>
            <a:off x="299625" y="907600"/>
            <a:ext cx="8419200" cy="38829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798999" y="1714501"/>
            <a:ext cx="7011501" cy="52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&lt;header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="header“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Header od Page</a:t>
            </a:r>
            <a:r>
              <a:rPr lang="en-US" dirty="0">
                <a:solidFill>
                  <a:srgbClr val="00B0F0"/>
                </a:solidFill>
              </a:rPr>
              <a:t>&lt;/header&gt;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9" name="Google Shape;183;p31">
            <a:extLst>
              <a:ext uri="{FF2B5EF4-FFF2-40B4-BE49-F238E27FC236}">
                <a16:creationId xmlns:a16="http://schemas.microsoft.com/office/drawing/2014/main" id="{8199E2B2-7412-4B3E-BE9F-80CEC1A2B0EA}"/>
              </a:ext>
            </a:extLst>
          </p:cNvPr>
          <p:cNvSpPr txBox="1"/>
          <p:nvPr/>
        </p:nvSpPr>
        <p:spPr>
          <a:xfrm>
            <a:off x="798999" y="1154037"/>
            <a:ext cx="6887675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Типичный компонент на </a:t>
            </a:r>
            <a:r>
              <a:rPr lang="en-US" dirty="0">
                <a:solidFill>
                  <a:srgbClr val="FFFFFF"/>
                </a:solidFill>
              </a:rPr>
              <a:t>React</a:t>
            </a:r>
            <a:r>
              <a:rPr lang="ru-RU" dirty="0">
                <a:solidFill>
                  <a:srgbClr val="FFFFFF"/>
                </a:solidFill>
              </a:rPr>
              <a:t> написанный с помощью </a:t>
            </a:r>
            <a:r>
              <a:rPr lang="en-US" dirty="0">
                <a:solidFill>
                  <a:srgbClr val="FFFFFF"/>
                </a:solidFill>
              </a:rPr>
              <a:t>JSX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" name="Google Shape;183;p31">
            <a:extLst>
              <a:ext uri="{FF2B5EF4-FFF2-40B4-BE49-F238E27FC236}">
                <a16:creationId xmlns:a16="http://schemas.microsoft.com/office/drawing/2014/main" id="{A33BF525-DBA6-4A02-B046-35955A6272E1}"/>
              </a:ext>
            </a:extLst>
          </p:cNvPr>
          <p:cNvSpPr txBox="1"/>
          <p:nvPr/>
        </p:nvSpPr>
        <p:spPr>
          <a:xfrm>
            <a:off x="798999" y="2239800"/>
            <a:ext cx="6773376" cy="5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</a:rPr>
              <a:t>Компонент с небольшим уровнем вложенности</a:t>
            </a:r>
            <a:r>
              <a:rPr lang="en-US" dirty="0">
                <a:solidFill>
                  <a:srgbClr val="FFFFFF"/>
                </a:solidFill>
              </a:rPr>
              <a:t> (JSX)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" name="Google Shape;183;p31">
            <a:extLst>
              <a:ext uri="{FF2B5EF4-FFF2-40B4-BE49-F238E27FC236}">
                <a16:creationId xmlns:a16="http://schemas.microsoft.com/office/drawing/2014/main" id="{C7EC5039-2435-412A-A54F-E3FF94E8D08E}"/>
              </a:ext>
            </a:extLst>
          </p:cNvPr>
          <p:cNvSpPr txBox="1"/>
          <p:nvPr/>
        </p:nvSpPr>
        <p:spPr>
          <a:xfrm>
            <a:off x="798999" y="2709619"/>
            <a:ext cx="7546002" cy="188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B0F0"/>
                </a:solidFill>
              </a:rPr>
              <a:t>&lt;div&gt;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&lt;header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="header"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Header od Page</a:t>
            </a:r>
            <a:r>
              <a:rPr lang="en-US" dirty="0">
                <a:solidFill>
                  <a:srgbClr val="00B0F0"/>
                </a:solidFill>
              </a:rPr>
              <a:t>&lt;/header&gt;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&lt;main&gt;</a:t>
            </a:r>
            <a:r>
              <a:rPr lang="en-US" dirty="0">
                <a:solidFill>
                  <a:schemeClr val="bg1"/>
                </a:solidFill>
              </a:rPr>
              <a:t>some content</a:t>
            </a:r>
            <a:r>
              <a:rPr lang="en-US" dirty="0">
                <a:solidFill>
                  <a:srgbClr val="00B0F0"/>
                </a:solidFill>
              </a:rPr>
              <a:t>&lt;/main&gt;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&lt;aside </a:t>
            </a:r>
            <a:r>
              <a:rPr lang="en-US" dirty="0" err="1">
                <a:solidFill>
                  <a:srgbClr val="FFFF00"/>
                </a:solidFill>
              </a:rPr>
              <a:t>className</a:t>
            </a:r>
            <a:r>
              <a:rPr lang="en-US" dirty="0">
                <a:solidFill>
                  <a:srgbClr val="FFFF00"/>
                </a:solidFill>
              </a:rPr>
              <a:t>="aside"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aside menu</a:t>
            </a:r>
            <a:r>
              <a:rPr lang="en-US" dirty="0">
                <a:solidFill>
                  <a:srgbClr val="00B0F0"/>
                </a:solidFill>
              </a:rPr>
              <a:t>&lt;/aside&gt;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    &lt;footer&gt;</a:t>
            </a:r>
            <a:r>
              <a:rPr lang="en-US" dirty="0">
                <a:solidFill>
                  <a:schemeClr val="bg1"/>
                </a:solidFill>
              </a:rPr>
              <a:t>Footer of the page</a:t>
            </a:r>
            <a:r>
              <a:rPr lang="en-US" dirty="0">
                <a:solidFill>
                  <a:srgbClr val="00B0F0"/>
                </a:solidFill>
              </a:rPr>
              <a:t>&lt;/footer&gt;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&lt;/div&gt;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1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>
                <a:latin typeface="Tahoma"/>
                <a:ea typeface="Tahoma"/>
                <a:cs typeface="Tahoma"/>
                <a:sym typeface="Tahoma"/>
              </a:rPr>
              <a:t>Вопросы?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@primakov_pro</a:t>
            </a:r>
            <a:endParaRPr/>
          </a:p>
        </p:txBody>
      </p:sp>
      <p:grpSp>
        <p:nvGrpSpPr>
          <p:cNvPr id="208" name="Google Shape;208;p3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09" name="Google Shape;209;p3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1" name="Google Shape;211;p34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8367</TotalTime>
  <Words>200</Words>
  <Application>Microsoft Office PowerPoint</Application>
  <PresentationFormat>Экран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Tahoma</vt:lpstr>
      <vt:lpstr>Simple Light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Александр Примаков</cp:lastModifiedBy>
  <cp:revision>48</cp:revision>
  <dcterms:modified xsi:type="dcterms:W3CDTF">2019-05-31T17:46:28Z</dcterms:modified>
</cp:coreProperties>
</file>