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7" r:id="rId1"/>
    <p:sldMasterId id="2147483668" r:id="rId2"/>
  </p:sldMasterIdLst>
  <p:notesMasterIdLst>
    <p:notesMasterId r:id="rId18"/>
  </p:notesMasterIdLst>
  <p:sldIdLst>
    <p:sldId id="256" r:id="rId3"/>
    <p:sldId id="257" r:id="rId4"/>
    <p:sldId id="258" r:id="rId5"/>
    <p:sldId id="269" r:id="rId6"/>
    <p:sldId id="270" r:id="rId7"/>
    <p:sldId id="259" r:id="rId8"/>
    <p:sldId id="260" r:id="rId9"/>
    <p:sldId id="271" r:id="rId10"/>
    <p:sldId id="272" r:id="rId11"/>
    <p:sldId id="261" r:id="rId12"/>
    <p:sldId id="273" r:id="rId13"/>
    <p:sldId id="265" r:id="rId14"/>
    <p:sldId id="274" r:id="rId15"/>
    <p:sldId id="283" r:id="rId16"/>
    <p:sldId id="268" r:id="rId17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222" autoAdjust="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2beb433c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582beb433c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2beb433c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582beb433c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2beb433c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582beb433c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0730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0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2beb433c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82beb433c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82beb433c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582beb433c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7690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152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2beb433c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g582beb433c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2277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279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rimakov_pr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15C8D0-B873-436A-A28F-A30C6C5CDA40}"/>
              </a:ext>
            </a:extLst>
          </p:cNvPr>
          <p:cNvSpPr/>
          <p:nvPr/>
        </p:nvSpPr>
        <p:spPr>
          <a:xfrm>
            <a:off x="3620035" y="859198"/>
            <a:ext cx="5523965" cy="3681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Google Shape;89;p22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2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198600" y="486350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endParaRPr sz="2400" b="0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4CB6ED-2288-429E-B9D4-C064AABC2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9335" y="753635"/>
            <a:ext cx="5523965" cy="39035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42" name="Google Shape;142;p27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7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Hello world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27"/>
          <p:cNvSpPr txBox="1"/>
          <p:nvPr/>
        </p:nvSpPr>
        <p:spPr>
          <a:xfrm>
            <a:off x="206100" y="1167725"/>
            <a:ext cx="87318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Первое знакомство</a:t>
            </a:r>
            <a:endParaRPr sz="1600" b="1" i="0" u="none" strike="noStrike" cap="none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 b="1" dirty="0">
              <a:latin typeface="Tahoma"/>
              <a:ea typeface="Tahoma"/>
              <a:cs typeface="Tahoma"/>
              <a:sym typeface="Tahoma"/>
            </a:endParaRPr>
          </a:p>
          <a:p>
            <a:pPr marL="13970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Устанавливаем приложение с шаблоном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приложения</a:t>
            </a: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npm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 install –g create-react-app</a:t>
            </a:r>
            <a:endParaRPr lang="ru-RU" sz="18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sz="1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Создаем </a:t>
            </a: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hellow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-world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приложение </a:t>
            </a:r>
            <a:endParaRPr lang="ru-RU" sz="1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create-react-app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hellow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-world</a:t>
            </a:r>
            <a:endParaRPr sz="18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Google Shape;109;p24">
            <a:extLst>
              <a:ext uri="{FF2B5EF4-FFF2-40B4-BE49-F238E27FC236}">
                <a16:creationId xmlns:a16="http://schemas.microsoft.com/office/drawing/2014/main" id="{A7E892A2-CF5A-4C76-B03A-1A5C69AB0A8C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42" name="Google Shape;142;p27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7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Hello world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27"/>
          <p:cNvSpPr txBox="1"/>
          <p:nvPr/>
        </p:nvSpPr>
        <p:spPr>
          <a:xfrm>
            <a:off x="206100" y="1167725"/>
            <a:ext cx="86712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Версия с </a:t>
            </a:r>
            <a:r>
              <a:rPr lang="en-US" sz="2000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typescript</a:t>
            </a:r>
            <a:endParaRPr sz="1600" b="1" i="0" u="none" strike="noStrike" cap="none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 b="1" dirty="0">
              <a:latin typeface="Tahoma"/>
              <a:ea typeface="Tahoma"/>
              <a:cs typeface="Tahoma"/>
              <a:sym typeface="Tahoma"/>
            </a:endParaRPr>
          </a:p>
          <a:p>
            <a:pPr marL="13970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Переводим существующее приложение на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typescript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npm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install --save typescript @types/node @types/react @types/react-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dom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@types/jest</a:t>
            </a: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endParaRPr lang="ru-RU" sz="1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Создаем приложение сразу на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typescript</a:t>
            </a:r>
            <a:endParaRPr lang="ru-RU" sz="1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create-react-app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hellow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-world </a:t>
            </a:r>
            <a:r>
              <a:rPr lang="ru-RU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--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typescript</a:t>
            </a:r>
            <a:endParaRPr sz="16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Google Shape;109;p24">
            <a:extLst>
              <a:ext uri="{FF2B5EF4-FFF2-40B4-BE49-F238E27FC236}">
                <a16:creationId xmlns:a16="http://schemas.microsoft.com/office/drawing/2014/main" id="{A7E892A2-CF5A-4C76-B03A-1A5C69AB0A8C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13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JSX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82" name="Google Shape;182;p31"/>
          <p:cNvSpPr/>
          <p:nvPr/>
        </p:nvSpPr>
        <p:spPr>
          <a:xfrm>
            <a:off x="299625" y="907600"/>
            <a:ext cx="8419200" cy="38829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798999" y="1714501"/>
            <a:ext cx="7011501" cy="52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00B0F0"/>
                </a:solidFill>
              </a:rPr>
              <a:t>React.createElement</a:t>
            </a:r>
            <a:r>
              <a:rPr lang="en-US" dirty="0">
                <a:solidFill>
                  <a:srgbClr val="FFFFFF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"header", </a:t>
            </a:r>
            <a:r>
              <a:rPr lang="en-US" dirty="0">
                <a:solidFill>
                  <a:srgbClr val="FFFF00"/>
                </a:solidFill>
              </a:rPr>
              <a:t>{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</a:rPr>
              <a:t>"header“ </a:t>
            </a:r>
            <a:r>
              <a:rPr lang="en-US" dirty="0">
                <a:solidFill>
                  <a:srgbClr val="FFFF00"/>
                </a:solidFill>
              </a:rPr>
              <a:t>}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"Header od Page"</a:t>
            </a:r>
            <a:r>
              <a:rPr lang="en-US" dirty="0">
                <a:solidFill>
                  <a:srgbClr val="FFFFFF"/>
                </a:solidFill>
              </a:rPr>
              <a:t>);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" name="Google Shape;183;p31">
            <a:extLst>
              <a:ext uri="{FF2B5EF4-FFF2-40B4-BE49-F238E27FC236}">
                <a16:creationId xmlns:a16="http://schemas.microsoft.com/office/drawing/2014/main" id="{8199E2B2-7412-4B3E-BE9F-80CEC1A2B0EA}"/>
              </a:ext>
            </a:extLst>
          </p:cNvPr>
          <p:cNvSpPr txBox="1"/>
          <p:nvPr/>
        </p:nvSpPr>
        <p:spPr>
          <a:xfrm>
            <a:off x="799000" y="1154037"/>
            <a:ext cx="3030050" cy="5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</a:rPr>
              <a:t>Типичный компонент на </a:t>
            </a:r>
            <a:r>
              <a:rPr lang="en-US" dirty="0">
                <a:solidFill>
                  <a:srgbClr val="FFFFFF"/>
                </a:solidFill>
              </a:rPr>
              <a:t>React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A33BF525-DBA6-4A02-B046-35955A6272E1}"/>
              </a:ext>
            </a:extLst>
          </p:cNvPr>
          <p:cNvSpPr txBox="1"/>
          <p:nvPr/>
        </p:nvSpPr>
        <p:spPr>
          <a:xfrm>
            <a:off x="798999" y="2239800"/>
            <a:ext cx="4277825" cy="5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</a:rPr>
              <a:t>Компонент с небольшим уровнем вложенности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C7EC5039-2435-412A-A54F-E3FF94E8D08E}"/>
              </a:ext>
            </a:extLst>
          </p:cNvPr>
          <p:cNvSpPr txBox="1"/>
          <p:nvPr/>
        </p:nvSpPr>
        <p:spPr>
          <a:xfrm>
            <a:off x="798999" y="2709619"/>
            <a:ext cx="7546002" cy="188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00B0F0"/>
                </a:solidFill>
              </a:rPr>
              <a:t>React.createElement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"div"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React.createElement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"header"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</a:rPr>
              <a:t>"header"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"Header od Page"</a:t>
            </a:r>
            <a:r>
              <a:rPr lang="en-US" dirty="0">
                <a:solidFill>
                  <a:schemeClr val="bg1"/>
                </a:solidFill>
              </a:rPr>
              <a:t>),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React.createElement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"main"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"some content"</a:t>
            </a:r>
            <a:r>
              <a:rPr lang="en-US" dirty="0">
                <a:solidFill>
                  <a:schemeClr val="bg1"/>
                </a:solidFill>
              </a:rPr>
              <a:t>),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React.createElement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"aside"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</a:rPr>
              <a:t>"aside"</a:t>
            </a:r>
          </a:p>
          <a:p>
            <a:pPr lvl="0"/>
            <a:r>
              <a:rPr lang="en-US" dirty="0">
                <a:solidFill>
                  <a:srgbClr val="FFFF00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"aside menu"</a:t>
            </a:r>
            <a:r>
              <a:rPr lang="en-US" dirty="0">
                <a:solidFill>
                  <a:schemeClr val="bg1"/>
                </a:solidFill>
              </a:rPr>
              <a:t>),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React.createElement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"footer"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"Footer of the page"</a:t>
            </a:r>
            <a:r>
              <a:rPr lang="en-US" dirty="0">
                <a:solidFill>
                  <a:schemeClr val="bg1"/>
                </a:solidFill>
              </a:rPr>
              <a:t>));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JSX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82" name="Google Shape;182;p31"/>
          <p:cNvSpPr/>
          <p:nvPr/>
        </p:nvSpPr>
        <p:spPr>
          <a:xfrm>
            <a:off x="299625" y="907600"/>
            <a:ext cx="8419200" cy="38829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798999" y="1714501"/>
            <a:ext cx="7011501" cy="52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&lt;header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="header“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Header od Page</a:t>
            </a:r>
            <a:r>
              <a:rPr lang="en-US" dirty="0">
                <a:solidFill>
                  <a:srgbClr val="00B0F0"/>
                </a:solidFill>
              </a:rPr>
              <a:t>&lt;/header&gt;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9" name="Google Shape;183;p31">
            <a:extLst>
              <a:ext uri="{FF2B5EF4-FFF2-40B4-BE49-F238E27FC236}">
                <a16:creationId xmlns:a16="http://schemas.microsoft.com/office/drawing/2014/main" id="{8199E2B2-7412-4B3E-BE9F-80CEC1A2B0EA}"/>
              </a:ext>
            </a:extLst>
          </p:cNvPr>
          <p:cNvSpPr txBox="1"/>
          <p:nvPr/>
        </p:nvSpPr>
        <p:spPr>
          <a:xfrm>
            <a:off x="798999" y="1154037"/>
            <a:ext cx="6887675" cy="5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</a:rPr>
              <a:t>Типичный компонент на </a:t>
            </a:r>
            <a:r>
              <a:rPr lang="en-US" dirty="0">
                <a:solidFill>
                  <a:srgbClr val="FFFFFF"/>
                </a:solidFill>
              </a:rPr>
              <a:t>React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err="1">
                <a:solidFill>
                  <a:srgbClr val="FFFFFF"/>
                </a:solidFill>
              </a:rPr>
              <a:t>написаный</a:t>
            </a:r>
            <a:r>
              <a:rPr lang="ru-RU" dirty="0">
                <a:solidFill>
                  <a:srgbClr val="FFFFFF"/>
                </a:solidFill>
              </a:rPr>
              <a:t> с помощью </a:t>
            </a:r>
            <a:r>
              <a:rPr lang="en-US" dirty="0">
                <a:solidFill>
                  <a:srgbClr val="FFFFFF"/>
                </a:solidFill>
              </a:rPr>
              <a:t>JSX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A33BF525-DBA6-4A02-B046-35955A6272E1}"/>
              </a:ext>
            </a:extLst>
          </p:cNvPr>
          <p:cNvSpPr txBox="1"/>
          <p:nvPr/>
        </p:nvSpPr>
        <p:spPr>
          <a:xfrm>
            <a:off x="798999" y="2239800"/>
            <a:ext cx="6773376" cy="5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</a:rPr>
              <a:t>Компонент с небольшим уровнем вложенности</a:t>
            </a:r>
            <a:r>
              <a:rPr lang="en-US" dirty="0">
                <a:solidFill>
                  <a:srgbClr val="FFFFFF"/>
                </a:solidFill>
              </a:rPr>
              <a:t> (JSX)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C7EC5039-2435-412A-A54F-E3FF94E8D08E}"/>
              </a:ext>
            </a:extLst>
          </p:cNvPr>
          <p:cNvSpPr txBox="1"/>
          <p:nvPr/>
        </p:nvSpPr>
        <p:spPr>
          <a:xfrm>
            <a:off x="798999" y="2709619"/>
            <a:ext cx="7546002" cy="188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&lt;div&gt;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&lt;header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="header"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Header od Page</a:t>
            </a:r>
            <a:r>
              <a:rPr lang="en-US" dirty="0">
                <a:solidFill>
                  <a:srgbClr val="00B0F0"/>
                </a:solidFill>
              </a:rPr>
              <a:t>&lt;/header&gt;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&lt;main&gt;</a:t>
            </a:r>
            <a:r>
              <a:rPr lang="en-US" dirty="0">
                <a:solidFill>
                  <a:schemeClr val="bg1"/>
                </a:solidFill>
              </a:rPr>
              <a:t>some content</a:t>
            </a:r>
            <a:r>
              <a:rPr lang="en-US" dirty="0">
                <a:solidFill>
                  <a:srgbClr val="00B0F0"/>
                </a:solidFill>
              </a:rPr>
              <a:t>&lt;/main&gt;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&lt;aside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="aside"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aside menu</a:t>
            </a:r>
            <a:r>
              <a:rPr lang="en-US" dirty="0">
                <a:solidFill>
                  <a:srgbClr val="00B0F0"/>
                </a:solidFill>
              </a:rPr>
              <a:t>&lt;/aside&gt;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&lt;footer&gt;</a:t>
            </a:r>
            <a:r>
              <a:rPr lang="en-US" dirty="0">
                <a:solidFill>
                  <a:schemeClr val="bg1"/>
                </a:solidFill>
              </a:rPr>
              <a:t>Footer of the page</a:t>
            </a:r>
            <a:r>
              <a:rPr lang="en-US" dirty="0">
                <a:solidFill>
                  <a:srgbClr val="00B0F0"/>
                </a:solidFill>
              </a:rPr>
              <a:t>&lt;/footer&gt;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&lt;/div&gt;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49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Какие преимущества у декларативного стиля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чего нужен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react.js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jsx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</a:t>
            </a:r>
            <a:r>
              <a:rPr lang="ru-RU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дает компонентный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подход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868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>
                <a:latin typeface="Tahoma"/>
                <a:ea typeface="Tahoma"/>
                <a:cs typeface="Tahoma"/>
                <a:sym typeface="Tahoma"/>
              </a:rPr>
              <a:t>Вопросы?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@primakov_pro</a:t>
            </a:r>
            <a:endParaRPr/>
          </a:p>
        </p:txBody>
      </p:sp>
      <p:grpSp>
        <p:nvGrpSpPr>
          <p:cNvPr id="208" name="Google Shape;208;p3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09" name="Google Shape;209;p3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1" name="Google Shape;211;p3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75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Понять компонентный подход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Первое знакомство</a:t>
            </a:r>
            <a:r>
              <a:rPr lang="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с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react.js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dirty="0" err="1">
                <a:solidFill>
                  <a:schemeClr val="dk1"/>
                </a:solidFill>
              </a:rPr>
              <a:t>зыы</a:t>
            </a:r>
            <a:endParaRPr lang="ru-RU" dirty="0">
              <a:solidFill>
                <a:schemeClr val="dk1"/>
              </a:solidFill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 b="0" i="0" u="none" strike="noStrike" cap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занятия</a:t>
              </a: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 descr="Мозговой штурм группы">
            <a:extLst>
              <a:ext uri="{FF2B5EF4-FFF2-40B4-BE49-F238E27FC236}">
                <a16:creationId xmlns:a16="http://schemas.microsoft.com/office/drawing/2014/main" id="{4EFB9B1D-173A-4715-8F61-F147A08C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4030" y="1267715"/>
            <a:ext cx="2435552" cy="24355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Компонентный подход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React.js</a:t>
            </a:r>
            <a:endParaRPr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-RU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Виртуальный </a:t>
            </a: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DOM</a:t>
            </a:r>
            <a:endParaRPr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Hello world</a:t>
            </a:r>
            <a:endParaRPr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JSX</a:t>
            </a:r>
            <a:endParaRPr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ru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Практика</a:t>
            </a:r>
            <a:endParaRPr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" name="Google Shape;109;p2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2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1" name="Google Shape;111;p2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лекции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Компонентный подход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659412A0-4F86-474E-8094-C4A8304D98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775" y="987607"/>
            <a:ext cx="800769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Компонент </a:t>
            </a: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/&gt;</a:t>
            </a: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lang="ru-RU"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Компонент – это независимый элемент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UI (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интерфейс пользователя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с внешним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API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Компонент содержит в себе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всю необходимую логику работы, верстку и стили.</a:t>
            </a:r>
          </a:p>
          <a:p>
            <a:pPr marL="139700" lvl="0" indent="0">
              <a:lnSpc>
                <a:spcPct val="150000"/>
              </a:lnSpc>
              <a:buNone/>
            </a:pP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Компонентный подход</a:t>
            </a:r>
            <a:endParaRPr lang="ru-RU" sz="18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Компонентный подход - разделение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UI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 независимые, повторно используемые части, что позволяет работать с каждой из них отдельно. При этом использование компонента осуществляется только путем взаимодействия с его внешним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API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ru-RU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021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Разделение на компоненты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659412A0-4F86-474E-8094-C4A8304D98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31216" y="762520"/>
            <a:ext cx="6348225" cy="53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Любой пользовательский интерфейс можно разделить на компоненты.</a:t>
            </a:r>
          </a:p>
        </p:txBody>
      </p: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68F46C-E44E-420F-914E-7BB1071F9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293769"/>
            <a:ext cx="7818283" cy="374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4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React.js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25"/>
          <p:cNvSpPr/>
          <p:nvPr/>
        </p:nvSpPr>
        <p:spPr>
          <a:xfrm>
            <a:off x="634225" y="1344075"/>
            <a:ext cx="1548000" cy="33300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69214A-1851-46C4-BA41-1F64965EF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33" y="2212967"/>
            <a:ext cx="2253184" cy="1592215"/>
          </a:xfrm>
          <a:prstGeom prst="rect">
            <a:avLst/>
          </a:prstGeom>
        </p:spPr>
      </p:pic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659412A0-4F86-474E-8094-C4A8304D98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01367" y="1300874"/>
            <a:ext cx="520184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React.js</a:t>
            </a:r>
            <a:r>
              <a:rPr lang="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Был разработан компанией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Facebook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Исходный код был открыт в мае 2013 года.</a:t>
            </a:r>
            <a:endParaRPr lang="en-US" dirty="0">
              <a:solidFill>
                <a:schemeClr val="tx1"/>
              </a:solidFill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Первое применение – лента </a:t>
            </a: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facebook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в 2011.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react.js 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- не фреймворк, но библиотека для отрисовки интерфейсов, основываясь на состоянии.</a:t>
            </a:r>
            <a:endParaRPr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3" name="Google Shape;133;p2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React 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среди собратьев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AE11FF-2100-4B41-B21E-F54C74917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6334"/>
            <a:ext cx="9144000" cy="311166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FC329E-CB6F-4ED8-886D-EF14358D09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39"/>
          <a:stretch/>
        </p:blipFill>
        <p:spPr>
          <a:xfrm>
            <a:off x="1008019" y="694433"/>
            <a:ext cx="6984515" cy="967244"/>
          </a:xfrm>
          <a:prstGeom prst="rect">
            <a:avLst/>
          </a:prstGeom>
        </p:spPr>
      </p:pic>
      <p:sp>
        <p:nvSpPr>
          <p:cNvPr id="7" name="Google Shape;109;p24">
            <a:extLst>
              <a:ext uri="{FF2B5EF4-FFF2-40B4-BE49-F238E27FC236}">
                <a16:creationId xmlns:a16="http://schemas.microsoft.com/office/drawing/2014/main" id="{FBE54BB8-6B40-46CA-ABA6-23F0A74E8136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Компоненты в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React.js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659412A0-4F86-474E-8094-C4A8304D98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775" y="777921"/>
            <a:ext cx="8007692" cy="56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Любое </a:t>
            </a: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 приложение состоит из дерева компонентов</a:t>
            </a:r>
            <a:endParaRPr lang="ru-RU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B0DABF4-EACC-4821-875F-91DA30AA32F6}"/>
              </a:ext>
            </a:extLst>
          </p:cNvPr>
          <p:cNvSpPr/>
          <p:nvPr/>
        </p:nvSpPr>
        <p:spPr>
          <a:xfrm>
            <a:off x="381000" y="1625600"/>
            <a:ext cx="8373533" cy="3133014"/>
          </a:xfrm>
          <a:prstGeom prst="roundRect">
            <a:avLst>
              <a:gd name="adj" fmla="val 207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19F491B-0D5B-493A-BE80-BDA91A8E8AEE}"/>
              </a:ext>
            </a:extLst>
          </p:cNvPr>
          <p:cNvSpPr/>
          <p:nvPr/>
        </p:nvSpPr>
        <p:spPr>
          <a:xfrm>
            <a:off x="3608128" y="1826466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App.js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0DDA608-CB42-4E14-B1EC-1249B3921D60}"/>
              </a:ext>
            </a:extLst>
          </p:cNvPr>
          <p:cNvSpPr/>
          <p:nvPr/>
        </p:nvSpPr>
        <p:spPr>
          <a:xfrm>
            <a:off x="2556933" y="2819067"/>
            <a:ext cx="1347087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Dashboard.js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A3B6F13-0597-4952-8C07-4E6010973F56}"/>
              </a:ext>
            </a:extLst>
          </p:cNvPr>
          <p:cNvSpPr/>
          <p:nvPr/>
        </p:nvSpPr>
        <p:spPr>
          <a:xfrm>
            <a:off x="4488221" y="2819066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Header.js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48A9C9A-722A-4147-B9BE-36452DE6E235}"/>
              </a:ext>
            </a:extLst>
          </p:cNvPr>
          <p:cNvSpPr/>
          <p:nvPr/>
        </p:nvSpPr>
        <p:spPr>
          <a:xfrm>
            <a:off x="3476452" y="3801083"/>
            <a:ext cx="1347087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Notification.js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CB95D05-175C-47BA-BC96-4AF7C6588DB8}"/>
              </a:ext>
            </a:extLst>
          </p:cNvPr>
          <p:cNvSpPr/>
          <p:nvPr/>
        </p:nvSpPr>
        <p:spPr>
          <a:xfrm>
            <a:off x="2151420" y="3809550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Credits.js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D714ABFC-4B99-48C6-AEB1-DE4C6C437325}"/>
              </a:ext>
            </a:extLst>
          </p:cNvPr>
          <p:cNvSpPr/>
          <p:nvPr/>
        </p:nvSpPr>
        <p:spPr>
          <a:xfrm>
            <a:off x="844993" y="3801082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Cards.js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8B8B795-A95E-4DB2-AFC5-FF373B97E186}"/>
              </a:ext>
            </a:extLst>
          </p:cNvPr>
          <p:cNvCxnSpPr>
            <a:cxnSpLocks/>
          </p:cNvCxnSpPr>
          <p:nvPr/>
        </p:nvCxnSpPr>
        <p:spPr>
          <a:xfrm flipH="1">
            <a:off x="3369733" y="2519782"/>
            <a:ext cx="465667" cy="23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30E3C41-EA56-455A-8F3C-0B88E41F7FDD}"/>
              </a:ext>
            </a:extLst>
          </p:cNvPr>
          <p:cNvCxnSpPr>
            <a:cxnSpLocks/>
          </p:cNvCxnSpPr>
          <p:nvPr/>
        </p:nvCxnSpPr>
        <p:spPr>
          <a:xfrm>
            <a:off x="4369688" y="2510964"/>
            <a:ext cx="453851" cy="24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266B426-F375-4587-83E9-34628084D9E6}"/>
              </a:ext>
            </a:extLst>
          </p:cNvPr>
          <p:cNvCxnSpPr>
            <a:cxnSpLocks/>
          </p:cNvCxnSpPr>
          <p:nvPr/>
        </p:nvCxnSpPr>
        <p:spPr>
          <a:xfrm flipH="1">
            <a:off x="2693287" y="3501451"/>
            <a:ext cx="381438" cy="24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45627298-F4CC-4CDE-A8A9-70498E9587CF}"/>
              </a:ext>
            </a:extLst>
          </p:cNvPr>
          <p:cNvCxnSpPr>
            <a:cxnSpLocks/>
          </p:cNvCxnSpPr>
          <p:nvPr/>
        </p:nvCxnSpPr>
        <p:spPr>
          <a:xfrm flipH="1">
            <a:off x="1574800" y="3511326"/>
            <a:ext cx="1172852" cy="22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CDEAF4F-5FAB-476D-8766-1800097204C4}"/>
              </a:ext>
            </a:extLst>
          </p:cNvPr>
          <p:cNvCxnSpPr>
            <a:cxnSpLocks/>
          </p:cNvCxnSpPr>
          <p:nvPr/>
        </p:nvCxnSpPr>
        <p:spPr>
          <a:xfrm>
            <a:off x="3497615" y="3519993"/>
            <a:ext cx="406405" cy="21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1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C841AB7-2EE7-4094-9251-46694B2C408F}"/>
              </a:ext>
            </a:extLst>
          </p:cNvPr>
          <p:cNvGrpSpPr/>
          <p:nvPr/>
        </p:nvGrpSpPr>
        <p:grpSpPr>
          <a:xfrm>
            <a:off x="181525" y="787400"/>
            <a:ext cx="8818543" cy="4075601"/>
            <a:chOff x="181525" y="787400"/>
            <a:chExt cx="8818543" cy="4075601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5B0DABF4-EACC-4821-875F-91DA30AA32F6}"/>
                </a:ext>
              </a:extLst>
            </p:cNvPr>
            <p:cNvSpPr/>
            <p:nvPr/>
          </p:nvSpPr>
          <p:spPr>
            <a:xfrm>
              <a:off x="181526" y="787400"/>
              <a:ext cx="8818542" cy="4075600"/>
            </a:xfrm>
            <a:prstGeom prst="roundRect">
              <a:avLst>
                <a:gd name="adj" fmla="val 2074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верхние углы 5">
              <a:extLst>
                <a:ext uri="{FF2B5EF4-FFF2-40B4-BE49-F238E27FC236}">
                  <a16:creationId xmlns:a16="http://schemas.microsoft.com/office/drawing/2014/main" id="{D63B2741-2831-4BBF-844C-244E93F77F3C}"/>
                </a:ext>
              </a:extLst>
            </p:cNvPr>
            <p:cNvSpPr/>
            <p:nvPr/>
          </p:nvSpPr>
          <p:spPr>
            <a:xfrm rot="16200000">
              <a:off x="358233" y="610692"/>
              <a:ext cx="4075601" cy="4429018"/>
            </a:xfrm>
            <a:prstGeom prst="round2SameRect">
              <a:avLst>
                <a:gd name="adj1" fmla="val 1944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Виртуальный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DOM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19F491B-0D5B-493A-BE80-BDA91A8E8AEE}"/>
              </a:ext>
            </a:extLst>
          </p:cNvPr>
          <p:cNvSpPr/>
          <p:nvPr/>
        </p:nvSpPr>
        <p:spPr>
          <a:xfrm>
            <a:off x="1351593" y="1474159"/>
            <a:ext cx="1579614" cy="6519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React element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107D1B1-78A3-4481-9FFC-1D224B17A6DD}"/>
              </a:ext>
            </a:extLst>
          </p:cNvPr>
          <p:cNvSpPr/>
          <p:nvPr/>
        </p:nvSpPr>
        <p:spPr>
          <a:xfrm>
            <a:off x="1965533" y="787400"/>
            <a:ext cx="2645010" cy="511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Virtual DOM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853CAF0-4AD8-45F0-8350-E654737339D7}"/>
              </a:ext>
            </a:extLst>
          </p:cNvPr>
          <p:cNvSpPr/>
          <p:nvPr/>
        </p:nvSpPr>
        <p:spPr>
          <a:xfrm>
            <a:off x="4610543" y="785400"/>
            <a:ext cx="2645010" cy="511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Real DOM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EA2A798-325E-4C6F-86D6-635DA2ABE0C5}"/>
              </a:ext>
            </a:extLst>
          </p:cNvPr>
          <p:cNvCxnSpPr>
            <a:cxnSpLocks/>
          </p:cNvCxnSpPr>
          <p:nvPr/>
        </p:nvCxnSpPr>
        <p:spPr>
          <a:xfrm>
            <a:off x="4610543" y="785400"/>
            <a:ext cx="0" cy="5115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2330969-D850-458A-B228-4FB11C41E058}"/>
              </a:ext>
            </a:extLst>
          </p:cNvPr>
          <p:cNvSpPr/>
          <p:nvPr/>
        </p:nvSpPr>
        <p:spPr>
          <a:xfrm>
            <a:off x="1303608" y="2274846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7FE101C2-C9B2-4FAF-B708-45E9DAEC5E06}"/>
              </a:ext>
            </a:extLst>
          </p:cNvPr>
          <p:cNvSpPr/>
          <p:nvPr/>
        </p:nvSpPr>
        <p:spPr>
          <a:xfrm>
            <a:off x="2225106" y="2274846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36067337-C7B2-4D6F-8590-A2ED3ADCD4CE}"/>
              </a:ext>
            </a:extLst>
          </p:cNvPr>
          <p:cNvSpPr/>
          <p:nvPr/>
        </p:nvSpPr>
        <p:spPr>
          <a:xfrm>
            <a:off x="1309952" y="2848366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D86A9F0F-F9C0-4085-8291-0E9A7CA315B0}"/>
              </a:ext>
            </a:extLst>
          </p:cNvPr>
          <p:cNvSpPr/>
          <p:nvPr/>
        </p:nvSpPr>
        <p:spPr>
          <a:xfrm>
            <a:off x="2236933" y="285117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CC7E4062-4CCB-4E03-8258-90A88BB789BC}"/>
              </a:ext>
            </a:extLst>
          </p:cNvPr>
          <p:cNvSpPr/>
          <p:nvPr/>
        </p:nvSpPr>
        <p:spPr>
          <a:xfrm>
            <a:off x="2236933" y="336426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240F82DE-8EDE-4A7B-A40B-A5070CB95B8C}"/>
              </a:ext>
            </a:extLst>
          </p:cNvPr>
          <p:cNvSpPr/>
          <p:nvPr/>
        </p:nvSpPr>
        <p:spPr>
          <a:xfrm>
            <a:off x="2236933" y="387735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49948F48-CDD9-4012-8242-09104FA74CB0}"/>
              </a:ext>
            </a:extLst>
          </p:cNvPr>
          <p:cNvSpPr/>
          <p:nvPr/>
        </p:nvSpPr>
        <p:spPr>
          <a:xfrm>
            <a:off x="3202133" y="387735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44328FBA-9183-43C5-868A-F73B84B2CC7C}"/>
              </a:ext>
            </a:extLst>
          </p:cNvPr>
          <p:cNvSpPr/>
          <p:nvPr/>
        </p:nvSpPr>
        <p:spPr>
          <a:xfrm>
            <a:off x="1303608" y="387735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32FEC079-E72C-488E-B0D4-81C95CFB8AC6}"/>
              </a:ext>
            </a:extLst>
          </p:cNvPr>
          <p:cNvSpPr/>
          <p:nvPr/>
        </p:nvSpPr>
        <p:spPr>
          <a:xfrm>
            <a:off x="3202133" y="3353219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15B3C998-75AF-4A58-88DF-8B914CEFB98A}"/>
              </a:ext>
            </a:extLst>
          </p:cNvPr>
          <p:cNvSpPr/>
          <p:nvPr/>
        </p:nvSpPr>
        <p:spPr>
          <a:xfrm>
            <a:off x="5485132" y="1472159"/>
            <a:ext cx="1579614" cy="6519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DOM element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20E23534-F39F-4473-991D-E5BDEA13D5A7}"/>
              </a:ext>
            </a:extLst>
          </p:cNvPr>
          <p:cNvSpPr/>
          <p:nvPr/>
        </p:nvSpPr>
        <p:spPr>
          <a:xfrm>
            <a:off x="5437147" y="2272846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C1EA461C-2A09-430B-8811-C2B8CE07DEC4}"/>
              </a:ext>
            </a:extLst>
          </p:cNvPr>
          <p:cNvSpPr/>
          <p:nvPr/>
        </p:nvSpPr>
        <p:spPr>
          <a:xfrm>
            <a:off x="6358645" y="2272846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E551A080-A7CB-4BEC-824F-81EE82361ADD}"/>
              </a:ext>
            </a:extLst>
          </p:cNvPr>
          <p:cNvSpPr/>
          <p:nvPr/>
        </p:nvSpPr>
        <p:spPr>
          <a:xfrm>
            <a:off x="5443491" y="2846366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47283912-E2F2-4953-A0B4-AB7CE38A3826}"/>
              </a:ext>
            </a:extLst>
          </p:cNvPr>
          <p:cNvSpPr/>
          <p:nvPr/>
        </p:nvSpPr>
        <p:spPr>
          <a:xfrm>
            <a:off x="6370472" y="284917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FE29DA8F-D9E7-45BC-A3FE-E0CD23FC7DB6}"/>
              </a:ext>
            </a:extLst>
          </p:cNvPr>
          <p:cNvSpPr/>
          <p:nvPr/>
        </p:nvSpPr>
        <p:spPr>
          <a:xfrm>
            <a:off x="6370472" y="336226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9821DD57-0A74-4273-A886-83325836DABD}"/>
              </a:ext>
            </a:extLst>
          </p:cNvPr>
          <p:cNvSpPr/>
          <p:nvPr/>
        </p:nvSpPr>
        <p:spPr>
          <a:xfrm>
            <a:off x="6370472" y="387535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60F66F21-5726-4B65-8BB5-65458A405946}"/>
              </a:ext>
            </a:extLst>
          </p:cNvPr>
          <p:cNvSpPr/>
          <p:nvPr/>
        </p:nvSpPr>
        <p:spPr>
          <a:xfrm>
            <a:off x="7335672" y="387535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1A9F5697-D67E-4E2E-8338-C5AC7A65B0F8}"/>
              </a:ext>
            </a:extLst>
          </p:cNvPr>
          <p:cNvSpPr/>
          <p:nvPr/>
        </p:nvSpPr>
        <p:spPr>
          <a:xfrm>
            <a:off x="5437147" y="3875354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6D20D955-0ED9-4FF5-8C61-B736A48B219F}"/>
              </a:ext>
            </a:extLst>
          </p:cNvPr>
          <p:cNvSpPr/>
          <p:nvPr/>
        </p:nvSpPr>
        <p:spPr>
          <a:xfrm>
            <a:off x="7335672" y="3351219"/>
            <a:ext cx="837792" cy="409318"/>
          </a:xfrm>
          <a:prstGeom prst="roundRect">
            <a:avLst>
              <a:gd name="adj" fmla="val 88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720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0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463</Words>
  <Application>Microsoft Office PowerPoint</Application>
  <PresentationFormat>Экран (16:9)</PresentationFormat>
  <Paragraphs>85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Tahoma</vt:lpstr>
      <vt:lpstr>Simple Light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Александр Примаков</cp:lastModifiedBy>
  <cp:revision>34</cp:revision>
  <dcterms:modified xsi:type="dcterms:W3CDTF">2019-05-21T20:45:46Z</dcterms:modified>
</cp:coreProperties>
</file>