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3" r:id="rId23"/>
    <p:sldId id="275" r:id="rId24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353160"/>
            <a:ext cx="951480" cy="501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105840"/>
            <a:ext cx="851940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353160"/>
            <a:ext cx="951480" cy="501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11760" y="353160"/>
            <a:ext cx="951480" cy="501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311760" y="105840"/>
            <a:ext cx="851940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311760" y="353160"/>
            <a:ext cx="951480" cy="501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311760" y="105840"/>
            <a:ext cx="851940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46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105840"/>
            <a:ext cx="851940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08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E77E63F2-A2FB-4774-931E-A76FB41BC635}" type="slidenum"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ru-RU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Рисунок 114"/>
          <p:cNvPicPr/>
          <p:nvPr/>
        </p:nvPicPr>
        <p:blipFill>
          <a:blip r:embed="rId2"/>
          <a:stretch/>
        </p:blipFill>
        <p:spPr>
          <a:xfrm>
            <a:off x="4688640" y="1824480"/>
            <a:ext cx="4454640" cy="271584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0" y="4541040"/>
            <a:ext cx="9142920" cy="10440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0" y="354960"/>
            <a:ext cx="5092200" cy="98784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360">
            <a:solidFill>
              <a:srgbClr val="88AF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"/>
          <p:cNvSpPr/>
          <p:nvPr/>
        </p:nvSpPr>
        <p:spPr>
          <a:xfrm>
            <a:off x="198720" y="486360"/>
            <a:ext cx="4695120" cy="72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Tahoma"/>
                <a:ea typeface="Tahoma"/>
              </a:rPr>
              <a:t>Знакомство с библиотекой Lodash и axios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59" name="Рисунок 7"/>
          <p:cNvPicPr/>
          <p:nvPr/>
        </p:nvPicPr>
        <p:blipFill>
          <a:blip r:embed="rId3"/>
          <a:stretch/>
        </p:blipFill>
        <p:spPr>
          <a:xfrm>
            <a:off x="380880" y="2522520"/>
            <a:ext cx="3233880" cy="83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Монадический подход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211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5"/>
          <p:cNvSpPr/>
          <p:nvPr/>
        </p:nvSpPr>
        <p:spPr>
          <a:xfrm>
            <a:off x="181440" y="1082257"/>
            <a:ext cx="5759280" cy="3644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_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'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=&gt;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=&gt; _(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.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.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.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thru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.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console.log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5 })) // 25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14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Декларативный подход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216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181440" y="1446468"/>
            <a:ext cx="575928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_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'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r>
              <a:rPr lang="ru-RU" sz="1800" b="1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=&gt;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_.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_.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'))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console.log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5 })) // 25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19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Знакомство с Axios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221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2" name="Рисунок 7"/>
          <p:cNvPicPr/>
          <p:nvPr/>
        </p:nvPicPr>
        <p:blipFill>
          <a:blip r:embed="rId2"/>
          <a:stretch/>
        </p:blipFill>
        <p:spPr>
          <a:xfrm>
            <a:off x="360000" y="961560"/>
            <a:ext cx="3233880" cy="838440"/>
          </a:xfrm>
          <a:prstGeom prst="rect">
            <a:avLst/>
          </a:prstGeom>
          <a:ln>
            <a:noFill/>
          </a:ln>
        </p:spPr>
      </p:pic>
      <p:sp>
        <p:nvSpPr>
          <p:cNvPr id="223" name="TextShape 5"/>
          <p:cNvSpPr txBox="1"/>
          <p:nvPr/>
        </p:nvSpPr>
        <p:spPr>
          <a:xfrm>
            <a:off x="3816000" y="901800"/>
            <a:ext cx="4968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Promise-based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-клиент для использования как в браузере, так и в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-приложении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4" name="TextShape 6"/>
          <p:cNvSpPr txBox="1"/>
          <p:nvPr/>
        </p:nvSpPr>
        <p:spPr>
          <a:xfrm>
            <a:off x="360000" y="2160000"/>
            <a:ext cx="8208000" cy="273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Основной функционал библиотеки: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среде браузера выполняется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XMLHttpRequest</a:t>
            </a:r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среде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ru-RU" sz="1600" b="0" strike="noStrike" spc="-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.js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выполняется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запрос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Реализована поддержка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Есть возможность добавления промежуточной обработки запросов и ответов в том числе и их трансформация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Есть возможность прервать выполнение запроса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Реализована автоматическая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сериализация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JSON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Реализована возможность защиты от XSRF-атак н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астороне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клиента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26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Предпосылки использования Axios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228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TextShape 5"/>
          <p:cNvSpPr txBox="1"/>
          <p:nvPr/>
        </p:nvSpPr>
        <p:spPr>
          <a:xfrm>
            <a:off x="297720" y="864000"/>
            <a:ext cx="8558280" cy="38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Запросы со стороны браузера могут быть выполнены различными способами: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Нативный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XMLHttpRequest</a:t>
            </a:r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Нативный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</a:t>
            </a:r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Собственные реализации запросов некоторых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фреймворков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$.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ajax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jQuery</a:t>
            </a:r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Angular.js</a:t>
            </a:r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1" strike="noStrike" spc="-1" dirty="0">
                <a:solidFill>
                  <a:srgbClr val="CE18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Проблемы:</a:t>
            </a:r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solidFill>
                  <a:srgbClr val="CE18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Зависимость от реализации браузера</a:t>
            </a:r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solidFill>
                  <a:srgbClr val="CE18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Ограничения </a:t>
            </a:r>
            <a:r>
              <a:rPr lang="ru-RU" sz="1600" b="0" strike="noStrike" spc="-1" dirty="0" err="1">
                <a:solidFill>
                  <a:srgbClr val="CE18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фреймворков</a:t>
            </a:r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solidFill>
                  <a:srgbClr val="CE18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Отсутствие единого подхода при использовании</a:t>
            </a:r>
            <a:b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600" b="0" strike="noStrike" spc="-1" dirty="0">
                <a:solidFill>
                  <a:srgbClr val="CE18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клиентского и серверного кода</a:t>
            </a:r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0" name="Рисунок 1"/>
          <p:cNvPicPr/>
          <p:nvPr/>
        </p:nvPicPr>
        <p:blipFill>
          <a:blip r:embed="rId2"/>
          <a:stretch/>
        </p:blipFill>
        <p:spPr>
          <a:xfrm>
            <a:off x="6366240" y="2345400"/>
            <a:ext cx="2501640" cy="255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32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Варианты вызова функций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234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Shape 5"/>
          <p:cNvSpPr txBox="1"/>
          <p:nvPr/>
        </p:nvSpPr>
        <p:spPr>
          <a:xfrm>
            <a:off x="360000" y="864000"/>
            <a:ext cx="8352000" cy="418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варианты вызова</a:t>
            </a: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axios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axios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600" b="1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доступны функции-псевдонимы, например: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axios.request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axios.get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600" b="1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[,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])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axios.post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600" b="1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[,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[,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]])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 а также есть псевдонимы для всех поддерживаемых HTTP-методов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37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Схема ответа </a:t>
              </a:r>
              <a:r>
                <a:rPr lang="ru-RU" sz="2000" b="1" strike="noStrike" spc="-1">
                  <a:solidFill>
                    <a:srgbClr val="FFFFFF"/>
                  </a:solidFill>
                  <a:latin typeface="Tahoma"/>
                  <a:ea typeface="Tahoma"/>
                </a:rPr>
                <a:t>response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239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Shape 5"/>
          <p:cNvSpPr txBox="1"/>
          <p:nvPr/>
        </p:nvSpPr>
        <p:spPr>
          <a:xfrm>
            <a:off x="279000" y="936000"/>
            <a:ext cx="8577000" cy="360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latin typeface="Arial"/>
              </a:rPr>
              <a:t>{</a:t>
            </a:r>
          </a:p>
          <a:p>
            <a:r>
              <a:rPr lang="ru-RU" sz="1800" b="0" strike="noStrike" spc="-1">
                <a:latin typeface="Arial"/>
              </a:rPr>
              <a:t>    data: {}, // данные, переданные в одноименном поле запроса</a:t>
            </a:r>
          </a:p>
          <a:p>
            <a:endParaRPr lang="ru-RU" sz="1800" b="0" strike="noStrike" spc="-1">
              <a:latin typeface="Arial"/>
            </a:endParaRPr>
          </a:p>
          <a:p>
            <a:r>
              <a:rPr lang="ru-RU" sz="1800" b="0" strike="noStrike" spc="-1">
                <a:latin typeface="Arial"/>
              </a:rPr>
              <a:t>    status: 200, // код HTTP статуса ответа</a:t>
            </a:r>
          </a:p>
          <a:p>
            <a:endParaRPr lang="ru-RU" sz="1800" b="0" strike="noStrike" spc="-1">
              <a:latin typeface="Arial"/>
            </a:endParaRPr>
          </a:p>
          <a:p>
            <a:r>
              <a:rPr lang="ru-RU" sz="1800" b="0" strike="noStrike" spc="-1">
                <a:latin typeface="Arial"/>
              </a:rPr>
              <a:t>    statusText: 'OK', // текст HTTP статуса ответа</a:t>
            </a:r>
          </a:p>
          <a:p>
            <a:endParaRPr lang="ru-RU" sz="1800" b="0" strike="noStrike" spc="-1">
              <a:latin typeface="Arial"/>
            </a:endParaRPr>
          </a:p>
          <a:p>
            <a:r>
              <a:rPr lang="ru-RU" sz="1800" b="0" strike="noStrike" spc="-1">
                <a:latin typeface="Arial"/>
              </a:rPr>
              <a:t>    headers: {}, // lower-cased заголовки ответа</a:t>
            </a:r>
          </a:p>
          <a:p>
            <a:endParaRPr lang="ru-RU" sz="1800" b="0" strike="noStrike" spc="-1">
              <a:latin typeface="Arial"/>
            </a:endParaRPr>
          </a:p>
          <a:p>
            <a:r>
              <a:rPr lang="ru-RU" sz="1800" b="0" strike="noStrike" spc="-1">
                <a:latin typeface="Arial"/>
              </a:rPr>
              <a:t>    config: {}, // параметры конфигурации, переданные в запросе</a:t>
            </a:r>
          </a:p>
          <a:p>
            <a:endParaRPr lang="ru-RU" sz="1800" b="0" strike="noStrike" spc="-1">
              <a:latin typeface="Arial"/>
            </a:endParaRPr>
          </a:p>
          <a:p>
            <a:r>
              <a:rPr lang="ru-RU" sz="1800" b="0" strike="noStrike" spc="-1">
                <a:latin typeface="Arial"/>
              </a:rPr>
              <a:t>    request: {} // Объект переданного запроса</a:t>
            </a:r>
          </a:p>
          <a:p>
            <a:r>
              <a:rPr lang="ru-RU" sz="1800" b="0" strike="noStrike" spc="-1">
                <a:latin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42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Параметры конфигурации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244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TextShape 5"/>
          <p:cNvSpPr txBox="1"/>
          <p:nvPr/>
        </p:nvSpPr>
        <p:spPr>
          <a:xfrm>
            <a:off x="360000" y="864000"/>
            <a:ext cx="8577000" cy="38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1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Порядок применение параметров конфигурации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8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  <a:p>
            <a:r>
              <a:rPr lang="ru-RU" sz="18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1. применяются параметры, заданные по умолчанию для библиотеки</a:t>
            </a:r>
          </a:p>
          <a:p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8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2. применяются параметры экземпляра </a:t>
            </a:r>
            <a:r>
              <a:rPr lang="ru-RU" sz="18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Axios</a:t>
            </a:r>
            <a:r>
              <a:rPr lang="ru-RU" sz="18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может быть создан</a:t>
            </a:r>
          </a:p>
          <a:p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8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3. применяются параметры, заданные в запросе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47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Добавление интерсепторов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249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TextShape 5"/>
          <p:cNvSpPr txBox="1"/>
          <p:nvPr/>
        </p:nvSpPr>
        <p:spPr>
          <a:xfrm>
            <a:off x="206280" y="909720"/>
            <a:ext cx="8793720" cy="132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1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Общая схема добавления </a:t>
            </a:r>
            <a:r>
              <a:rPr lang="ru-RU" sz="1800" b="1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интерсептора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8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ru-RU" sz="18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fnIdentifier</a:t>
            </a:r>
            <a:r>
              <a:rPr lang="ru-RU" sz="18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sz="18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axios.interceptors</a:t>
            </a:r>
            <a:r>
              <a:rPr lang="ru-RU" sz="18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.(</a:t>
            </a:r>
            <a:r>
              <a:rPr lang="ru-RU" sz="1800" b="0" strike="noStrike" spc="-1" dirty="0" err="1">
                <a:solidFill>
                  <a:srgbClr val="CE18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ru-RU" sz="1800" b="0" strike="noStrike" spc="-1" dirty="0" err="1">
                <a:solidFill>
                  <a:srgbClr val="CE18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.</a:t>
            </a:r>
            <a:r>
              <a:rPr lang="ru-RU" sz="18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lang="ru-RU" sz="18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interceptorToResolve</a:t>
            </a:r>
            <a:r>
              <a:rPr lang="ru-RU" sz="18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8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interceptorToCatch</a:t>
            </a:r>
            <a:r>
              <a:rPr lang="ru-RU" sz="1800" b="0" strike="noStrike" spc="-1" dirty="0">
                <a:latin typeface="Arial"/>
              </a:rPr>
              <a:t>)</a:t>
            </a:r>
          </a:p>
        </p:txBody>
      </p:sp>
      <p:sp>
        <p:nvSpPr>
          <p:cNvPr id="251" name="TextShape 6"/>
          <p:cNvSpPr txBox="1"/>
          <p:nvPr/>
        </p:nvSpPr>
        <p:spPr>
          <a:xfrm>
            <a:off x="206280" y="2232000"/>
            <a:ext cx="396000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1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Интерсептор</a:t>
            </a:r>
            <a:r>
              <a:rPr lang="ru-RU" sz="1400" b="1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запроса</a:t>
            </a:r>
            <a:endParaRPr lang="ru-RU" sz="14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14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InterceptorToResolve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=&gt; {</a:t>
            </a:r>
          </a:p>
          <a:p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//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something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  <a:endParaRPr lang="ru-RU" sz="14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endParaRPr lang="ru-RU" sz="14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252" name="TextShape 7"/>
          <p:cNvSpPr txBox="1"/>
          <p:nvPr/>
        </p:nvSpPr>
        <p:spPr>
          <a:xfrm>
            <a:off x="4464000" y="2189880"/>
            <a:ext cx="417600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1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Интерсептор</a:t>
            </a:r>
            <a:r>
              <a:rPr lang="ru-RU" sz="1400" b="1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ответа</a:t>
            </a:r>
            <a:endParaRPr lang="ru-RU" sz="14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14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InterceptorToResolve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=&gt; {</a:t>
            </a:r>
          </a:p>
          <a:p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//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something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  <a:endParaRPr lang="ru-RU" sz="14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  <a:endParaRPr lang="ru-RU" sz="14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253" name="TextShape 8"/>
          <p:cNvSpPr txBox="1"/>
          <p:nvPr/>
        </p:nvSpPr>
        <p:spPr>
          <a:xfrm>
            <a:off x="206280" y="3858120"/>
            <a:ext cx="347724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InterceptorToCatch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=&gt; {</a:t>
            </a:r>
          </a:p>
          <a:p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//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something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  <a:endParaRPr lang="ru-RU" sz="14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Promise.reject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254" name="TextShape 9"/>
          <p:cNvSpPr txBox="1"/>
          <p:nvPr/>
        </p:nvSpPr>
        <p:spPr>
          <a:xfrm>
            <a:off x="4442760" y="3816000"/>
            <a:ext cx="3477240" cy="123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InterceptorToCatch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=&gt; {</a:t>
            </a:r>
          </a:p>
          <a:p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//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something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  <a:endParaRPr lang="ru-RU" sz="14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Promise.reject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4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u-RU" sz="14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56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Практический пример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258" name="TextShape 4"/>
          <p:cNvSpPr txBox="1"/>
          <p:nvPr/>
        </p:nvSpPr>
        <p:spPr>
          <a:xfrm>
            <a:off x="216000" y="792000"/>
            <a:ext cx="8721000" cy="41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600" b="0" strike="noStrike" spc="-1">
                <a:latin typeface="Arial"/>
              </a:rPr>
              <a:t>const requestInterceptor = axios.interceptors.request</a:t>
            </a:r>
          </a:p>
          <a:p>
            <a:r>
              <a:rPr lang="ru-RU" sz="1600" b="0" strike="noStrike" spc="-1">
                <a:latin typeface="Arial"/>
              </a:rPr>
              <a:t>    .use(config =&gt; (console.log('REQUEST CONFIG:', config), config))</a:t>
            </a:r>
          </a:p>
          <a:p>
            <a:r>
              <a:rPr lang="ru-RU" sz="1600" b="0" strike="noStrike" spc="-1">
                <a:latin typeface="Arial"/>
              </a:rPr>
              <a:t>  </a:t>
            </a:r>
          </a:p>
          <a:p>
            <a:r>
              <a:rPr lang="ru-RU" sz="1600" b="0" strike="noStrike" spc="-1">
                <a:latin typeface="Arial"/>
              </a:rPr>
              <a:t>const responseTransformInterceptor = axios.interceptors.response</a:t>
            </a:r>
          </a:p>
          <a:p>
            <a:r>
              <a:rPr lang="ru-RU" sz="1600" b="0" strike="noStrike" spc="-1">
                <a:latin typeface="Arial"/>
              </a:rPr>
              <a:t>    .use(response =&gt;</a:t>
            </a:r>
          </a:p>
          <a:p>
            <a:r>
              <a:rPr lang="ru-RU" sz="1600" b="0" strike="noStrike" spc="-1">
                <a:latin typeface="Arial"/>
              </a:rPr>
              <a:t>        _.set(response, 'data', _.isObject(response.data) ? response.data : 'IS NOT JSON')</a:t>
            </a:r>
          </a:p>
          <a:p>
            <a:r>
              <a:rPr lang="ru-RU" sz="1600" b="0" strike="noStrike" spc="-1">
                <a:latin typeface="Arial"/>
              </a:rPr>
              <a:t>    )</a:t>
            </a:r>
          </a:p>
          <a:p>
            <a:r>
              <a:rPr lang="ru-RU" sz="1600" b="0" strike="noStrike" spc="-1">
                <a:latin typeface="Arial"/>
              </a:rPr>
              <a:t>const responseLogInterceptor = axios.interceptors.response</a:t>
            </a:r>
          </a:p>
          <a:p>
            <a:r>
              <a:rPr lang="ru-RU" sz="1600" b="0" strike="noStrike" spc="-1">
                <a:latin typeface="Arial"/>
              </a:rPr>
              <a:t>    .use(response =&gt; (console.log('RESPONSE DATA:', response.data), response))</a:t>
            </a:r>
          </a:p>
          <a:p>
            <a:endParaRPr lang="ru-RU" sz="1600" b="0" strike="noStrike" spc="-1">
              <a:latin typeface="Arial"/>
            </a:endParaRPr>
          </a:p>
          <a:p>
            <a:r>
              <a:rPr lang="ru-RU" sz="1600" b="0" strike="noStrike" spc="-1">
                <a:latin typeface="Arial"/>
              </a:rPr>
              <a:t>axios.get('https://ya.ru')</a:t>
            </a:r>
          </a:p>
          <a:p>
            <a:r>
              <a:rPr lang="ru-RU" sz="1600" b="0" strike="noStrike" spc="-1">
                <a:latin typeface="Arial"/>
              </a:rPr>
              <a:t>    .then(somethingToResolve)</a:t>
            </a:r>
          </a:p>
          <a:p>
            <a:r>
              <a:rPr lang="ru-RU" sz="1600" b="0" strike="noStrike" spc="-1">
                <a:latin typeface="Arial"/>
              </a:rPr>
              <a:t>    .catch(somethingToReject)</a:t>
            </a:r>
          </a:p>
          <a:p>
            <a:endParaRPr lang="ru-RU" sz="1600" b="0" strike="noStrike" spc="-1">
              <a:latin typeface="Arial"/>
            </a:endParaRPr>
          </a:p>
          <a:p>
            <a:r>
              <a:rPr lang="ru-RU" sz="1600" b="0" strike="noStrike" spc="-1">
                <a:latin typeface="Arial"/>
              </a:rPr>
              <a:t>axios.interceptors.request.eject(requestInterceptor)</a:t>
            </a:r>
          </a:p>
          <a:p>
            <a:r>
              <a:rPr lang="ru-RU" sz="1600" b="0" strike="noStrike" spc="-1">
                <a:latin typeface="Arial"/>
              </a:rPr>
              <a:t>axios.interceptors.response.eject(responseTransformInterceptor)</a:t>
            </a:r>
          </a:p>
          <a:p>
            <a:r>
              <a:rPr lang="ru-RU" sz="1600" b="0" strike="noStrike" spc="-1">
                <a:latin typeface="Arial"/>
              </a:rPr>
              <a:t>axios.interceptors.response.eject(responseLogInterceptor)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Назовите преимущества использования библиотечных функций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Какие основные задачи решаются путём использования библиотечных функций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 используется библиотека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в чём плюсы её использования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12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703080"/>
            <a:ext cx="4875480" cy="3865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 marL="139680">
              <a:lnSpc>
                <a:spcPct val="15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Tahoma"/>
                <a:ea typeface="Tahoma"/>
              </a:rPr>
              <a:t>Цель 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Освоить библиотеку lodash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Освоить библиотеку axios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50000"/>
              </a:lnSpc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5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Tahoma"/>
                <a:ea typeface="Tahoma"/>
              </a:rPr>
              <a:t>Задачи 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Познакомиться с библиотекой lodash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Понять какие проблемы lodash решает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Попрактиковаться в использовании lodash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Познакомиться с библиотекой axios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Понять какие проблемы axios решает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Попрактиковаться в использовании axios</a:t>
            </a: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50000"/>
              </a:lnSpc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Group 2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2" name="CustomShape 3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4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Цель и задачи занятия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64" name="CustomShape 5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Рисунок 3"/>
          <p:cNvPicPr/>
          <p:nvPr/>
        </p:nvPicPr>
        <p:blipFill>
          <a:blip r:embed="rId2"/>
          <a:stretch/>
        </p:blipFill>
        <p:spPr>
          <a:xfrm>
            <a:off x="6172200" y="1102320"/>
            <a:ext cx="1269720" cy="1269720"/>
          </a:xfrm>
          <a:prstGeom prst="rect">
            <a:avLst/>
          </a:prstGeom>
          <a:ln>
            <a:noFill/>
          </a:ln>
        </p:spPr>
      </p:pic>
      <p:pic>
        <p:nvPicPr>
          <p:cNvPr id="166" name="Рисунок 11"/>
          <p:cNvPicPr/>
          <p:nvPr/>
        </p:nvPicPr>
        <p:blipFill>
          <a:blip r:embed="rId3"/>
          <a:stretch/>
        </p:blipFill>
        <p:spPr>
          <a:xfrm>
            <a:off x="5334120" y="2879280"/>
            <a:ext cx="3233880" cy="83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60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Спасибо за внимание</a:t>
              </a:r>
              <a:endParaRPr lang="ru-RU" sz="2000" b="0" strike="noStrike" spc="-1">
                <a:latin typeface="Arial"/>
              </a:endParaRPr>
            </a:p>
          </p:txBody>
        </p:sp>
      </p:grpSp>
      <p:pic>
        <p:nvPicPr>
          <p:cNvPr id="262" name="Рисунок 1"/>
          <p:cNvPicPr/>
          <p:nvPr/>
        </p:nvPicPr>
        <p:blipFill>
          <a:blip r:embed="rId2"/>
          <a:stretch/>
        </p:blipFill>
        <p:spPr>
          <a:xfrm>
            <a:off x="5828040" y="1304280"/>
            <a:ext cx="2501640" cy="2551680"/>
          </a:xfrm>
          <a:prstGeom prst="rect">
            <a:avLst/>
          </a:prstGeom>
          <a:ln>
            <a:noFill/>
          </a:ln>
        </p:spPr>
      </p:pic>
      <p:sp>
        <p:nvSpPr>
          <p:cNvPr id="263" name="CustomShape 4"/>
          <p:cNvSpPr/>
          <p:nvPr/>
        </p:nvSpPr>
        <p:spPr>
          <a:xfrm>
            <a:off x="864000" y="2232000"/>
            <a:ext cx="3383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Arial"/>
                <a:ea typeface="DejaVu Sans"/>
              </a:rPr>
              <a:t>Спасибо за внимание!</a:t>
            </a:r>
            <a:endParaRPr lang="ru-RU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66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8" name="CustomShape 2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План занятия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70" name="CustomShape 4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1" name="Рисунок 3"/>
          <p:cNvPicPr/>
          <p:nvPr/>
        </p:nvPicPr>
        <p:blipFill>
          <a:blip r:embed="rId2"/>
          <a:stretch/>
        </p:blipFill>
        <p:spPr>
          <a:xfrm>
            <a:off x="6172200" y="1102320"/>
            <a:ext cx="1269720" cy="1269720"/>
          </a:xfrm>
          <a:prstGeom prst="rect">
            <a:avLst/>
          </a:prstGeom>
          <a:ln>
            <a:noFill/>
          </a:ln>
        </p:spPr>
      </p:pic>
      <p:pic>
        <p:nvPicPr>
          <p:cNvPr id="172" name="Рисунок 11"/>
          <p:cNvPicPr/>
          <p:nvPr/>
        </p:nvPicPr>
        <p:blipFill>
          <a:blip r:embed="rId3"/>
          <a:stretch/>
        </p:blipFill>
        <p:spPr>
          <a:xfrm>
            <a:off x="5334120" y="2879280"/>
            <a:ext cx="3233880" cy="838440"/>
          </a:xfrm>
          <a:prstGeom prst="rect">
            <a:avLst/>
          </a:prstGeom>
          <a:ln>
            <a:noFill/>
          </a:ln>
        </p:spPr>
      </p:pic>
      <p:sp>
        <p:nvSpPr>
          <p:cNvPr id="173" name="TextShape 5"/>
          <p:cNvSpPr txBox="1"/>
          <p:nvPr/>
        </p:nvSpPr>
        <p:spPr>
          <a:xfrm>
            <a:off x="298800" y="930240"/>
            <a:ext cx="4947376" cy="403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Зачем нужны утилитарные библиотеки</a:t>
            </a: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 появления библиотеки 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endParaRPr lang="ru-RU" sz="1200" b="0" strike="noStrike" spc="-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Возможности библиотеки 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(примеры использования)</a:t>
            </a: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которые решает библиотека 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endParaRPr lang="ru-RU" sz="1200" b="0" strike="noStrike" spc="-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2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функциональное программирование (тут простой пример)</a:t>
            </a: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 появления библиотеки 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axios</a:t>
            </a:r>
            <a:endParaRPr lang="ru-RU" sz="1200" b="0" strike="noStrike" spc="-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и POST через библиотеку 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axios</a:t>
            </a: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(пример с простыми параметрами)</a:t>
            </a: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2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Axios</a:t>
            </a: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interceptors</a:t>
            </a: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(простой пример как можно менять ответ и делать 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редирект</a:t>
            </a: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2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"/>
          <p:cNvGrpSpPr/>
          <p:nvPr/>
        </p:nvGrpSpPr>
        <p:grpSpPr>
          <a:xfrm>
            <a:off x="0" y="0"/>
            <a:ext cx="9142920" cy="935280"/>
            <a:chOff x="0" y="0"/>
            <a:chExt cx="9142920" cy="935280"/>
          </a:xfrm>
        </p:grpSpPr>
        <p:sp>
          <p:nvSpPr>
            <p:cNvPr id="175" name="CustomShape 2"/>
            <p:cNvSpPr/>
            <p:nvPr/>
          </p:nvSpPr>
          <p:spPr>
            <a:xfrm>
              <a:off x="0" y="0"/>
              <a:ext cx="9142920" cy="93528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3"/>
            <p:cNvSpPr/>
            <p:nvPr/>
          </p:nvSpPr>
          <p:spPr>
            <a:xfrm>
              <a:off x="181440" y="103320"/>
              <a:ext cx="5785200" cy="72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Что за библиотека и почему её следует использовать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77" name="CustomShape 4"/>
          <p:cNvSpPr/>
          <p:nvPr/>
        </p:nvSpPr>
        <p:spPr>
          <a:xfrm>
            <a:off x="0" y="4541040"/>
            <a:ext cx="9142920" cy="10440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181440" y="1154624"/>
            <a:ext cx="8169840" cy="3385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662483"/>
                </a:solidFill>
                <a:latin typeface="Tahoma"/>
                <a:ea typeface="Tahoma"/>
              </a:rPr>
              <a:t>Наименование библиотеки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ru-RU" sz="14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родилось от английских слов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</a:t>
            </a:r>
            <a:r>
              <a:rPr lang="ru-RU" sz="14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</a:t>
            </a:r>
            <a:r>
              <a:rPr lang="ru-RU" sz="14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Именно таким символом принято именовать глобальный объект библиотеки</a:t>
            </a:r>
            <a:endParaRPr lang="ru-RU" sz="14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ru-RU" sz="1800" b="1" strike="noStrike" spc="-1" dirty="0">
                <a:solidFill>
                  <a:srgbClr val="662483"/>
                </a:solidFill>
                <a:latin typeface="Tahoma"/>
                <a:ea typeface="Tahoma"/>
              </a:rPr>
              <a:t>Почему мы </a:t>
            </a:r>
            <a:r>
              <a:rPr lang="ru-RU" sz="1800" b="1" strike="noStrike" spc="-1" dirty="0" err="1">
                <a:solidFill>
                  <a:srgbClr val="662483"/>
                </a:solidFill>
                <a:latin typeface="Tahoma"/>
                <a:ea typeface="Tahoma"/>
              </a:rPr>
              <a:t>рекомедуем</a:t>
            </a:r>
            <a:r>
              <a:rPr lang="ru-RU" sz="1800" b="1" strike="noStrike" spc="-1" dirty="0">
                <a:solidFill>
                  <a:srgbClr val="662483"/>
                </a:solidFill>
                <a:latin typeface="Tahoma"/>
                <a:ea typeface="Tahoma"/>
              </a:rPr>
              <a:t> её использовать</a:t>
            </a:r>
            <a:endParaRPr lang="ru-RU" sz="1800" b="0" strike="noStrike" spc="-1" dirty="0">
              <a:latin typeface="Arial"/>
            </a:endParaRPr>
          </a:p>
          <a:p>
            <a:pPr indent="-21564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ru-RU" sz="1400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Упрощение логики программы</a:t>
            </a:r>
          </a:p>
          <a:p>
            <a:pPr indent="-21564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Возможность лучшей тестируемости за счёт возможности декомпозиции</a:t>
            </a:r>
          </a:p>
          <a:p>
            <a:pPr indent="-21564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Более компактный и читаемый код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0" y="0"/>
            <a:ext cx="9142920" cy="935280"/>
            <a:chOff x="0" y="0"/>
            <a:chExt cx="9142920" cy="935280"/>
          </a:xfrm>
        </p:grpSpPr>
        <p:sp>
          <p:nvSpPr>
            <p:cNvPr id="180" name="CustomShape 2"/>
            <p:cNvSpPr/>
            <p:nvPr/>
          </p:nvSpPr>
          <p:spPr>
            <a:xfrm>
              <a:off x="0" y="0"/>
              <a:ext cx="9142920" cy="93528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81440" y="103320"/>
              <a:ext cx="5785200" cy="72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Типы функций, представленные в библиотеке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82" name="CustomShape 4"/>
          <p:cNvSpPr/>
          <p:nvPr/>
        </p:nvSpPr>
        <p:spPr>
          <a:xfrm>
            <a:off x="181440" y="1052640"/>
            <a:ext cx="3545902" cy="34876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662483"/>
                </a:solidFill>
                <a:latin typeface="Tahoma"/>
                <a:ea typeface="Tahoma"/>
              </a:rPr>
              <a:t>Простые типы данных</a:t>
            </a: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Math</a:t>
            </a: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String</a:t>
            </a: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Lang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 err="1">
                <a:solidFill>
                  <a:srgbClr val="662483"/>
                </a:solidFill>
                <a:latin typeface="Tahoma"/>
                <a:ea typeface="Tahoma"/>
              </a:rPr>
              <a:t>Монадические</a:t>
            </a:r>
            <a:r>
              <a:rPr lang="ru-RU" sz="1800" b="1" strike="noStrike" spc="-1" dirty="0">
                <a:solidFill>
                  <a:srgbClr val="662483"/>
                </a:solidFill>
                <a:latin typeface="Tahoma"/>
                <a:ea typeface="Tahoma"/>
              </a:rPr>
              <a:t> функции</a:t>
            </a: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Seq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0" y="4541040"/>
            <a:ext cx="9142920" cy="10440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4680000" y="1052640"/>
            <a:ext cx="4247280" cy="352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662483"/>
                </a:solidFill>
                <a:latin typeface="Tahoma"/>
                <a:ea typeface="Tahoma"/>
              </a:rPr>
              <a:t>Сложные типы данных:</a:t>
            </a: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Array</a:t>
            </a: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Collection</a:t>
            </a: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Object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662483"/>
                </a:solidFill>
                <a:latin typeface="Tahoma"/>
                <a:ea typeface="Tahoma"/>
              </a:rPr>
              <a:t>Работа с функциями</a:t>
            </a: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Function</a:t>
            </a: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Util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"/>
          <p:cNvGrpSpPr/>
          <p:nvPr/>
        </p:nvGrpSpPr>
        <p:grpSpPr>
          <a:xfrm>
            <a:off x="0" y="0"/>
            <a:ext cx="9142920" cy="719280"/>
            <a:chOff x="0" y="0"/>
            <a:chExt cx="9142920" cy="719280"/>
          </a:xfrm>
        </p:grpSpPr>
        <p:sp>
          <p:nvSpPr>
            <p:cNvPr id="186" name="CustomShape 2"/>
            <p:cNvSpPr/>
            <p:nvPr/>
          </p:nvSpPr>
          <p:spPr>
            <a:xfrm>
              <a:off x="0" y="0"/>
              <a:ext cx="9142920" cy="71928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3"/>
            <p:cNvSpPr/>
            <p:nvPr/>
          </p:nvSpPr>
          <p:spPr>
            <a:xfrm>
              <a:off x="181440" y="79560"/>
              <a:ext cx="5785200" cy="560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Основные способы использования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88" name="CustomShape 4"/>
          <p:cNvSpPr/>
          <p:nvPr/>
        </p:nvSpPr>
        <p:spPr>
          <a:xfrm>
            <a:off x="181440" y="936000"/>
            <a:ext cx="8169840" cy="360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662483"/>
                </a:solidFill>
                <a:latin typeface="Tahoma"/>
                <a:ea typeface="Tahoma"/>
              </a:rPr>
              <a:t>Основные способы использования </a:t>
            </a: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ru-RU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Прямое использование вызовов функций при императивном подходе к программированию</a:t>
            </a: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ru-RU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Использование функций библиотеки в реализации декларативного подхода:</a:t>
            </a:r>
            <a:endParaRPr lang="ru-RU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ru-RU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Монадические</a:t>
            </a:r>
            <a:r>
              <a:rPr lang="ru-RU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вычисления</a:t>
            </a:r>
            <a:endParaRPr lang="ru-RU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ru-RU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Композиционные вычисления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0" y="4541040"/>
            <a:ext cx="9142920" cy="10440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191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Некоторые примеры использования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93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5"/>
          <p:cNvSpPr/>
          <p:nvPr/>
        </p:nvSpPr>
        <p:spPr>
          <a:xfrm>
            <a:off x="1152000" y="1152000"/>
            <a:ext cx="575928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TextShape 6"/>
          <p:cNvSpPr txBox="1"/>
          <p:nvPr/>
        </p:nvSpPr>
        <p:spPr>
          <a:xfrm>
            <a:off x="576000" y="1008000"/>
            <a:ext cx="7776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TextShape 7"/>
          <p:cNvSpPr txBox="1"/>
          <p:nvPr/>
        </p:nvSpPr>
        <p:spPr>
          <a:xfrm>
            <a:off x="360000" y="864000"/>
            <a:ext cx="8136000" cy="395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Получение значения свойства объекта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_.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someObject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'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propertyName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defaultValue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Преобразование массива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_.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(['1', '2', '3'], _.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toInteger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Редукция массива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_.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 2, 3], _.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Безопасное выполнение функции</a:t>
            </a:r>
          </a:p>
          <a:p>
            <a:endParaRPr lang="ru-RU" sz="16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_.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attempt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JSON.parse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b="0" strike="noStrike" spc="-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valueToParse</a:t>
            </a:r>
            <a:r>
              <a:rPr lang="ru-RU" sz="16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11760" y="1152360"/>
            <a:ext cx="487476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39680">
              <a:lnSpc>
                <a:spcPct val="15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Tahoma"/>
                <a:ea typeface="Tahoma"/>
              </a:rPr>
              <a:t>Задача </a:t>
            </a:r>
            <a:endParaRPr lang="ru-RU" sz="1800" b="0" strike="noStrike" spc="-1">
              <a:latin typeface="Arial"/>
            </a:endParaRPr>
          </a:p>
          <a:p>
            <a:pPr marL="457200" indent="-31644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Разработать функцию, получающую на вход объект, возвращающую квадрат значения свойства «value»</a:t>
            </a:r>
            <a:endParaRPr lang="ru-RU" sz="1400" b="0" strike="noStrike" spc="-1">
              <a:latin typeface="Arial"/>
            </a:endParaRPr>
          </a:p>
        </p:txBody>
      </p:sp>
      <p:grpSp>
        <p:nvGrpSpPr>
          <p:cNvPr id="198" name="Group 2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199" name="CustomShape 3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4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Примеры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201" name="CustomShape 5"/>
          <p:cNvSpPr/>
          <p:nvPr/>
        </p:nvSpPr>
        <p:spPr>
          <a:xfrm>
            <a:off x="0" y="5038200"/>
            <a:ext cx="9142920" cy="10440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2" name="Рисунок 1"/>
          <p:cNvPicPr/>
          <p:nvPr/>
        </p:nvPicPr>
        <p:blipFill>
          <a:blip r:embed="rId2"/>
          <a:stretch/>
        </p:blipFill>
        <p:spPr>
          <a:xfrm>
            <a:off x="5827680" y="1304280"/>
            <a:ext cx="2501640" cy="255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04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Императивный подход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206" name="CustomShape 4"/>
          <p:cNvSpPr/>
          <p:nvPr/>
        </p:nvSpPr>
        <p:spPr>
          <a:xfrm>
            <a:off x="206280" y="864000"/>
            <a:ext cx="873072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207360" y="1175248"/>
            <a:ext cx="5759280" cy="3474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_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'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=&gt;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=&gt; {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_.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'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console.log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sz="1800" b="0" strike="noStrike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5 })) // 25</a:t>
            </a:r>
            <a:endParaRPr lang="ru-RU" sz="1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925</Words>
  <Application>Microsoft Macintosh PowerPoint</Application>
  <PresentationFormat>Экран (16:9)</PresentationFormat>
  <Paragraphs>212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Arial</vt:lpstr>
      <vt:lpstr>DejaVu Sans</vt:lpstr>
      <vt:lpstr>StarSymbol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Microsoft Office User</cp:lastModifiedBy>
  <cp:revision>27</cp:revision>
  <dcterms:modified xsi:type="dcterms:W3CDTF">2019-07-23T20:04:56Z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