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87" r:id="rId3"/>
  </p:sldMasterIdLst>
  <p:sldIdLst>
    <p:sldId id="256" r:id="rId4"/>
    <p:sldId id="257" r:id="rId5"/>
    <p:sldId id="275" r:id="rId6"/>
    <p:sldId id="258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74" r:id="rId17"/>
  </p:sldIdLst>
  <p:sldSz cx="9144000" cy="5143500" type="screen16x9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4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 smtClean="0">
                <a:solidFill>
                  <a:srgbClr val="000000"/>
                </a:solidFill>
                <a:latin typeface="Arial"/>
              </a:rPr>
              <a:t>Образец заголовка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ru-RU" sz="2800" b="0" strike="noStrike" spc="-1" smtClean="0">
                <a:solidFill>
                  <a:srgbClr val="000000"/>
                </a:solidFill>
                <a:latin typeface="Arial"/>
              </a:rPr>
              <a:t>Образец текста</a:t>
            </a: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ru-RU" sz="2800" b="0" strike="noStrike" spc="-1" smtClean="0">
                <a:solidFill>
                  <a:srgbClr val="000000"/>
                </a:solidFill>
                <a:latin typeface="Arial"/>
              </a:rPr>
              <a:t>Образец текста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 smtClean="0">
                <a:solidFill>
                  <a:srgbClr val="000000"/>
                </a:solidFill>
                <a:latin typeface="Arial"/>
              </a:rPr>
              <a:t>Образец заголовка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ru-RU" sz="2800" b="0" strike="noStrike" spc="-1" smtClean="0">
                <a:solidFill>
                  <a:srgbClr val="000000"/>
                </a:solidFill>
                <a:latin typeface="Arial"/>
              </a:rPr>
              <a:t>Образец текста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ru-RU" sz="2800" b="0" strike="noStrike" spc="-1" smtClean="0">
                <a:solidFill>
                  <a:srgbClr val="000000"/>
                </a:solidFill>
                <a:latin typeface="Arial"/>
              </a:rPr>
              <a:t>Образец текста</a:t>
            </a: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ru-RU" sz="2800" b="0" strike="noStrike" spc="-1" smtClean="0">
                <a:solidFill>
                  <a:srgbClr val="000000"/>
                </a:solidFill>
                <a:latin typeface="Arial"/>
              </a:rPr>
              <a:t>Образец текста</a:t>
            </a: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7995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ru-RU" sz="2800" b="0" strike="noStrike" spc="-1" smtClean="0">
                <a:solidFill>
                  <a:srgbClr val="000000"/>
                </a:solidFill>
                <a:latin typeface="Arial"/>
              </a:rPr>
              <a:t>Образец текста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 smtClean="0">
                <a:solidFill>
                  <a:srgbClr val="000000"/>
                </a:solidFill>
                <a:latin typeface="Arial"/>
              </a:rPr>
              <a:t>Образец заголовка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ru-RU" sz="2800" b="0" strike="noStrike" spc="-1" smtClean="0">
                <a:solidFill>
                  <a:srgbClr val="000000"/>
                </a:solidFill>
                <a:latin typeface="Arial"/>
              </a:rPr>
              <a:t>Образец текста</a:t>
            </a: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3360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ru-RU" sz="2800" b="0" strike="noStrike" spc="-1" smtClean="0">
                <a:solidFill>
                  <a:srgbClr val="000000"/>
                </a:solidFill>
                <a:latin typeface="Arial"/>
              </a:rPr>
              <a:t>Образец текста</a:t>
            </a: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5508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ru-RU" sz="2800" b="0" strike="noStrike" spc="-1" smtClean="0">
                <a:solidFill>
                  <a:srgbClr val="000000"/>
                </a:solidFill>
                <a:latin typeface="Arial"/>
              </a:rPr>
              <a:t>Образец текста</a:t>
            </a: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ru-RU" sz="2800" b="0" strike="noStrike" spc="-1" smtClean="0">
                <a:solidFill>
                  <a:srgbClr val="000000"/>
                </a:solidFill>
                <a:latin typeface="Arial"/>
              </a:rPr>
              <a:t>Образец текста</a:t>
            </a: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63360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ru-RU" sz="2800" b="0" strike="noStrike" spc="-1" smtClean="0">
                <a:solidFill>
                  <a:srgbClr val="000000"/>
                </a:solidFill>
                <a:latin typeface="Arial"/>
              </a:rPr>
              <a:t>Образец текста</a:t>
            </a: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95508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ru-RU" sz="2800" b="0" strike="noStrike" spc="-1" smtClean="0">
                <a:solidFill>
                  <a:srgbClr val="000000"/>
                </a:solidFill>
                <a:latin typeface="Arial"/>
              </a:rPr>
              <a:t>Образец текста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353160"/>
            <a:ext cx="951480" cy="501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105840"/>
            <a:ext cx="8519400" cy="579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 smtClean="0">
                <a:solidFill>
                  <a:srgbClr val="000000"/>
                </a:solidFill>
                <a:latin typeface="Arial"/>
              </a:rPr>
              <a:t>Образец заголовка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353160"/>
            <a:ext cx="951480" cy="501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3200" b="0" strike="noStrike" spc="-1" smtClean="0">
                <a:latin typeface="Arial"/>
              </a:rPr>
              <a:t>Образец подзаголовка</a:t>
            </a: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7995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7995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3360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95508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63360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95508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311760" y="353160"/>
            <a:ext cx="951480" cy="501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 smtClean="0">
                <a:solidFill>
                  <a:srgbClr val="000000"/>
                </a:solidFill>
                <a:latin typeface="Arial"/>
              </a:rPr>
              <a:t>Образец заголовка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ru-RU" sz="2800" b="0" strike="noStrike" spc="-1" smtClean="0">
                <a:solidFill>
                  <a:srgbClr val="000000"/>
                </a:solidFill>
                <a:latin typeface="Arial"/>
              </a:rPr>
              <a:t>Образец текста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311760" y="105840"/>
            <a:ext cx="8519400" cy="579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7995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7995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3360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95508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63360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95508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 smtClean="0">
                <a:solidFill>
                  <a:srgbClr val="000000"/>
                </a:solidFill>
                <a:latin typeface="Arial"/>
              </a:rPr>
              <a:t>Образец заголовка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ru-RU" sz="2800" b="0" strike="noStrike" spc="-1" smtClean="0">
                <a:solidFill>
                  <a:srgbClr val="000000"/>
                </a:solidFill>
                <a:latin typeface="Arial"/>
              </a:rPr>
              <a:t>Образец текста</a:t>
            </a: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ru-RU" sz="2800" b="0" strike="noStrike" spc="-1" smtClean="0">
                <a:solidFill>
                  <a:srgbClr val="000000"/>
                </a:solidFill>
                <a:latin typeface="Arial"/>
              </a:rPr>
              <a:t>Образец текста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 smtClean="0">
                <a:solidFill>
                  <a:srgbClr val="000000"/>
                </a:solidFill>
                <a:latin typeface="Arial"/>
              </a:rPr>
              <a:t>Образец заголовка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105840"/>
            <a:ext cx="8519400" cy="579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3200" b="0" strike="noStrike" spc="-1" smtClean="0">
                <a:latin typeface="Arial"/>
              </a:rPr>
              <a:t>Образец подзаголовка</a:t>
            </a: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Заголовок, 2 маленьких объекта и 1 большой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 smtClean="0">
                <a:solidFill>
                  <a:srgbClr val="000000"/>
                </a:solidFill>
                <a:latin typeface="Arial"/>
              </a:rPr>
              <a:t>Образец заголовка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ru-RU" sz="2800" b="0" strike="noStrike" spc="-1" smtClean="0">
                <a:solidFill>
                  <a:srgbClr val="000000"/>
                </a:solidFill>
                <a:latin typeface="Arial"/>
              </a:rPr>
              <a:t>Образец текста</a:t>
            </a: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ru-RU" sz="2800" b="0" strike="noStrike" spc="-1" smtClean="0">
                <a:solidFill>
                  <a:srgbClr val="000000"/>
                </a:solidFill>
                <a:latin typeface="Arial"/>
              </a:rPr>
              <a:t>Образец текста</a:t>
            </a: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ru-RU" sz="2800" b="0" strike="noStrike" spc="-1" smtClean="0">
                <a:solidFill>
                  <a:srgbClr val="000000"/>
                </a:solidFill>
                <a:latin typeface="Arial"/>
              </a:rPr>
              <a:t>Образец текста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 smtClean="0">
                <a:solidFill>
                  <a:srgbClr val="000000"/>
                </a:solidFill>
                <a:latin typeface="Arial"/>
              </a:rPr>
              <a:t>Образец заголовка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ru-RU" sz="2800" b="0" strike="noStrike" spc="-1" smtClean="0">
                <a:solidFill>
                  <a:srgbClr val="000000"/>
                </a:solidFill>
                <a:latin typeface="Arial"/>
              </a:rPr>
              <a:t>Образец текста</a:t>
            </a: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ru-RU" sz="2800" b="0" strike="noStrike" spc="-1" smtClean="0">
                <a:solidFill>
                  <a:srgbClr val="000000"/>
                </a:solidFill>
                <a:latin typeface="Arial"/>
              </a:rPr>
              <a:t>Образец текста</a:t>
            </a: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995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ru-RU" sz="2800" b="0" strike="noStrike" spc="-1" smtClean="0">
                <a:solidFill>
                  <a:srgbClr val="000000"/>
                </a:solidFill>
                <a:latin typeface="Arial"/>
              </a:rPr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 smtClean="0">
                <a:solidFill>
                  <a:srgbClr val="000000"/>
                </a:solidFill>
                <a:latin typeface="Arial"/>
              </a:rPr>
              <a:t>Образец заголовка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ru-RU" sz="2800" b="0" strike="noStrike" spc="-1" smtClean="0">
                <a:solidFill>
                  <a:srgbClr val="000000"/>
                </a:solidFill>
                <a:latin typeface="Arial"/>
              </a:rPr>
              <a:t>Образец текста</a:t>
            </a: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ru-RU" sz="2800" b="0" strike="noStrike" spc="-1" smtClean="0">
                <a:solidFill>
                  <a:srgbClr val="000000"/>
                </a:solidFill>
                <a:latin typeface="Arial"/>
              </a:rPr>
              <a:t>Образец текста</a:t>
            </a: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ru-RU" sz="2800" b="0" strike="noStrike" spc="-1" smtClean="0">
                <a:solidFill>
                  <a:srgbClr val="000000"/>
                </a:solidFill>
                <a:latin typeface="Arial"/>
              </a:rPr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08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lstStyle/>
          <a:p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E77E63F2-A2FB-4774-931E-A76FB41BC635}" type="slidenum"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‹#›</a:t>
            </a:fld>
            <a:endParaRPr lang="ru-RU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48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duxjs/reselect" TargetMode="External"/><Relationship Id="rId2" Type="http://schemas.openxmlformats.org/officeDocument/2006/relationships/hyperlink" Target="https://immutable-js.github.io/immutable-js/docs/#/" TargetMode="Externa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4541040"/>
            <a:ext cx="9142920" cy="104400"/>
          </a:xfrm>
          <a:prstGeom prst="rect">
            <a:avLst/>
          </a:prstGeom>
          <a:solidFill>
            <a:srgbClr val="662483"/>
          </a:solidFill>
          <a:ln w="9360">
            <a:solidFill>
              <a:srgbClr val="66248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2"/>
          <p:cNvSpPr/>
          <p:nvPr/>
        </p:nvSpPr>
        <p:spPr>
          <a:xfrm>
            <a:off x="0" y="354960"/>
            <a:ext cx="5092200" cy="98784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88AF43"/>
          </a:solidFill>
          <a:ln w="9360">
            <a:solidFill>
              <a:srgbClr val="88AF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3"/>
          <p:cNvSpPr/>
          <p:nvPr/>
        </p:nvSpPr>
        <p:spPr>
          <a:xfrm>
            <a:off x="198720" y="486360"/>
            <a:ext cx="4695120" cy="72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FFFFFF"/>
                </a:solidFill>
                <a:latin typeface="Tahoma"/>
                <a:ea typeface="Tahoma"/>
              </a:rPr>
              <a:t>Знакомство с </a:t>
            </a:r>
            <a:r>
              <a:rPr lang="ru-RU" sz="1800" b="0" strike="noStrike" spc="-1" dirty="0" smtClean="0">
                <a:solidFill>
                  <a:srgbClr val="FFFFFF"/>
                </a:solidFill>
                <a:latin typeface="Tahoma"/>
                <a:ea typeface="Tahoma"/>
              </a:rPr>
              <a:t>библиотек</a:t>
            </a:r>
            <a:r>
              <a:rPr lang="ru-RU" spc="-1" dirty="0" smtClean="0">
                <a:solidFill>
                  <a:srgbClr val="FFFFFF"/>
                </a:solidFill>
                <a:latin typeface="Tahoma"/>
                <a:ea typeface="Tahoma"/>
              </a:rPr>
              <a:t>ами</a:t>
            </a:r>
            <a:br>
              <a:rPr lang="ru-RU" spc="-1" dirty="0" smtClean="0">
                <a:solidFill>
                  <a:srgbClr val="FFFFFF"/>
                </a:solidFill>
                <a:latin typeface="Tahoma"/>
                <a:ea typeface="Tahoma"/>
              </a:rPr>
            </a:br>
            <a:r>
              <a:rPr lang="en-US" spc="-1" dirty="0" smtClean="0">
                <a:solidFill>
                  <a:srgbClr val="FFFFFF"/>
                </a:solidFill>
                <a:latin typeface="Tahoma"/>
                <a:ea typeface="Tahoma"/>
              </a:rPr>
              <a:t>Immutable.js &amp; reselect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5" y="1474200"/>
            <a:ext cx="5150785" cy="9349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8835" y="2280359"/>
            <a:ext cx="9108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Bodoni MT" panose="02070603080606020203" pitchFamily="18" charset="0"/>
              </a:rPr>
              <a:t>&amp;</a:t>
            </a:r>
            <a:endParaRPr lang="ru-RU" sz="8000" dirty="0"/>
          </a:p>
        </p:txBody>
      </p:sp>
      <p:sp>
        <p:nvSpPr>
          <p:cNvPr id="4" name="TextBox 3"/>
          <p:cNvSpPr txBox="1"/>
          <p:nvPr/>
        </p:nvSpPr>
        <p:spPr>
          <a:xfrm>
            <a:off x="4459265" y="3209311"/>
            <a:ext cx="46217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reselect</a:t>
            </a:r>
            <a:endParaRPr lang="ru-RU" sz="7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"/>
          <p:cNvGrpSpPr/>
          <p:nvPr/>
        </p:nvGrpSpPr>
        <p:grpSpPr>
          <a:xfrm>
            <a:off x="0" y="0"/>
            <a:ext cx="9143640" cy="632520"/>
            <a:chOff x="0" y="0"/>
            <a:chExt cx="9143640" cy="632520"/>
          </a:xfrm>
        </p:grpSpPr>
        <p:sp>
          <p:nvSpPr>
            <p:cNvPr id="168" name="CustomShape 2"/>
            <p:cNvSpPr/>
            <p:nvPr/>
          </p:nvSpPr>
          <p:spPr>
            <a:xfrm>
              <a:off x="0" y="0"/>
              <a:ext cx="9143640" cy="63252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CustomShape 3"/>
            <p:cNvSpPr/>
            <p:nvPr/>
          </p:nvSpPr>
          <p:spPr>
            <a:xfrm>
              <a:off x="181440" y="69840"/>
              <a:ext cx="5785920" cy="492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/>
            <a:lstStyle/>
            <a:p>
              <a:r>
                <a:rPr lang="ru-RU" sz="2000" spc="-1" dirty="0" smtClean="0">
                  <a:solidFill>
                    <a:srgbClr val="FFFFFF"/>
                  </a:solidFill>
                  <a:latin typeface="Tahoma"/>
                  <a:ea typeface="Tahoma"/>
                </a:rPr>
                <a:t>Основной функционал</a:t>
              </a:r>
              <a:endParaRPr lang="ru-RU" sz="2000" spc="-1" dirty="0"/>
            </a:p>
          </p:txBody>
        </p:sp>
      </p:grpSp>
      <p:sp>
        <p:nvSpPr>
          <p:cNvPr id="170" name="CustomShape 4"/>
          <p:cNvSpPr/>
          <p:nvPr/>
        </p:nvSpPr>
        <p:spPr>
          <a:xfrm>
            <a:off x="0" y="5038200"/>
            <a:ext cx="9143640" cy="105120"/>
          </a:xfrm>
          <a:prstGeom prst="rect">
            <a:avLst/>
          </a:prstGeom>
          <a:solidFill>
            <a:srgbClr val="662483"/>
          </a:solidFill>
          <a:ln w="9360">
            <a:solidFill>
              <a:srgbClr val="66248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TextShape 1"/>
          <p:cNvSpPr txBox="1"/>
          <p:nvPr/>
        </p:nvSpPr>
        <p:spPr>
          <a:xfrm>
            <a:off x="311759" y="1557633"/>
            <a:ext cx="7501631" cy="301112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lnSpcReduction="10000"/>
          </a:bodyPr>
          <a:lstStyle/>
          <a:p>
            <a:pPr marL="139680">
              <a:lnSpc>
                <a:spcPct val="150000"/>
              </a:lnSpc>
            </a:pPr>
            <a:r>
              <a:rPr lang="ru-RU" b="1" spc="-1" dirty="0" smtClean="0">
                <a:solidFill>
                  <a:srgbClr val="662483"/>
                </a:solidFill>
                <a:latin typeface="Tahoma"/>
                <a:ea typeface="Tahoma"/>
              </a:rPr>
              <a:t>Основной функционал реализуется:</a:t>
            </a:r>
            <a:endParaRPr lang="en-US" b="1" spc="-1" dirty="0" smtClean="0">
              <a:solidFill>
                <a:srgbClr val="662483"/>
              </a:solidFill>
              <a:latin typeface="Tahoma"/>
              <a:ea typeface="Tahoma"/>
            </a:endParaRPr>
          </a:p>
          <a:p>
            <a:pPr marL="139680">
              <a:lnSpc>
                <a:spcPct val="150000"/>
              </a:lnSpc>
            </a:pPr>
            <a:endParaRPr lang="ru-RU" b="1" spc="-1" dirty="0" smtClean="0">
              <a:solidFill>
                <a:srgbClr val="662483"/>
              </a:solidFill>
              <a:latin typeface="Tahoma"/>
              <a:ea typeface="Tahoma"/>
            </a:endParaRPr>
          </a:p>
          <a:p>
            <a:pPr marL="139680">
              <a:lnSpc>
                <a:spcPct val="150000"/>
              </a:lnSpc>
            </a:pPr>
            <a:r>
              <a:rPr lang="en-US" b="1" spc="-1" dirty="0" smtClean="0">
                <a:latin typeface="Tahoma"/>
                <a:ea typeface="Tahoma"/>
              </a:rPr>
              <a:t>selector = </a:t>
            </a:r>
            <a:r>
              <a:rPr lang="en-US" b="1" spc="-1" dirty="0" err="1" smtClean="0">
                <a:latin typeface="Tahoma"/>
                <a:ea typeface="Tahoma"/>
              </a:rPr>
              <a:t>createSelector</a:t>
            </a:r>
            <a:r>
              <a:rPr lang="en-US" b="1" spc="-1" dirty="0" smtClean="0">
                <a:latin typeface="Tahoma"/>
                <a:ea typeface="Tahoma"/>
              </a:rPr>
              <a:t>(selectors, modifier)</a:t>
            </a:r>
          </a:p>
          <a:p>
            <a:pPr marL="139680">
              <a:lnSpc>
                <a:spcPct val="150000"/>
              </a:lnSpc>
            </a:pPr>
            <a:endParaRPr lang="en-US" b="1" spc="-1" dirty="0" smtClean="0">
              <a:latin typeface="Tahoma"/>
              <a:ea typeface="Tahoma"/>
            </a:endParaRPr>
          </a:p>
          <a:p>
            <a:pPr marL="139680">
              <a:lnSpc>
                <a:spcPct val="150000"/>
              </a:lnSpc>
            </a:pPr>
            <a:r>
              <a:rPr lang="en-US" spc="-1" dirty="0" smtClean="0">
                <a:latin typeface="Tahoma"/>
                <a:ea typeface="Tahoma"/>
              </a:rPr>
              <a:t>selectors ::= selector | Array&lt;selector&gt;</a:t>
            </a:r>
          </a:p>
          <a:p>
            <a:pPr marL="139680">
              <a:lnSpc>
                <a:spcPct val="150000"/>
              </a:lnSpc>
            </a:pPr>
            <a:r>
              <a:rPr lang="en-US" spc="-1" dirty="0" smtClean="0">
                <a:latin typeface="Tahoma"/>
                <a:ea typeface="Tahoma"/>
              </a:rPr>
              <a:t>selector </a:t>
            </a:r>
            <a:r>
              <a:rPr lang="en-US" spc="-1" dirty="0">
                <a:latin typeface="Tahoma"/>
                <a:ea typeface="Tahoma"/>
              </a:rPr>
              <a:t>::= </a:t>
            </a:r>
            <a:r>
              <a:rPr lang="en-US" spc="-1" dirty="0" smtClean="0">
                <a:latin typeface="Tahoma"/>
                <a:ea typeface="Tahoma"/>
              </a:rPr>
              <a:t>Function/1</a:t>
            </a:r>
          </a:p>
          <a:p>
            <a:pPr marL="139680">
              <a:lnSpc>
                <a:spcPct val="150000"/>
              </a:lnSpc>
            </a:pPr>
            <a:r>
              <a:rPr lang="en-US" spc="-1" dirty="0" smtClean="0">
                <a:latin typeface="Tahoma"/>
                <a:ea typeface="Tahoma"/>
              </a:rPr>
              <a:t>modifier ::= </a:t>
            </a:r>
            <a:r>
              <a:rPr lang="en-US" spc="-1" dirty="0">
                <a:latin typeface="Tahoma"/>
                <a:ea typeface="Tahoma"/>
              </a:rPr>
              <a:t>Function</a:t>
            </a:r>
            <a:r>
              <a:rPr lang="en-US" spc="-1" dirty="0" smtClean="0">
                <a:latin typeface="Tahoma"/>
                <a:ea typeface="Tahoma"/>
              </a:rPr>
              <a:t>/&lt;count of selectors&gt;</a:t>
            </a:r>
            <a:endParaRPr lang="ru-RU" b="0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ru-RU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4343" y="702360"/>
            <a:ext cx="3506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reselect</a:t>
            </a:r>
            <a:endParaRPr lang="ru-RU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6334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"/>
          <p:cNvGrpSpPr/>
          <p:nvPr/>
        </p:nvGrpSpPr>
        <p:grpSpPr>
          <a:xfrm>
            <a:off x="0" y="0"/>
            <a:ext cx="9143640" cy="632520"/>
            <a:chOff x="0" y="0"/>
            <a:chExt cx="9143640" cy="632520"/>
          </a:xfrm>
        </p:grpSpPr>
        <p:sp>
          <p:nvSpPr>
            <p:cNvPr id="168" name="CustomShape 2"/>
            <p:cNvSpPr/>
            <p:nvPr/>
          </p:nvSpPr>
          <p:spPr>
            <a:xfrm>
              <a:off x="0" y="0"/>
              <a:ext cx="9143640" cy="63252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CustomShape 3"/>
            <p:cNvSpPr/>
            <p:nvPr/>
          </p:nvSpPr>
          <p:spPr>
            <a:xfrm>
              <a:off x="181440" y="69840"/>
              <a:ext cx="5785920" cy="492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/>
            <a:lstStyle/>
            <a:p>
              <a:r>
                <a:rPr lang="ru-RU" sz="2000" spc="-1" dirty="0" err="1" smtClean="0">
                  <a:solidFill>
                    <a:srgbClr val="FFFFFF"/>
                  </a:solidFill>
                  <a:latin typeface="Tahoma"/>
                  <a:ea typeface="Tahoma"/>
                </a:rPr>
                <a:t>Кастомизация</a:t>
              </a:r>
              <a:r>
                <a:rPr lang="ru-RU" sz="2000" spc="-1" dirty="0" smtClean="0">
                  <a:solidFill>
                    <a:srgbClr val="FFFFFF"/>
                  </a:solidFill>
                  <a:latin typeface="Tahoma"/>
                  <a:ea typeface="Tahoma"/>
                </a:rPr>
                <a:t> селекторов</a:t>
              </a:r>
              <a:endParaRPr lang="ru-RU" sz="2000" spc="-1" dirty="0"/>
            </a:p>
          </p:txBody>
        </p:sp>
      </p:grpSp>
      <p:sp>
        <p:nvSpPr>
          <p:cNvPr id="170" name="CustomShape 4"/>
          <p:cNvSpPr/>
          <p:nvPr/>
        </p:nvSpPr>
        <p:spPr>
          <a:xfrm>
            <a:off x="0" y="5038200"/>
            <a:ext cx="9143640" cy="105120"/>
          </a:xfrm>
          <a:prstGeom prst="rect">
            <a:avLst/>
          </a:prstGeom>
          <a:solidFill>
            <a:srgbClr val="662483"/>
          </a:solidFill>
          <a:ln w="9360">
            <a:solidFill>
              <a:srgbClr val="66248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TextShape 1"/>
          <p:cNvSpPr txBox="1"/>
          <p:nvPr/>
        </p:nvSpPr>
        <p:spPr>
          <a:xfrm>
            <a:off x="299146" y="1297779"/>
            <a:ext cx="7501631" cy="97115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lnSpcReduction="10000"/>
          </a:bodyPr>
          <a:lstStyle/>
          <a:p>
            <a:pPr marL="139680">
              <a:lnSpc>
                <a:spcPct val="150000"/>
              </a:lnSpc>
            </a:pPr>
            <a:r>
              <a:rPr lang="ru-RU" b="1" spc="-1" dirty="0" smtClean="0">
                <a:solidFill>
                  <a:srgbClr val="662483"/>
                </a:solidFill>
                <a:latin typeface="Tahoma"/>
                <a:ea typeface="Tahoma"/>
              </a:rPr>
              <a:t>Можно задать собственный функционал,</a:t>
            </a:r>
            <a:br>
              <a:rPr lang="ru-RU" b="1" spc="-1" dirty="0" smtClean="0">
                <a:solidFill>
                  <a:srgbClr val="662483"/>
                </a:solidFill>
                <a:latin typeface="Tahoma"/>
                <a:ea typeface="Tahoma"/>
              </a:rPr>
            </a:br>
            <a:r>
              <a:rPr lang="ru-RU" b="1" spc="-1" dirty="0" smtClean="0">
                <a:solidFill>
                  <a:srgbClr val="662483"/>
                </a:solidFill>
                <a:latin typeface="Tahoma"/>
                <a:ea typeface="Tahoma"/>
              </a:rPr>
              <a:t>определив свой создатель селекторов</a:t>
            </a:r>
            <a:endParaRPr lang="en-US" b="1" spc="-1" dirty="0" smtClean="0">
              <a:solidFill>
                <a:srgbClr val="662483"/>
              </a:solidFill>
              <a:latin typeface="Tahoma"/>
              <a:ea typeface="Tahoma"/>
            </a:endParaRPr>
          </a:p>
          <a:p>
            <a:pPr>
              <a:lnSpc>
                <a:spcPct val="150000"/>
              </a:lnSpc>
            </a:pPr>
            <a:endParaRPr lang="ru-RU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4343" y="702360"/>
            <a:ext cx="3506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reselect</a:t>
            </a:r>
            <a:endParaRPr lang="ru-RU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66" y="2376454"/>
            <a:ext cx="8142307" cy="232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638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"/>
          <p:cNvGrpSpPr/>
          <p:nvPr/>
        </p:nvGrpSpPr>
        <p:grpSpPr>
          <a:xfrm>
            <a:off x="0" y="0"/>
            <a:ext cx="9143640" cy="632520"/>
            <a:chOff x="0" y="0"/>
            <a:chExt cx="9143640" cy="632520"/>
          </a:xfrm>
        </p:grpSpPr>
        <p:sp>
          <p:nvSpPr>
            <p:cNvPr id="168" name="CustomShape 2"/>
            <p:cNvSpPr/>
            <p:nvPr/>
          </p:nvSpPr>
          <p:spPr>
            <a:xfrm>
              <a:off x="0" y="0"/>
              <a:ext cx="9143640" cy="63252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CustomShape 3"/>
            <p:cNvSpPr/>
            <p:nvPr/>
          </p:nvSpPr>
          <p:spPr>
            <a:xfrm>
              <a:off x="181440" y="69840"/>
              <a:ext cx="5785920" cy="492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/>
            <a:lstStyle/>
            <a:p>
              <a:r>
                <a:rPr lang="ru-RU" sz="2000" spc="-1" dirty="0" smtClean="0">
                  <a:solidFill>
                    <a:srgbClr val="FFFFFF"/>
                  </a:solidFill>
                  <a:latin typeface="Tahoma"/>
                  <a:ea typeface="Tahoma"/>
                </a:rPr>
                <a:t>Использование в </a:t>
              </a:r>
              <a:r>
                <a:rPr lang="en-US" sz="2000" spc="-1" dirty="0" err="1" smtClean="0">
                  <a:solidFill>
                    <a:srgbClr val="FFFFFF"/>
                  </a:solidFill>
                  <a:latin typeface="Tahoma"/>
                  <a:ea typeface="Tahoma"/>
                </a:rPr>
                <a:t>Redux</a:t>
              </a:r>
              <a:endParaRPr lang="ru-RU" sz="2000" spc="-1" dirty="0"/>
            </a:p>
          </p:txBody>
        </p:sp>
      </p:grpSp>
      <p:sp>
        <p:nvSpPr>
          <p:cNvPr id="170" name="CustomShape 4"/>
          <p:cNvSpPr/>
          <p:nvPr/>
        </p:nvSpPr>
        <p:spPr>
          <a:xfrm>
            <a:off x="0" y="5038200"/>
            <a:ext cx="9143640" cy="105120"/>
          </a:xfrm>
          <a:prstGeom prst="rect">
            <a:avLst/>
          </a:prstGeom>
          <a:solidFill>
            <a:srgbClr val="662483"/>
          </a:solidFill>
          <a:ln w="9360">
            <a:solidFill>
              <a:srgbClr val="66248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TextShape 1"/>
          <p:cNvSpPr txBox="1"/>
          <p:nvPr/>
        </p:nvSpPr>
        <p:spPr>
          <a:xfrm>
            <a:off x="46898" y="632520"/>
            <a:ext cx="7501631" cy="616109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marL="139680">
              <a:lnSpc>
                <a:spcPct val="150000"/>
              </a:lnSpc>
            </a:pPr>
            <a:r>
              <a:rPr lang="ru-RU" b="1" spc="-1" dirty="0" smtClean="0">
                <a:solidFill>
                  <a:srgbClr val="662483"/>
                </a:solidFill>
                <a:latin typeface="Tahoma"/>
                <a:ea typeface="Tahoma"/>
              </a:rPr>
              <a:t>Пример определения селекторов с помощью </a:t>
            </a:r>
            <a:r>
              <a:rPr lang="en-US" b="1" spc="-1" dirty="0">
                <a:solidFill>
                  <a:srgbClr val="662483"/>
                </a:solidFill>
                <a:latin typeface="Tahoma"/>
                <a:ea typeface="Tahoma"/>
              </a:rPr>
              <a:t>R</a:t>
            </a:r>
            <a:r>
              <a:rPr lang="en-US" b="1" spc="-1" dirty="0" smtClean="0">
                <a:solidFill>
                  <a:srgbClr val="662483"/>
                </a:solidFill>
                <a:latin typeface="Tahoma"/>
                <a:ea typeface="Tahoma"/>
              </a:rPr>
              <a:t>eselect</a:t>
            </a:r>
          </a:p>
          <a:p>
            <a:pPr>
              <a:lnSpc>
                <a:spcPct val="150000"/>
              </a:lnSpc>
            </a:pPr>
            <a:endParaRPr lang="ru-RU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92" y="1159092"/>
            <a:ext cx="6574779" cy="380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707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"/>
          <p:cNvGrpSpPr/>
          <p:nvPr/>
        </p:nvGrpSpPr>
        <p:grpSpPr>
          <a:xfrm>
            <a:off x="0" y="0"/>
            <a:ext cx="9143640" cy="632520"/>
            <a:chOff x="0" y="0"/>
            <a:chExt cx="9143640" cy="632520"/>
          </a:xfrm>
        </p:grpSpPr>
        <p:sp>
          <p:nvSpPr>
            <p:cNvPr id="168" name="CustomShape 2"/>
            <p:cNvSpPr/>
            <p:nvPr/>
          </p:nvSpPr>
          <p:spPr>
            <a:xfrm>
              <a:off x="0" y="0"/>
              <a:ext cx="9143640" cy="63252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CustomShape 3"/>
            <p:cNvSpPr/>
            <p:nvPr/>
          </p:nvSpPr>
          <p:spPr>
            <a:xfrm>
              <a:off x="181440" y="69840"/>
              <a:ext cx="5785920" cy="492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/>
            <a:lstStyle/>
            <a:p>
              <a:r>
                <a:rPr lang="ru-RU" sz="2000" spc="-1" dirty="0" smtClean="0">
                  <a:solidFill>
                    <a:srgbClr val="FFFFFF"/>
                  </a:solidFill>
                  <a:latin typeface="Tahoma"/>
                  <a:ea typeface="Tahoma"/>
                </a:rPr>
                <a:t>Литература и ссылки</a:t>
              </a:r>
              <a:endParaRPr lang="ru-RU" sz="2000" spc="-1" dirty="0"/>
            </a:p>
          </p:txBody>
        </p:sp>
      </p:grpSp>
      <p:sp>
        <p:nvSpPr>
          <p:cNvPr id="170" name="CustomShape 4"/>
          <p:cNvSpPr/>
          <p:nvPr/>
        </p:nvSpPr>
        <p:spPr>
          <a:xfrm>
            <a:off x="0" y="5038200"/>
            <a:ext cx="9143640" cy="105120"/>
          </a:xfrm>
          <a:prstGeom prst="rect">
            <a:avLst/>
          </a:prstGeom>
          <a:solidFill>
            <a:srgbClr val="662483"/>
          </a:solidFill>
          <a:ln w="9360">
            <a:solidFill>
              <a:srgbClr val="66248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TextShape 1"/>
          <p:cNvSpPr txBox="1"/>
          <p:nvPr/>
        </p:nvSpPr>
        <p:spPr>
          <a:xfrm>
            <a:off x="46898" y="702360"/>
            <a:ext cx="8914222" cy="4021461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50000"/>
              </a:lnSpc>
            </a:pPr>
            <a:endParaRPr lang="ru-RU" b="0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ru-RU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ru-RU" b="0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pc="-1" dirty="0">
                <a:solidFill>
                  <a:srgbClr val="000000"/>
                </a:solidFill>
              </a:rPr>
              <a:t>1. </a:t>
            </a:r>
            <a:r>
              <a:rPr lang="ru-RU" spc="-1" dirty="0" smtClean="0">
                <a:solidFill>
                  <a:srgbClr val="000000"/>
                </a:solidFill>
              </a:rPr>
              <a:t>Документация </a:t>
            </a:r>
            <a:r>
              <a:rPr lang="ru-RU" spc="-1" dirty="0">
                <a:solidFill>
                  <a:srgbClr val="000000"/>
                </a:solidFill>
              </a:rPr>
              <a:t>по </a:t>
            </a:r>
            <a:r>
              <a:rPr lang="ru-RU" spc="-1" dirty="0" err="1" smtClean="0">
                <a:solidFill>
                  <a:srgbClr val="000000"/>
                </a:solidFill>
              </a:rPr>
              <a:t>Immutable</a:t>
            </a:r>
            <a:r>
              <a:rPr lang="ru-RU" spc="-1" dirty="0" smtClean="0">
                <a:solidFill>
                  <a:srgbClr val="000000"/>
                </a:solidFill>
              </a:rPr>
              <a:t>: </a:t>
            </a:r>
            <a:r>
              <a:rPr lang="ru-RU" spc="-1" dirty="0" smtClean="0">
                <a:solidFill>
                  <a:srgbClr val="000000"/>
                </a:solidFill>
                <a:hlinkClick r:id="rId2"/>
              </a:rPr>
              <a:t>https</a:t>
            </a:r>
            <a:r>
              <a:rPr lang="ru-RU" spc="-1" dirty="0">
                <a:solidFill>
                  <a:srgbClr val="000000"/>
                </a:solidFill>
                <a:hlinkClick r:id="rId2"/>
              </a:rPr>
              <a:t>://immutable-js.github.io/immutable-js/docs</a:t>
            </a:r>
            <a:r>
              <a:rPr lang="ru-RU" spc="-1" dirty="0" smtClean="0">
                <a:solidFill>
                  <a:srgbClr val="000000"/>
                </a:solidFill>
                <a:hlinkClick r:id="rId2"/>
              </a:rPr>
              <a:t>/#/</a:t>
            </a:r>
            <a:endParaRPr lang="ru-RU" spc="-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ru-RU" spc="-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ru-RU" spc="-1" dirty="0">
                <a:solidFill>
                  <a:srgbClr val="000000"/>
                </a:solidFill>
              </a:rPr>
              <a:t>2. </a:t>
            </a:r>
            <a:r>
              <a:rPr lang="ru-RU" spc="-1" dirty="0" smtClean="0">
                <a:solidFill>
                  <a:srgbClr val="000000"/>
                </a:solidFill>
              </a:rPr>
              <a:t>Документация </a:t>
            </a:r>
            <a:r>
              <a:rPr lang="ru-RU" spc="-1" dirty="0">
                <a:solidFill>
                  <a:srgbClr val="000000"/>
                </a:solidFill>
              </a:rPr>
              <a:t>по </a:t>
            </a:r>
            <a:r>
              <a:rPr lang="ru-RU" spc="-1" dirty="0" err="1" smtClean="0">
                <a:solidFill>
                  <a:srgbClr val="000000"/>
                </a:solidFill>
              </a:rPr>
              <a:t>Reselect</a:t>
            </a:r>
            <a:r>
              <a:rPr lang="ru-RU" spc="-1" dirty="0" smtClean="0">
                <a:solidFill>
                  <a:srgbClr val="000000"/>
                </a:solidFill>
              </a:rPr>
              <a:t>: </a:t>
            </a:r>
            <a:r>
              <a:rPr lang="ru-RU" spc="-1" dirty="0" smtClean="0">
                <a:solidFill>
                  <a:srgbClr val="000000"/>
                </a:solidFill>
                <a:hlinkClick r:id="rId3"/>
              </a:rPr>
              <a:t>https</a:t>
            </a:r>
            <a:r>
              <a:rPr lang="ru-RU" spc="-1" dirty="0">
                <a:solidFill>
                  <a:srgbClr val="000000"/>
                </a:solidFill>
                <a:hlinkClick r:id="rId3"/>
              </a:rPr>
              <a:t>://</a:t>
            </a:r>
            <a:r>
              <a:rPr lang="ru-RU" spc="-1" dirty="0" smtClean="0">
                <a:solidFill>
                  <a:srgbClr val="000000"/>
                </a:solidFill>
                <a:hlinkClick r:id="rId3"/>
              </a:rPr>
              <a:t>github.com/reduxjs/reselect</a:t>
            </a:r>
            <a:endParaRPr lang="ru-RU" spc="-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ru-RU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35092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roup 1"/>
          <p:cNvGrpSpPr/>
          <p:nvPr/>
        </p:nvGrpSpPr>
        <p:grpSpPr>
          <a:xfrm>
            <a:off x="0" y="0"/>
            <a:ext cx="9142920" cy="631800"/>
            <a:chOff x="0" y="0"/>
            <a:chExt cx="9142920" cy="631800"/>
          </a:xfrm>
        </p:grpSpPr>
        <p:sp>
          <p:nvSpPr>
            <p:cNvPr id="260" name="CustomShape 2"/>
            <p:cNvSpPr/>
            <p:nvPr/>
          </p:nvSpPr>
          <p:spPr>
            <a:xfrm>
              <a:off x="0" y="0"/>
              <a:ext cx="9142920" cy="63180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" name="CustomShape 3"/>
            <p:cNvSpPr/>
            <p:nvPr/>
          </p:nvSpPr>
          <p:spPr>
            <a:xfrm>
              <a:off x="181440" y="69840"/>
              <a:ext cx="5785200" cy="492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/>
            <a:lstStyle/>
            <a:p>
              <a:pPr>
                <a:lnSpc>
                  <a:spcPct val="100000"/>
                </a:lnSpc>
              </a:pPr>
              <a:r>
                <a:rPr lang="ru-RU" sz="2000" b="0" strike="noStrike" spc="-1">
                  <a:solidFill>
                    <a:srgbClr val="FFFFFF"/>
                  </a:solidFill>
                  <a:latin typeface="Tahoma"/>
                  <a:ea typeface="Tahoma"/>
                </a:rPr>
                <a:t>Спасибо за внимание</a:t>
              </a:r>
              <a:endParaRPr lang="ru-RU" sz="2000" b="0" strike="noStrike" spc="-1">
                <a:latin typeface="Arial"/>
              </a:endParaRPr>
            </a:p>
          </p:txBody>
        </p:sp>
      </p:grpSp>
      <p:pic>
        <p:nvPicPr>
          <p:cNvPr id="262" name="Рисунок 1"/>
          <p:cNvPicPr/>
          <p:nvPr/>
        </p:nvPicPr>
        <p:blipFill>
          <a:blip r:embed="rId2"/>
          <a:stretch/>
        </p:blipFill>
        <p:spPr>
          <a:xfrm>
            <a:off x="5828040" y="1304280"/>
            <a:ext cx="2501640" cy="2551680"/>
          </a:xfrm>
          <a:prstGeom prst="rect">
            <a:avLst/>
          </a:prstGeom>
          <a:ln>
            <a:noFill/>
          </a:ln>
        </p:spPr>
      </p:pic>
      <p:sp>
        <p:nvSpPr>
          <p:cNvPr id="263" name="CustomShape 4"/>
          <p:cNvSpPr/>
          <p:nvPr/>
        </p:nvSpPr>
        <p:spPr>
          <a:xfrm>
            <a:off x="864000" y="2232000"/>
            <a:ext cx="33832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662483"/>
                </a:solidFill>
                <a:latin typeface="Arial"/>
                <a:ea typeface="DejaVu Sans"/>
              </a:rPr>
              <a:t>Спасибо за внимание!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11760" y="703080"/>
            <a:ext cx="4875480" cy="3865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marL="139680">
              <a:lnSpc>
                <a:spcPct val="150000"/>
              </a:lnSpc>
            </a:pPr>
            <a:r>
              <a:rPr lang="ru-RU" sz="1800" b="1" strike="noStrike" spc="-1" dirty="0">
                <a:solidFill>
                  <a:srgbClr val="662483"/>
                </a:solidFill>
                <a:latin typeface="Tahoma"/>
                <a:ea typeface="Tahoma"/>
              </a:rPr>
              <a:t>Цель 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lang="ru-RU" sz="1400" spc="-1" dirty="0" smtClean="0">
                <a:solidFill>
                  <a:srgbClr val="000000"/>
                </a:solidFill>
                <a:latin typeface="Tahoma"/>
                <a:ea typeface="Tahoma"/>
              </a:rPr>
              <a:t>Познакомиться с библиотеками</a:t>
            </a:r>
            <a:endParaRPr lang="ru-RU" sz="14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400" spc="-1" dirty="0" smtClean="0">
                <a:solidFill>
                  <a:srgbClr val="000000"/>
                </a:solidFill>
                <a:latin typeface="Tahoma"/>
                <a:ea typeface="Tahoma"/>
              </a:rPr>
              <a:t>Immutable.js</a:t>
            </a:r>
          </a:p>
          <a:p>
            <a:pPr marL="914400" lvl="1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400" b="0" strike="noStrike" spc="-1" dirty="0" smtClean="0">
                <a:solidFill>
                  <a:srgbClr val="000000"/>
                </a:solidFill>
                <a:latin typeface="Tahoma"/>
                <a:ea typeface="Tahoma"/>
              </a:rPr>
              <a:t>reselect</a:t>
            </a:r>
            <a:endParaRPr lang="ru-RU" sz="14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marL="139680">
              <a:lnSpc>
                <a:spcPct val="150000"/>
              </a:lnSpc>
            </a:pPr>
            <a:endParaRPr lang="ru-RU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139680">
              <a:lnSpc>
                <a:spcPct val="150000"/>
              </a:lnSpc>
            </a:pPr>
            <a:r>
              <a:rPr lang="ru-RU" sz="1800" b="1" strike="noStrike" spc="-1" dirty="0">
                <a:solidFill>
                  <a:srgbClr val="662483"/>
                </a:solidFill>
                <a:latin typeface="Tahoma"/>
                <a:ea typeface="Tahoma"/>
              </a:rPr>
              <a:t>Задачи 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П</a:t>
            </a:r>
            <a:r>
              <a:rPr lang="ru-RU" sz="1400" spc="-1" dirty="0" smtClean="0">
                <a:solidFill>
                  <a:srgbClr val="000000"/>
                </a:solidFill>
                <a:latin typeface="Arial"/>
                <a:ea typeface="DejaVu Sans"/>
              </a:rPr>
              <a:t>олучить практические навыки работы с библиотеками</a:t>
            </a:r>
            <a:endParaRPr lang="ru-RU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ru-RU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ru-RU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1" name="Group 2"/>
          <p:cNvGrpSpPr/>
          <p:nvPr/>
        </p:nvGrpSpPr>
        <p:grpSpPr>
          <a:xfrm>
            <a:off x="0" y="0"/>
            <a:ext cx="9143640" cy="632520"/>
            <a:chOff x="0" y="0"/>
            <a:chExt cx="9143640" cy="632520"/>
          </a:xfrm>
        </p:grpSpPr>
        <p:sp>
          <p:nvSpPr>
            <p:cNvPr id="162" name="CustomShape 3"/>
            <p:cNvSpPr/>
            <p:nvPr/>
          </p:nvSpPr>
          <p:spPr>
            <a:xfrm>
              <a:off x="0" y="0"/>
              <a:ext cx="9143640" cy="63252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" name="CustomShape 4"/>
            <p:cNvSpPr/>
            <p:nvPr/>
          </p:nvSpPr>
          <p:spPr>
            <a:xfrm>
              <a:off x="181440" y="69840"/>
              <a:ext cx="5785920" cy="492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/>
            <a:lstStyle/>
            <a:p>
              <a:pPr>
                <a:lnSpc>
                  <a:spcPct val="100000"/>
                </a:lnSpc>
              </a:pPr>
              <a:r>
                <a:rPr lang="ru-RU" sz="2000" b="0" strike="noStrike" spc="-1">
                  <a:solidFill>
                    <a:srgbClr val="FFFFFF"/>
                  </a:solidFill>
                  <a:latin typeface="Tahoma"/>
                  <a:ea typeface="Tahoma"/>
                </a:rPr>
                <a:t>Цель и задачи занятия</a:t>
              </a:r>
              <a:endParaRPr lang="ru-RU" sz="2000" b="0" strike="noStrike" spc="-1">
                <a:latin typeface="Arial"/>
              </a:endParaRPr>
            </a:p>
          </p:txBody>
        </p:sp>
      </p:grpSp>
      <p:sp>
        <p:nvSpPr>
          <p:cNvPr id="164" name="CustomShape 5"/>
          <p:cNvSpPr/>
          <p:nvPr/>
        </p:nvSpPr>
        <p:spPr>
          <a:xfrm>
            <a:off x="0" y="5038200"/>
            <a:ext cx="9143640" cy="105120"/>
          </a:xfrm>
          <a:prstGeom prst="rect">
            <a:avLst/>
          </a:prstGeom>
          <a:solidFill>
            <a:srgbClr val="662483"/>
          </a:solidFill>
          <a:ln w="9360">
            <a:solidFill>
              <a:srgbClr val="66248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240" y="702360"/>
            <a:ext cx="3504084" cy="6360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86238" y="2020747"/>
            <a:ext cx="3506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reselect</a:t>
            </a:r>
            <a:endParaRPr lang="ru-RU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2"/>
          <p:cNvGrpSpPr/>
          <p:nvPr/>
        </p:nvGrpSpPr>
        <p:grpSpPr>
          <a:xfrm>
            <a:off x="0" y="0"/>
            <a:ext cx="9143640" cy="632520"/>
            <a:chOff x="0" y="0"/>
            <a:chExt cx="9143640" cy="632520"/>
          </a:xfrm>
        </p:grpSpPr>
        <p:sp>
          <p:nvSpPr>
            <p:cNvPr id="162" name="CustomShape 3"/>
            <p:cNvSpPr/>
            <p:nvPr/>
          </p:nvSpPr>
          <p:spPr>
            <a:xfrm>
              <a:off x="0" y="0"/>
              <a:ext cx="9143640" cy="63252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" name="CustomShape 4"/>
            <p:cNvSpPr/>
            <p:nvPr/>
          </p:nvSpPr>
          <p:spPr>
            <a:xfrm>
              <a:off x="181440" y="69840"/>
              <a:ext cx="5785920" cy="492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/>
            <a:lstStyle/>
            <a:p>
              <a:pPr>
                <a:lnSpc>
                  <a:spcPct val="100000"/>
                </a:lnSpc>
              </a:pPr>
              <a:r>
                <a:rPr lang="ru-RU" sz="2000" b="0" strike="noStrike" spc="-1" dirty="0" smtClean="0">
                  <a:solidFill>
                    <a:srgbClr val="FFFFFF"/>
                  </a:solidFill>
                  <a:latin typeface="Tahoma"/>
                  <a:ea typeface="Tahoma"/>
                </a:rPr>
                <a:t>План занятия</a:t>
              </a:r>
              <a:endParaRPr lang="ru-RU" sz="2000" b="0" strike="noStrike" spc="-1" dirty="0">
                <a:latin typeface="Arial"/>
              </a:endParaRPr>
            </a:p>
          </p:txBody>
        </p:sp>
      </p:grpSp>
      <p:sp>
        <p:nvSpPr>
          <p:cNvPr id="164" name="CustomShape 5"/>
          <p:cNvSpPr/>
          <p:nvPr/>
        </p:nvSpPr>
        <p:spPr>
          <a:xfrm>
            <a:off x="0" y="5038200"/>
            <a:ext cx="9143640" cy="105120"/>
          </a:xfrm>
          <a:prstGeom prst="rect">
            <a:avLst/>
          </a:prstGeom>
          <a:solidFill>
            <a:srgbClr val="662483"/>
          </a:solidFill>
          <a:ln w="9360">
            <a:solidFill>
              <a:srgbClr val="66248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240" y="702360"/>
            <a:ext cx="3504084" cy="6360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86238" y="2020747"/>
            <a:ext cx="3506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reselect</a:t>
            </a:r>
            <a:endParaRPr lang="ru-RU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Shape 1"/>
          <p:cNvSpPr txBox="1"/>
          <p:nvPr/>
        </p:nvSpPr>
        <p:spPr>
          <a:xfrm>
            <a:off x="311760" y="703080"/>
            <a:ext cx="4875480" cy="3865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2500" lnSpcReduction="10000"/>
          </a:bodyPr>
          <a:lstStyle/>
          <a:p>
            <a:pPr marL="139680">
              <a:lnSpc>
                <a:spcPct val="150000"/>
              </a:lnSpc>
            </a:pPr>
            <a:r>
              <a:rPr lang="ru-RU" b="1" spc="-1" dirty="0">
                <a:solidFill>
                  <a:srgbClr val="662483"/>
                </a:solidFill>
                <a:latin typeface="Tahoma"/>
                <a:ea typeface="Tahoma"/>
              </a:rPr>
              <a:t>Библиотека </a:t>
            </a:r>
            <a:r>
              <a:rPr lang="en-US" b="1" spc="-1" dirty="0">
                <a:solidFill>
                  <a:srgbClr val="662483"/>
                </a:solidFill>
                <a:latin typeface="Tahoma"/>
                <a:ea typeface="Tahoma"/>
              </a:rPr>
              <a:t>Immutable.js</a:t>
            </a:r>
            <a:r>
              <a:rPr lang="ru-RU" sz="1800" b="1" strike="noStrike" spc="-1" dirty="0" smtClean="0">
                <a:solidFill>
                  <a:srgbClr val="662483"/>
                </a:solidFill>
                <a:latin typeface="Tahoma"/>
                <a:ea typeface="Tahoma"/>
              </a:rPr>
              <a:t> 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lang="ru-RU" sz="1400" spc="-1" dirty="0">
                <a:solidFill>
                  <a:srgbClr val="000000"/>
                </a:solidFill>
              </a:rPr>
              <a:t>Назначение библиотеки</a:t>
            </a:r>
            <a:endParaRPr lang="ru-RU" sz="14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lang="ru-RU" sz="1400" spc="-1" dirty="0">
                <a:solidFill>
                  <a:srgbClr val="000000"/>
                </a:solidFill>
                <a:latin typeface="Tahoma"/>
                <a:ea typeface="Tahoma"/>
              </a:rPr>
              <a:t>Основные особенности</a:t>
            </a:r>
            <a:endParaRPr lang="en-US" sz="1400" spc="-1" dirty="0" smtClean="0">
              <a:solidFill>
                <a:srgbClr val="000000"/>
              </a:solidFill>
              <a:latin typeface="Tahoma"/>
              <a:ea typeface="Tahoma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lang="ru-RU" sz="1400" spc="-1" dirty="0">
                <a:solidFill>
                  <a:srgbClr val="000000"/>
                </a:solidFill>
              </a:rPr>
              <a:t>Ленивые </a:t>
            </a:r>
            <a:r>
              <a:rPr lang="ru-RU" sz="1400" spc="-1" dirty="0" err="1" smtClean="0">
                <a:solidFill>
                  <a:srgbClr val="000000"/>
                </a:solidFill>
              </a:rPr>
              <a:t>последовательнсти</a:t>
            </a:r>
            <a:endParaRPr lang="ru-RU" sz="1400" spc="-1" dirty="0" smtClean="0">
              <a:solidFill>
                <a:srgbClr val="000000"/>
              </a:solidFill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lang="ru-RU" sz="1400" spc="-1" dirty="0">
                <a:solidFill>
                  <a:srgbClr val="000000"/>
                </a:solidFill>
              </a:rPr>
              <a:t>Применение в контексте </a:t>
            </a:r>
            <a:r>
              <a:rPr lang="ru-RU" sz="1400" spc="-1" dirty="0" err="1">
                <a:solidFill>
                  <a:srgbClr val="000000"/>
                </a:solidFill>
              </a:rPr>
              <a:t>Redux</a:t>
            </a:r>
            <a:r>
              <a:rPr lang="ru-RU" sz="1400" spc="-1" dirty="0">
                <a:solidFill>
                  <a:srgbClr val="000000"/>
                </a:solidFill>
              </a:rPr>
              <a:t> </a:t>
            </a:r>
            <a:r>
              <a:rPr lang="ru-RU" sz="1400" spc="-1" dirty="0" err="1" smtClean="0">
                <a:solidFill>
                  <a:srgbClr val="000000"/>
                </a:solidFill>
              </a:rPr>
              <a:t>Store</a:t>
            </a:r>
            <a:endParaRPr lang="ru-RU" sz="1400" spc="-1" dirty="0" smtClean="0">
              <a:solidFill>
                <a:srgbClr val="000000"/>
              </a:solidFill>
            </a:endParaRPr>
          </a:p>
          <a:p>
            <a:pPr marL="140040">
              <a:lnSpc>
                <a:spcPct val="150000"/>
              </a:lnSpc>
              <a:buClr>
                <a:srgbClr val="000000"/>
              </a:buClr>
            </a:pPr>
            <a:endParaRPr lang="ru-RU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139680">
              <a:lnSpc>
                <a:spcPct val="150000"/>
              </a:lnSpc>
            </a:pPr>
            <a:r>
              <a:rPr lang="ru-RU" b="1" spc="-1" dirty="0">
                <a:solidFill>
                  <a:srgbClr val="662483"/>
                </a:solidFill>
                <a:latin typeface="Tahoma"/>
                <a:ea typeface="Tahoma"/>
              </a:rPr>
              <a:t>Библиотека </a:t>
            </a:r>
            <a:r>
              <a:rPr lang="en-US" b="1" spc="-1" dirty="0">
                <a:solidFill>
                  <a:srgbClr val="662483"/>
                </a:solidFill>
                <a:latin typeface="Tahoma"/>
                <a:ea typeface="Tahoma"/>
              </a:rPr>
              <a:t>Reselect</a:t>
            </a:r>
            <a:r>
              <a:rPr lang="ru-RU" sz="1800" b="1" strike="noStrike" spc="-1" dirty="0" smtClean="0">
                <a:solidFill>
                  <a:srgbClr val="662483"/>
                </a:solidFill>
                <a:latin typeface="Tahoma"/>
                <a:ea typeface="Tahoma"/>
              </a:rPr>
              <a:t> 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lang="ru-RU" sz="1400" spc="-1" dirty="0">
                <a:solidFill>
                  <a:srgbClr val="000000"/>
                </a:solidFill>
              </a:rPr>
              <a:t>Назначение </a:t>
            </a:r>
            <a:r>
              <a:rPr lang="ru-RU" sz="1400" spc="-1" dirty="0" smtClean="0">
                <a:solidFill>
                  <a:srgbClr val="000000"/>
                </a:solidFill>
              </a:rPr>
              <a:t>библиотеки</a:t>
            </a: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lang="ru-RU" sz="1400" spc="-1" dirty="0">
                <a:solidFill>
                  <a:srgbClr val="000000"/>
                </a:solidFill>
              </a:rPr>
              <a:t>Состав </a:t>
            </a:r>
            <a:r>
              <a:rPr lang="ru-RU" sz="1400" spc="-1" dirty="0" smtClean="0">
                <a:solidFill>
                  <a:srgbClr val="000000"/>
                </a:solidFill>
              </a:rPr>
              <a:t>библиотеки</a:t>
            </a: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lang="ru-RU" sz="1400" spc="-1" dirty="0" err="1">
                <a:solidFill>
                  <a:srgbClr val="000000"/>
                </a:solidFill>
              </a:rPr>
              <a:t>Кастомизация</a:t>
            </a:r>
            <a:r>
              <a:rPr lang="ru-RU" sz="1400" spc="-1" dirty="0">
                <a:solidFill>
                  <a:srgbClr val="000000"/>
                </a:solidFill>
              </a:rPr>
              <a:t> </a:t>
            </a:r>
            <a:r>
              <a:rPr lang="ru-RU" sz="1400" spc="-1" dirty="0" smtClean="0">
                <a:solidFill>
                  <a:srgbClr val="000000"/>
                </a:solidFill>
              </a:rPr>
              <a:t>поведения</a:t>
            </a: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lang="ru-RU" sz="1400" spc="-1" dirty="0">
                <a:solidFill>
                  <a:srgbClr val="000000"/>
                </a:solidFill>
              </a:rPr>
              <a:t>Основные приёмы </a:t>
            </a:r>
            <a:r>
              <a:rPr lang="ru-RU" sz="1400" spc="-1" dirty="0" smtClean="0">
                <a:solidFill>
                  <a:srgbClr val="000000"/>
                </a:solidFill>
              </a:rPr>
              <a:t>работы</a:t>
            </a: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lang="ru-RU" sz="1400" spc="-1" dirty="0">
                <a:solidFill>
                  <a:srgbClr val="000000"/>
                </a:solidFill>
              </a:rPr>
              <a:t>Применение в контексте </a:t>
            </a:r>
            <a:r>
              <a:rPr lang="ru-RU" sz="1400" spc="-1" dirty="0" err="1">
                <a:solidFill>
                  <a:srgbClr val="000000"/>
                </a:solidFill>
              </a:rPr>
              <a:t>Redux</a:t>
            </a:r>
            <a:r>
              <a:rPr lang="ru-RU" sz="1400" spc="-1" dirty="0">
                <a:solidFill>
                  <a:srgbClr val="000000"/>
                </a:solidFill>
              </a:rPr>
              <a:t> </a:t>
            </a:r>
            <a:r>
              <a:rPr lang="ru-RU" sz="1400" spc="-1" dirty="0" err="1">
                <a:solidFill>
                  <a:srgbClr val="000000"/>
                </a:solidFill>
              </a:rPr>
              <a:t>Store</a:t>
            </a:r>
            <a:endParaRPr lang="ru-RU" sz="14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ru-RU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ru-RU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40336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"/>
          <p:cNvGrpSpPr/>
          <p:nvPr/>
        </p:nvGrpSpPr>
        <p:grpSpPr>
          <a:xfrm>
            <a:off x="0" y="0"/>
            <a:ext cx="9143640" cy="632520"/>
            <a:chOff x="0" y="0"/>
            <a:chExt cx="9143640" cy="632520"/>
          </a:xfrm>
        </p:grpSpPr>
        <p:sp>
          <p:nvSpPr>
            <p:cNvPr id="168" name="CustomShape 2"/>
            <p:cNvSpPr/>
            <p:nvPr/>
          </p:nvSpPr>
          <p:spPr>
            <a:xfrm>
              <a:off x="0" y="0"/>
              <a:ext cx="9143640" cy="63252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CustomShape 3"/>
            <p:cNvSpPr/>
            <p:nvPr/>
          </p:nvSpPr>
          <p:spPr>
            <a:xfrm>
              <a:off x="181440" y="69840"/>
              <a:ext cx="5785920" cy="492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/>
            <a:lstStyle/>
            <a:p>
              <a:r>
                <a:rPr lang="ru-RU" sz="2000" spc="-1" dirty="0">
                  <a:solidFill>
                    <a:srgbClr val="FFFFFF"/>
                  </a:solidFill>
                  <a:latin typeface="Tahoma"/>
                  <a:ea typeface="Tahoma"/>
                </a:rPr>
                <a:t>Назначение и </a:t>
              </a:r>
              <a:r>
                <a:rPr lang="ru-RU" sz="2000" spc="-1" dirty="0" smtClean="0">
                  <a:solidFill>
                    <a:srgbClr val="FFFFFF"/>
                  </a:solidFill>
                  <a:latin typeface="Tahoma"/>
                  <a:ea typeface="Tahoma"/>
                </a:rPr>
                <a:t>особенности</a:t>
              </a:r>
              <a:endParaRPr lang="ru-RU" sz="2000" spc="-1" dirty="0"/>
            </a:p>
          </p:txBody>
        </p:sp>
      </p:grpSp>
      <p:sp>
        <p:nvSpPr>
          <p:cNvPr id="170" name="CustomShape 4"/>
          <p:cNvSpPr/>
          <p:nvPr/>
        </p:nvSpPr>
        <p:spPr>
          <a:xfrm>
            <a:off x="0" y="5038200"/>
            <a:ext cx="9143640" cy="105120"/>
          </a:xfrm>
          <a:prstGeom prst="rect">
            <a:avLst/>
          </a:prstGeom>
          <a:solidFill>
            <a:srgbClr val="662483"/>
          </a:solidFill>
          <a:ln w="9360">
            <a:solidFill>
              <a:srgbClr val="66248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240" y="702360"/>
            <a:ext cx="3504084" cy="636055"/>
          </a:xfrm>
          <a:prstGeom prst="rect">
            <a:avLst/>
          </a:prstGeom>
        </p:spPr>
      </p:pic>
      <p:sp>
        <p:nvSpPr>
          <p:cNvPr id="12" name="TextShape 1"/>
          <p:cNvSpPr txBox="1"/>
          <p:nvPr/>
        </p:nvSpPr>
        <p:spPr>
          <a:xfrm>
            <a:off x="311759" y="1557633"/>
            <a:ext cx="6290839" cy="301112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marL="139680">
              <a:lnSpc>
                <a:spcPct val="150000"/>
              </a:lnSpc>
            </a:pPr>
            <a:r>
              <a:rPr lang="ru-RU" b="1" spc="-1" dirty="0" smtClean="0">
                <a:solidFill>
                  <a:srgbClr val="662483"/>
                </a:solidFill>
                <a:latin typeface="Tahoma"/>
                <a:ea typeface="Tahoma"/>
              </a:rPr>
              <a:t>Разработка команды</a:t>
            </a:r>
            <a:r>
              <a:rPr lang="en-US" b="1" spc="-1" dirty="0" smtClean="0">
                <a:solidFill>
                  <a:srgbClr val="662483"/>
                </a:solidFill>
                <a:latin typeface="Tahoma"/>
                <a:ea typeface="Tahoma"/>
              </a:rPr>
              <a:t> Facebook</a:t>
            </a:r>
            <a:endParaRPr lang="ru-RU" b="1" spc="-1" dirty="0" smtClean="0">
              <a:solidFill>
                <a:srgbClr val="662483"/>
              </a:solidFill>
              <a:latin typeface="Tahoma"/>
              <a:ea typeface="Tahoma"/>
            </a:endParaRPr>
          </a:p>
          <a:p>
            <a:pPr marL="139680">
              <a:lnSpc>
                <a:spcPct val="150000"/>
              </a:lnSpc>
            </a:pPr>
            <a:endParaRPr lang="en-US" b="1" spc="-1" dirty="0" smtClean="0">
              <a:solidFill>
                <a:srgbClr val="662483"/>
              </a:solidFill>
              <a:latin typeface="Tahoma"/>
              <a:ea typeface="Tahoma"/>
            </a:endParaRPr>
          </a:p>
          <a:p>
            <a:pPr marL="139680">
              <a:lnSpc>
                <a:spcPct val="150000"/>
              </a:lnSpc>
            </a:pPr>
            <a:r>
              <a:rPr lang="ru-RU" b="1" spc="-1" dirty="0" smtClean="0">
                <a:solidFill>
                  <a:srgbClr val="662483"/>
                </a:solidFill>
                <a:latin typeface="Tahoma"/>
                <a:ea typeface="Tahoma"/>
              </a:rPr>
              <a:t>Неизменяемые экземпляры объектов</a:t>
            </a:r>
          </a:p>
          <a:p>
            <a:pPr marL="139680">
              <a:lnSpc>
                <a:spcPct val="150000"/>
              </a:lnSpc>
            </a:pPr>
            <a:endParaRPr lang="ru-RU" b="1" spc="-1" dirty="0" smtClean="0">
              <a:solidFill>
                <a:srgbClr val="662483"/>
              </a:solidFill>
              <a:latin typeface="Tahoma"/>
              <a:ea typeface="Tahoma"/>
            </a:endParaRPr>
          </a:p>
          <a:p>
            <a:pPr marL="139680">
              <a:lnSpc>
                <a:spcPct val="150000"/>
              </a:lnSpc>
            </a:pPr>
            <a:r>
              <a:rPr lang="ru-RU" b="1" spc="-1" dirty="0" smtClean="0">
                <a:solidFill>
                  <a:srgbClr val="662483"/>
                </a:solidFill>
                <a:latin typeface="Tahoma"/>
                <a:ea typeface="Tahoma"/>
              </a:rPr>
              <a:t>Хорошо подходит для </a:t>
            </a:r>
            <a:r>
              <a:rPr lang="en-US" b="1" spc="-1" dirty="0" smtClean="0">
                <a:solidFill>
                  <a:srgbClr val="662483"/>
                </a:solidFill>
                <a:latin typeface="Tahoma"/>
                <a:ea typeface="Tahoma"/>
              </a:rPr>
              <a:t>React</a:t>
            </a:r>
            <a:r>
              <a:rPr lang="ru-RU" b="1" spc="-1" dirty="0" smtClean="0">
                <a:solidFill>
                  <a:srgbClr val="662483"/>
                </a:solidFill>
                <a:latin typeface="Tahoma"/>
                <a:ea typeface="Tahoma"/>
              </a:rPr>
              <a:t> разработки</a:t>
            </a:r>
            <a:r>
              <a:rPr lang="ru-RU" sz="1800" b="1" strike="noStrike" spc="-1" dirty="0" smtClean="0">
                <a:solidFill>
                  <a:srgbClr val="662483"/>
                </a:solidFill>
                <a:latin typeface="Tahoma"/>
                <a:ea typeface="Tahoma"/>
              </a:rPr>
              <a:t> </a:t>
            </a:r>
            <a:endParaRPr lang="ru-RU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ru-RU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ru-RU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"/>
          <p:cNvGrpSpPr/>
          <p:nvPr/>
        </p:nvGrpSpPr>
        <p:grpSpPr>
          <a:xfrm>
            <a:off x="0" y="0"/>
            <a:ext cx="9143640" cy="632520"/>
            <a:chOff x="0" y="0"/>
            <a:chExt cx="9143640" cy="632520"/>
          </a:xfrm>
        </p:grpSpPr>
        <p:sp>
          <p:nvSpPr>
            <p:cNvPr id="168" name="CustomShape 2"/>
            <p:cNvSpPr/>
            <p:nvPr/>
          </p:nvSpPr>
          <p:spPr>
            <a:xfrm>
              <a:off x="0" y="0"/>
              <a:ext cx="9143640" cy="63252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CustomShape 3"/>
            <p:cNvSpPr/>
            <p:nvPr/>
          </p:nvSpPr>
          <p:spPr>
            <a:xfrm>
              <a:off x="181440" y="69840"/>
              <a:ext cx="5785920" cy="492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/>
            <a:lstStyle/>
            <a:p>
              <a:pPr>
                <a:lnSpc>
                  <a:spcPct val="100000"/>
                </a:lnSpc>
              </a:pPr>
              <a:r>
                <a:rPr lang="ru-RU" sz="2000" spc="-1" dirty="0" smtClean="0">
                  <a:solidFill>
                    <a:srgbClr val="FFFFFF"/>
                  </a:solidFill>
                  <a:latin typeface="Tahoma"/>
                  <a:ea typeface="Tahoma"/>
                </a:rPr>
                <a:t>Типы данных</a:t>
              </a:r>
              <a:endParaRPr lang="ru-RU" sz="2000" b="0" strike="noStrike" spc="-1" dirty="0">
                <a:latin typeface="Arial"/>
              </a:endParaRPr>
            </a:p>
          </p:txBody>
        </p:sp>
      </p:grpSp>
      <p:sp>
        <p:nvSpPr>
          <p:cNvPr id="170" name="CustomShape 4"/>
          <p:cNvSpPr/>
          <p:nvPr/>
        </p:nvSpPr>
        <p:spPr>
          <a:xfrm>
            <a:off x="0" y="5038200"/>
            <a:ext cx="9143640" cy="105120"/>
          </a:xfrm>
          <a:prstGeom prst="rect">
            <a:avLst/>
          </a:prstGeom>
          <a:solidFill>
            <a:srgbClr val="662483"/>
          </a:solidFill>
          <a:ln w="9360">
            <a:solidFill>
              <a:srgbClr val="66248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240" y="702360"/>
            <a:ext cx="3504084" cy="636055"/>
          </a:xfrm>
          <a:prstGeom prst="rect">
            <a:avLst/>
          </a:prstGeom>
        </p:spPr>
      </p:pic>
      <p:sp>
        <p:nvSpPr>
          <p:cNvPr id="8" name="TextShape 1"/>
          <p:cNvSpPr txBox="1"/>
          <p:nvPr/>
        </p:nvSpPr>
        <p:spPr>
          <a:xfrm>
            <a:off x="311759" y="1538714"/>
            <a:ext cx="8308825" cy="303004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marL="139680">
              <a:lnSpc>
                <a:spcPct val="150000"/>
              </a:lnSpc>
            </a:pPr>
            <a:r>
              <a:rPr lang="ru-RU" b="1" spc="-1" dirty="0" smtClean="0">
                <a:solidFill>
                  <a:srgbClr val="662483"/>
                </a:solidFill>
                <a:latin typeface="Tahoma"/>
                <a:ea typeface="Tahoma"/>
              </a:rPr>
              <a:t>Типы данных </a:t>
            </a:r>
            <a:r>
              <a:rPr lang="en-US" b="1" spc="-1" dirty="0">
                <a:solidFill>
                  <a:srgbClr val="662483"/>
                </a:solidFill>
                <a:latin typeface="Tahoma"/>
                <a:ea typeface="Tahoma"/>
              </a:rPr>
              <a:t>Immutable.js</a:t>
            </a:r>
            <a:r>
              <a:rPr lang="ru-RU" sz="1800" b="1" strike="noStrike" spc="-1" dirty="0" smtClean="0">
                <a:solidFill>
                  <a:srgbClr val="662483"/>
                </a:solidFill>
                <a:latin typeface="Tahoma"/>
                <a:ea typeface="Tahoma"/>
              </a:rPr>
              <a:t> 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400" spc="-1" dirty="0" smtClean="0">
                <a:solidFill>
                  <a:srgbClr val="000000"/>
                </a:solidFill>
              </a:rPr>
              <a:t>Map – </a:t>
            </a:r>
            <a:r>
              <a:rPr lang="ru-RU" sz="1400" spc="-1" dirty="0" smtClean="0">
                <a:solidFill>
                  <a:srgbClr val="000000"/>
                </a:solidFill>
              </a:rPr>
              <a:t>ассоциативная карта</a:t>
            </a: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400" b="0" strike="noStrike" spc="-1" dirty="0" smtClean="0">
                <a:solidFill>
                  <a:srgbClr val="000000"/>
                </a:solidFill>
                <a:latin typeface="Arial"/>
              </a:rPr>
              <a:t>List 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Arial"/>
              </a:rPr>
              <a:t>– список</a:t>
            </a: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400" spc="-1" dirty="0" err="1" smtClean="0">
                <a:solidFill>
                  <a:srgbClr val="000000"/>
                </a:solidFill>
                <a:latin typeface="Arial"/>
              </a:rPr>
              <a:t>OrderedMap</a:t>
            </a:r>
            <a:r>
              <a:rPr lang="en-US" sz="1400" spc="-1" dirty="0" smtClean="0">
                <a:solidFill>
                  <a:srgbClr val="000000"/>
                </a:solidFill>
                <a:latin typeface="Arial"/>
              </a:rPr>
              <a:t> – </a:t>
            </a:r>
            <a:r>
              <a:rPr lang="ru-RU" sz="1400" spc="-1" dirty="0" smtClean="0">
                <a:solidFill>
                  <a:srgbClr val="000000"/>
                </a:solidFill>
              </a:rPr>
              <a:t>комбинация</a:t>
            </a:r>
            <a:r>
              <a:rPr lang="en-US" sz="1400" spc="-1" dirty="0" smtClean="0">
                <a:solidFill>
                  <a:srgbClr val="000000"/>
                </a:solidFill>
              </a:rPr>
              <a:t> </a:t>
            </a:r>
            <a:r>
              <a:rPr lang="ru-RU" sz="1400" spc="-1" dirty="0" smtClean="0">
                <a:solidFill>
                  <a:srgbClr val="000000"/>
                </a:solidFill>
              </a:rPr>
              <a:t>карты </a:t>
            </a:r>
            <a:r>
              <a:rPr lang="ru-RU" sz="1400" spc="-1" dirty="0">
                <a:solidFill>
                  <a:srgbClr val="000000"/>
                </a:solidFill>
              </a:rPr>
              <a:t>и списка, гарантирующая порядок итерации данных ассоциативной </a:t>
            </a:r>
            <a:r>
              <a:rPr lang="ru-RU" sz="1400" spc="-1" dirty="0" smtClean="0">
                <a:solidFill>
                  <a:srgbClr val="000000"/>
                </a:solidFill>
              </a:rPr>
              <a:t>карты</a:t>
            </a:r>
            <a:endParaRPr lang="en-US" sz="1400" spc="-1" dirty="0" smtClean="0">
              <a:solidFill>
                <a:srgbClr val="000000"/>
              </a:solidFill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400" spc="-1" dirty="0" smtClean="0">
                <a:solidFill>
                  <a:srgbClr val="000000"/>
                </a:solidFill>
              </a:rPr>
              <a:t>Stack – </a:t>
            </a:r>
            <a:r>
              <a:rPr lang="ru-RU" sz="1400" spc="-1" dirty="0" smtClean="0">
                <a:solidFill>
                  <a:srgbClr val="000000"/>
                </a:solidFill>
              </a:rPr>
              <a:t>стек, </a:t>
            </a:r>
            <a:r>
              <a:rPr lang="ru-RU" sz="1400" spc="-1" dirty="0">
                <a:solidFill>
                  <a:srgbClr val="000000"/>
                </a:solidFill>
              </a:rPr>
              <a:t>абстракция работы со стековыми </a:t>
            </a:r>
            <a:r>
              <a:rPr lang="ru-RU" sz="1400" spc="-1" dirty="0" smtClean="0">
                <a:solidFill>
                  <a:srgbClr val="000000"/>
                </a:solidFill>
              </a:rPr>
              <a:t>структурами</a:t>
            </a:r>
            <a:endParaRPr lang="en-US" sz="1400" spc="-1" dirty="0" smtClean="0">
              <a:solidFill>
                <a:srgbClr val="000000"/>
              </a:solidFill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400" spc="-1" dirty="0" smtClean="0">
                <a:solidFill>
                  <a:srgbClr val="000000"/>
                </a:solidFill>
              </a:rPr>
              <a:t>Record – </a:t>
            </a:r>
            <a:r>
              <a:rPr lang="ru-RU" sz="1400" spc="-1" dirty="0" smtClean="0">
                <a:solidFill>
                  <a:srgbClr val="000000"/>
                </a:solidFill>
              </a:rPr>
              <a:t>фабрика</a:t>
            </a:r>
            <a:r>
              <a:rPr lang="en-US" sz="1400" spc="-1" dirty="0" smtClean="0">
                <a:solidFill>
                  <a:srgbClr val="000000"/>
                </a:solidFill>
              </a:rPr>
              <a:t> </a:t>
            </a:r>
            <a:r>
              <a:rPr lang="ru-RU" sz="1400" spc="-1" dirty="0" smtClean="0">
                <a:solidFill>
                  <a:srgbClr val="000000"/>
                </a:solidFill>
              </a:rPr>
              <a:t>объектов </a:t>
            </a:r>
            <a:r>
              <a:rPr lang="ru-RU" sz="1400" spc="-1" dirty="0">
                <a:solidFill>
                  <a:srgbClr val="000000"/>
                </a:solidFill>
              </a:rPr>
              <a:t>с предустановленными свойствами</a:t>
            </a:r>
            <a:endParaRPr lang="en-US" sz="1400" spc="-1" dirty="0" smtClean="0">
              <a:solidFill>
                <a:srgbClr val="000000"/>
              </a:solidFill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endParaRPr lang="ru-RU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ru-RU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01288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"/>
          <p:cNvGrpSpPr/>
          <p:nvPr/>
        </p:nvGrpSpPr>
        <p:grpSpPr>
          <a:xfrm>
            <a:off x="0" y="0"/>
            <a:ext cx="9143640" cy="632520"/>
            <a:chOff x="0" y="0"/>
            <a:chExt cx="9143640" cy="632520"/>
          </a:xfrm>
        </p:grpSpPr>
        <p:sp>
          <p:nvSpPr>
            <p:cNvPr id="168" name="CustomShape 2"/>
            <p:cNvSpPr/>
            <p:nvPr/>
          </p:nvSpPr>
          <p:spPr>
            <a:xfrm>
              <a:off x="0" y="0"/>
              <a:ext cx="9143640" cy="63252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CustomShape 3"/>
            <p:cNvSpPr/>
            <p:nvPr/>
          </p:nvSpPr>
          <p:spPr>
            <a:xfrm>
              <a:off x="181440" y="69840"/>
              <a:ext cx="5785920" cy="492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/>
            <a:lstStyle/>
            <a:p>
              <a:pPr>
                <a:lnSpc>
                  <a:spcPct val="100000"/>
                </a:lnSpc>
              </a:pPr>
              <a:r>
                <a:rPr lang="ru-RU" sz="2000" spc="-1" dirty="0" smtClean="0">
                  <a:solidFill>
                    <a:srgbClr val="FFFFFF"/>
                  </a:solidFill>
                  <a:latin typeface="Tahoma"/>
                  <a:ea typeface="Tahoma"/>
                </a:rPr>
                <a:t>Ленивые последовательности</a:t>
              </a:r>
              <a:r>
                <a:rPr lang="en-US" sz="2000" spc="-1" dirty="0" smtClean="0">
                  <a:solidFill>
                    <a:srgbClr val="FFFFFF"/>
                  </a:solidFill>
                  <a:latin typeface="Tahoma"/>
                  <a:ea typeface="Tahoma"/>
                </a:rPr>
                <a:t>, </a:t>
              </a:r>
              <a:r>
                <a:rPr lang="ru-RU" sz="2000" spc="-1" dirty="0" smtClean="0">
                  <a:solidFill>
                    <a:srgbClr val="FFFFFF"/>
                  </a:solidFill>
                  <a:latin typeface="Tahoma"/>
                  <a:ea typeface="Tahoma"/>
                </a:rPr>
                <a:t>пример</a:t>
              </a:r>
            </a:p>
          </p:txBody>
        </p:sp>
      </p:grpSp>
      <p:sp>
        <p:nvSpPr>
          <p:cNvPr id="170" name="CustomShape 4"/>
          <p:cNvSpPr/>
          <p:nvPr/>
        </p:nvSpPr>
        <p:spPr>
          <a:xfrm>
            <a:off x="0" y="5038200"/>
            <a:ext cx="9143640" cy="105120"/>
          </a:xfrm>
          <a:prstGeom prst="rect">
            <a:avLst/>
          </a:prstGeom>
          <a:solidFill>
            <a:srgbClr val="662483"/>
          </a:solidFill>
          <a:ln w="9360">
            <a:solidFill>
              <a:srgbClr val="66248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240" y="702360"/>
            <a:ext cx="3504084" cy="636055"/>
          </a:xfrm>
          <a:prstGeom prst="rect">
            <a:avLst/>
          </a:prstGeom>
        </p:spPr>
      </p:pic>
      <p:sp>
        <p:nvSpPr>
          <p:cNvPr id="8" name="TextShape 1"/>
          <p:cNvSpPr txBox="1"/>
          <p:nvPr/>
        </p:nvSpPr>
        <p:spPr>
          <a:xfrm>
            <a:off x="122573" y="1248629"/>
            <a:ext cx="8308825" cy="927013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2500" lnSpcReduction="10000"/>
          </a:bodyPr>
          <a:lstStyle/>
          <a:p>
            <a:pPr marL="139680">
              <a:lnSpc>
                <a:spcPct val="150000"/>
              </a:lnSpc>
            </a:pPr>
            <a:r>
              <a:rPr lang="ru-RU" b="1" spc="-1" dirty="0" smtClean="0">
                <a:solidFill>
                  <a:srgbClr val="662483"/>
                </a:solidFill>
                <a:latin typeface="Tahoma"/>
                <a:ea typeface="Tahoma"/>
              </a:rPr>
              <a:t>Тип данных </a:t>
            </a:r>
            <a:r>
              <a:rPr lang="en-US" b="1" spc="-1" dirty="0" err="1" smtClean="0">
                <a:solidFill>
                  <a:srgbClr val="662483"/>
                </a:solidFill>
                <a:latin typeface="Tahoma"/>
                <a:ea typeface="Tahoma"/>
              </a:rPr>
              <a:t>Seq</a:t>
            </a:r>
            <a:r>
              <a:rPr lang="ru-RU" b="1" spc="-1" dirty="0" smtClean="0">
                <a:solidFill>
                  <a:srgbClr val="662483"/>
                </a:solidFill>
                <a:latin typeface="Tahoma"/>
                <a:ea typeface="Tahoma"/>
              </a:rPr>
              <a:t> реализует ленивые последовательности</a:t>
            </a:r>
          </a:p>
          <a:p>
            <a:pPr marL="139680">
              <a:lnSpc>
                <a:spcPct val="150000"/>
              </a:lnSpc>
            </a:pPr>
            <a:r>
              <a:rPr lang="ru-RU" b="1" spc="-1" dirty="0" smtClean="0">
                <a:solidFill>
                  <a:srgbClr val="662483"/>
                </a:solidFill>
                <a:latin typeface="Tahoma"/>
                <a:ea typeface="Tahoma"/>
              </a:rPr>
              <a:t>Любые коллекции могут быть преобразованы к </a:t>
            </a:r>
            <a:r>
              <a:rPr lang="en-US" b="1" spc="-1" dirty="0" err="1" smtClean="0">
                <a:solidFill>
                  <a:srgbClr val="662483"/>
                </a:solidFill>
                <a:latin typeface="Tahoma"/>
                <a:ea typeface="Tahoma"/>
              </a:rPr>
              <a:t>Seq</a:t>
            </a:r>
            <a:endParaRPr lang="ru-RU" b="1" spc="-1" dirty="0" smtClean="0">
              <a:solidFill>
                <a:srgbClr val="662483"/>
              </a:solidFill>
              <a:latin typeface="Tahoma"/>
              <a:ea typeface="Tahoma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39" y="2175642"/>
            <a:ext cx="6680343" cy="247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491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"/>
          <p:cNvGrpSpPr/>
          <p:nvPr/>
        </p:nvGrpSpPr>
        <p:grpSpPr>
          <a:xfrm>
            <a:off x="0" y="0"/>
            <a:ext cx="9143640" cy="632520"/>
            <a:chOff x="0" y="0"/>
            <a:chExt cx="9143640" cy="632520"/>
          </a:xfrm>
        </p:grpSpPr>
        <p:sp>
          <p:nvSpPr>
            <p:cNvPr id="168" name="CustomShape 2"/>
            <p:cNvSpPr/>
            <p:nvPr/>
          </p:nvSpPr>
          <p:spPr>
            <a:xfrm>
              <a:off x="0" y="0"/>
              <a:ext cx="9143640" cy="63252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CustomShape 3"/>
            <p:cNvSpPr/>
            <p:nvPr/>
          </p:nvSpPr>
          <p:spPr>
            <a:xfrm>
              <a:off x="181440" y="69840"/>
              <a:ext cx="5785920" cy="492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/>
            <a:lstStyle/>
            <a:p>
              <a:pPr>
                <a:lnSpc>
                  <a:spcPct val="100000"/>
                </a:lnSpc>
              </a:pPr>
              <a:r>
                <a:rPr lang="ru-RU" sz="2000" spc="-1" dirty="0" smtClean="0">
                  <a:solidFill>
                    <a:srgbClr val="FFFFFF"/>
                  </a:solidFill>
                  <a:latin typeface="Tahoma"/>
                  <a:ea typeface="Tahoma"/>
                </a:rPr>
                <a:t>Использование в </a:t>
              </a:r>
              <a:r>
                <a:rPr lang="en-US" sz="2000" spc="-1" dirty="0" err="1" smtClean="0">
                  <a:solidFill>
                    <a:srgbClr val="FFFFFF"/>
                  </a:solidFill>
                  <a:latin typeface="Tahoma"/>
                  <a:ea typeface="Tahoma"/>
                </a:rPr>
                <a:t>Redux</a:t>
              </a:r>
              <a:r>
                <a:rPr lang="en-US" sz="2000" spc="-1" dirty="0" smtClean="0">
                  <a:solidFill>
                    <a:srgbClr val="FFFFFF"/>
                  </a:solidFill>
                  <a:latin typeface="Tahoma"/>
                  <a:ea typeface="Tahoma"/>
                </a:rPr>
                <a:t>, </a:t>
              </a:r>
              <a:r>
                <a:rPr lang="ru-RU" sz="2000" spc="-1" dirty="0" smtClean="0">
                  <a:solidFill>
                    <a:srgbClr val="FFFFFF"/>
                  </a:solidFill>
                  <a:latin typeface="Tahoma"/>
                  <a:ea typeface="Tahoma"/>
                </a:rPr>
                <a:t>обычные объекты</a:t>
              </a:r>
            </a:p>
          </p:txBody>
        </p:sp>
      </p:grpSp>
      <p:sp>
        <p:nvSpPr>
          <p:cNvPr id="170" name="CustomShape 4"/>
          <p:cNvSpPr/>
          <p:nvPr/>
        </p:nvSpPr>
        <p:spPr>
          <a:xfrm>
            <a:off x="0" y="5038200"/>
            <a:ext cx="9143640" cy="105120"/>
          </a:xfrm>
          <a:prstGeom prst="rect">
            <a:avLst/>
          </a:prstGeom>
          <a:solidFill>
            <a:srgbClr val="662483"/>
          </a:solidFill>
          <a:ln w="9360">
            <a:solidFill>
              <a:srgbClr val="66248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9" y="798918"/>
            <a:ext cx="59150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73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"/>
          <p:cNvGrpSpPr/>
          <p:nvPr/>
        </p:nvGrpSpPr>
        <p:grpSpPr>
          <a:xfrm>
            <a:off x="0" y="0"/>
            <a:ext cx="9143640" cy="632520"/>
            <a:chOff x="0" y="0"/>
            <a:chExt cx="9143640" cy="632520"/>
          </a:xfrm>
        </p:grpSpPr>
        <p:sp>
          <p:nvSpPr>
            <p:cNvPr id="168" name="CustomShape 2"/>
            <p:cNvSpPr/>
            <p:nvPr/>
          </p:nvSpPr>
          <p:spPr>
            <a:xfrm>
              <a:off x="0" y="0"/>
              <a:ext cx="9143640" cy="63252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CustomShape 3"/>
            <p:cNvSpPr/>
            <p:nvPr/>
          </p:nvSpPr>
          <p:spPr>
            <a:xfrm>
              <a:off x="181440" y="69840"/>
              <a:ext cx="5785920" cy="492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/>
            <a:lstStyle/>
            <a:p>
              <a:pPr>
                <a:lnSpc>
                  <a:spcPct val="100000"/>
                </a:lnSpc>
              </a:pPr>
              <a:r>
                <a:rPr lang="ru-RU" sz="2000" spc="-1" dirty="0" smtClean="0">
                  <a:solidFill>
                    <a:srgbClr val="FFFFFF"/>
                  </a:solidFill>
                  <a:latin typeface="Tahoma"/>
                  <a:ea typeface="Tahoma"/>
                </a:rPr>
                <a:t>Использование в </a:t>
              </a:r>
              <a:r>
                <a:rPr lang="en-US" sz="2000" spc="-1" dirty="0" err="1" smtClean="0">
                  <a:solidFill>
                    <a:srgbClr val="FFFFFF"/>
                  </a:solidFill>
                  <a:latin typeface="Tahoma"/>
                  <a:ea typeface="Tahoma"/>
                </a:rPr>
                <a:t>Redux</a:t>
              </a:r>
              <a:r>
                <a:rPr lang="en-US" sz="2000" spc="-1" dirty="0" smtClean="0">
                  <a:solidFill>
                    <a:srgbClr val="FFFFFF"/>
                  </a:solidFill>
                  <a:latin typeface="Tahoma"/>
                  <a:ea typeface="Tahoma"/>
                </a:rPr>
                <a:t>, Immutable</a:t>
              </a:r>
              <a:r>
                <a:rPr lang="ru-RU" sz="2000" spc="-1" dirty="0" smtClean="0">
                  <a:solidFill>
                    <a:srgbClr val="FFFFFF"/>
                  </a:solidFill>
                  <a:latin typeface="Tahoma"/>
                  <a:ea typeface="Tahoma"/>
                </a:rPr>
                <a:t> объекты</a:t>
              </a:r>
            </a:p>
          </p:txBody>
        </p:sp>
      </p:grpSp>
      <p:sp>
        <p:nvSpPr>
          <p:cNvPr id="170" name="CustomShape 4"/>
          <p:cNvSpPr/>
          <p:nvPr/>
        </p:nvSpPr>
        <p:spPr>
          <a:xfrm>
            <a:off x="0" y="5038200"/>
            <a:ext cx="9143640" cy="105120"/>
          </a:xfrm>
          <a:prstGeom prst="rect">
            <a:avLst/>
          </a:prstGeom>
          <a:solidFill>
            <a:srgbClr val="662483"/>
          </a:solidFill>
          <a:ln w="9360">
            <a:solidFill>
              <a:srgbClr val="66248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180" y="808343"/>
            <a:ext cx="58769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092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"/>
          <p:cNvGrpSpPr/>
          <p:nvPr/>
        </p:nvGrpSpPr>
        <p:grpSpPr>
          <a:xfrm>
            <a:off x="0" y="0"/>
            <a:ext cx="9143640" cy="632520"/>
            <a:chOff x="0" y="0"/>
            <a:chExt cx="9143640" cy="632520"/>
          </a:xfrm>
        </p:grpSpPr>
        <p:sp>
          <p:nvSpPr>
            <p:cNvPr id="168" name="CustomShape 2"/>
            <p:cNvSpPr/>
            <p:nvPr/>
          </p:nvSpPr>
          <p:spPr>
            <a:xfrm>
              <a:off x="0" y="0"/>
              <a:ext cx="9143640" cy="63252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CustomShape 3"/>
            <p:cNvSpPr/>
            <p:nvPr/>
          </p:nvSpPr>
          <p:spPr>
            <a:xfrm>
              <a:off x="181440" y="69840"/>
              <a:ext cx="5785920" cy="492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/>
            <a:lstStyle/>
            <a:p>
              <a:r>
                <a:rPr lang="ru-RU" sz="2000" spc="-1" dirty="0">
                  <a:solidFill>
                    <a:srgbClr val="FFFFFF"/>
                  </a:solidFill>
                  <a:latin typeface="Tahoma"/>
                  <a:ea typeface="Tahoma"/>
                </a:rPr>
                <a:t>Назначение и </a:t>
              </a:r>
              <a:r>
                <a:rPr lang="ru-RU" sz="2000" spc="-1" dirty="0" smtClean="0">
                  <a:solidFill>
                    <a:srgbClr val="FFFFFF"/>
                  </a:solidFill>
                  <a:latin typeface="Tahoma"/>
                  <a:ea typeface="Tahoma"/>
                </a:rPr>
                <a:t>особенности</a:t>
              </a:r>
              <a:endParaRPr lang="ru-RU" sz="2000" spc="-1" dirty="0"/>
            </a:p>
          </p:txBody>
        </p:sp>
      </p:grpSp>
      <p:sp>
        <p:nvSpPr>
          <p:cNvPr id="170" name="CustomShape 4"/>
          <p:cNvSpPr/>
          <p:nvPr/>
        </p:nvSpPr>
        <p:spPr>
          <a:xfrm>
            <a:off x="0" y="5038200"/>
            <a:ext cx="9143640" cy="105120"/>
          </a:xfrm>
          <a:prstGeom prst="rect">
            <a:avLst/>
          </a:prstGeom>
          <a:solidFill>
            <a:srgbClr val="662483"/>
          </a:solidFill>
          <a:ln w="9360">
            <a:solidFill>
              <a:srgbClr val="66248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TextShape 1"/>
          <p:cNvSpPr txBox="1"/>
          <p:nvPr/>
        </p:nvSpPr>
        <p:spPr>
          <a:xfrm>
            <a:off x="311759" y="1557633"/>
            <a:ext cx="7501631" cy="301112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lnSpcReduction="10000"/>
          </a:bodyPr>
          <a:lstStyle/>
          <a:p>
            <a:pPr marL="139680">
              <a:lnSpc>
                <a:spcPct val="150000"/>
              </a:lnSpc>
            </a:pPr>
            <a:r>
              <a:rPr lang="ru-RU" b="1" spc="-1" dirty="0" smtClean="0">
                <a:solidFill>
                  <a:srgbClr val="662483"/>
                </a:solidFill>
                <a:latin typeface="Tahoma"/>
                <a:ea typeface="Tahoma"/>
              </a:rPr>
              <a:t>Разработка команды</a:t>
            </a:r>
            <a:r>
              <a:rPr lang="en-US" b="1" spc="-1" dirty="0" smtClean="0">
                <a:solidFill>
                  <a:srgbClr val="662483"/>
                </a:solidFill>
                <a:latin typeface="Tahoma"/>
                <a:ea typeface="Tahoma"/>
              </a:rPr>
              <a:t> </a:t>
            </a:r>
            <a:r>
              <a:rPr lang="en-US" b="1" spc="-1" dirty="0" err="1" smtClean="0">
                <a:solidFill>
                  <a:srgbClr val="662483"/>
                </a:solidFill>
                <a:latin typeface="Tahoma"/>
                <a:ea typeface="Tahoma"/>
              </a:rPr>
              <a:t>Redux</a:t>
            </a:r>
            <a:endParaRPr lang="ru-RU" b="1" spc="-1" dirty="0" smtClean="0">
              <a:solidFill>
                <a:srgbClr val="662483"/>
              </a:solidFill>
              <a:latin typeface="Tahoma"/>
              <a:ea typeface="Tahoma"/>
            </a:endParaRPr>
          </a:p>
          <a:p>
            <a:pPr marL="139680">
              <a:lnSpc>
                <a:spcPct val="150000"/>
              </a:lnSpc>
            </a:pPr>
            <a:endParaRPr lang="en-US" b="1" spc="-1" dirty="0" smtClean="0">
              <a:solidFill>
                <a:srgbClr val="662483"/>
              </a:solidFill>
              <a:latin typeface="Tahoma"/>
              <a:ea typeface="Tahoma"/>
            </a:endParaRPr>
          </a:p>
          <a:p>
            <a:pPr marL="139680">
              <a:lnSpc>
                <a:spcPct val="150000"/>
              </a:lnSpc>
            </a:pPr>
            <a:r>
              <a:rPr lang="ru-RU" b="1" spc="-1" dirty="0" smtClean="0">
                <a:solidFill>
                  <a:srgbClr val="662483"/>
                </a:solidFill>
                <a:latin typeface="Tahoma"/>
                <a:ea typeface="Tahoma"/>
              </a:rPr>
              <a:t>Настраиваемый механизм </a:t>
            </a:r>
            <a:r>
              <a:rPr lang="ru-RU" b="1" spc="-1" dirty="0" err="1" smtClean="0">
                <a:solidFill>
                  <a:srgbClr val="662483"/>
                </a:solidFill>
                <a:latin typeface="Tahoma"/>
                <a:ea typeface="Tahoma"/>
              </a:rPr>
              <a:t>мемоизации</a:t>
            </a:r>
            <a:r>
              <a:rPr lang="ru-RU" b="1" spc="-1" dirty="0" smtClean="0">
                <a:solidFill>
                  <a:srgbClr val="662483"/>
                </a:solidFill>
                <a:latin typeface="Tahoma"/>
                <a:ea typeface="Tahoma"/>
              </a:rPr>
              <a:t> запросов</a:t>
            </a:r>
          </a:p>
          <a:p>
            <a:pPr marL="139680">
              <a:lnSpc>
                <a:spcPct val="150000"/>
              </a:lnSpc>
            </a:pPr>
            <a:endParaRPr lang="ru-RU" b="1" spc="-1" dirty="0" smtClean="0">
              <a:solidFill>
                <a:srgbClr val="662483"/>
              </a:solidFill>
              <a:latin typeface="Tahoma"/>
              <a:ea typeface="Tahoma"/>
            </a:endParaRPr>
          </a:p>
          <a:p>
            <a:pPr marL="139680">
              <a:lnSpc>
                <a:spcPct val="150000"/>
              </a:lnSpc>
            </a:pPr>
            <a:r>
              <a:rPr lang="ru-RU" b="1" spc="-1" dirty="0" smtClean="0">
                <a:solidFill>
                  <a:srgbClr val="662483"/>
                </a:solidFill>
                <a:latin typeface="Tahoma"/>
                <a:ea typeface="Tahoma"/>
              </a:rPr>
              <a:t>Возможность каскадного формирования селекторов</a:t>
            </a:r>
          </a:p>
          <a:p>
            <a:pPr marL="139680">
              <a:lnSpc>
                <a:spcPct val="150000"/>
              </a:lnSpc>
            </a:pPr>
            <a:endParaRPr lang="ru-RU" b="1" spc="-1" dirty="0" smtClean="0">
              <a:solidFill>
                <a:srgbClr val="662483"/>
              </a:solidFill>
              <a:latin typeface="Tahoma"/>
              <a:ea typeface="Tahoma"/>
            </a:endParaRPr>
          </a:p>
          <a:p>
            <a:pPr marL="139680">
              <a:lnSpc>
                <a:spcPct val="150000"/>
              </a:lnSpc>
            </a:pPr>
            <a:r>
              <a:rPr lang="ru-RU" b="1" spc="-1" dirty="0" smtClean="0">
                <a:solidFill>
                  <a:srgbClr val="662483"/>
                </a:solidFill>
                <a:latin typeface="Tahoma"/>
                <a:ea typeface="Tahoma"/>
              </a:rPr>
              <a:t>Создан для использования в парадигме </a:t>
            </a:r>
            <a:r>
              <a:rPr lang="en-US" b="1" spc="-1" dirty="0" err="1" smtClean="0">
                <a:solidFill>
                  <a:srgbClr val="662483"/>
                </a:solidFill>
                <a:latin typeface="Tahoma"/>
                <a:ea typeface="Tahoma"/>
              </a:rPr>
              <a:t>Redux</a:t>
            </a:r>
            <a:r>
              <a:rPr lang="ru-RU" sz="1800" b="1" strike="noStrike" spc="-1" dirty="0" smtClean="0">
                <a:solidFill>
                  <a:srgbClr val="662483"/>
                </a:solidFill>
                <a:latin typeface="Tahoma"/>
                <a:ea typeface="Tahoma"/>
              </a:rPr>
              <a:t> </a:t>
            </a:r>
            <a:endParaRPr lang="ru-RU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ru-RU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ru-RU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4343" y="702360"/>
            <a:ext cx="3506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reselect</a:t>
            </a:r>
            <a:endParaRPr lang="ru-RU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037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odash.pptx" id="{90ACF57F-21B2-4FD4-B71D-42BBF49C3B0A}" vid="{80883114-EE1F-4766-9991-E9DE6AE7EE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odash.pptx" id="{90ACF57F-21B2-4FD4-B71D-42BBF49C3B0A}" vid="{11F5A67D-F8DD-4466-A98A-01923E631F4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odash.pptx" id="{90ACF57F-21B2-4FD4-B71D-42BBF49C3B0A}" vid="{47B42171-33CD-420A-BE5F-14CF0522480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Lodash</Template>
  <TotalTime>99</TotalTime>
  <Words>236</Words>
  <Application>Microsoft Office PowerPoint</Application>
  <PresentationFormat>Экран (16:9)</PresentationFormat>
  <Paragraphs>76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14</vt:i4>
      </vt:variant>
    </vt:vector>
  </HeadingPairs>
  <TitlesOfParts>
    <vt:vector size="25" baseType="lpstr">
      <vt:lpstr>Arial</vt:lpstr>
      <vt:lpstr>Bodoni MT</vt:lpstr>
      <vt:lpstr>Courier New</vt:lpstr>
      <vt:lpstr>DejaVu Sans</vt:lpstr>
      <vt:lpstr>Symbol</vt:lpstr>
      <vt:lpstr>Tahoma</vt:lpstr>
      <vt:lpstr>Times New Roman</vt:lpstr>
      <vt:lpstr>Wingdings</vt:lpstr>
      <vt:lpstr>Тема Office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Бабкин Андрей Владимирович</dc:creator>
  <dc:description/>
  <cp:lastModifiedBy>Бабкин Андрей Владимирович</cp:lastModifiedBy>
  <cp:revision>11</cp:revision>
  <dcterms:created xsi:type="dcterms:W3CDTF">2019-07-22T09:01:33Z</dcterms:created>
  <dcterms:modified xsi:type="dcterms:W3CDTF">2019-07-22T10:41:09Z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