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82beb433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6bd1ced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f4edb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f4edb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bd1ceda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6bd1ced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82beb433c_2_1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82beb43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82beb433c_2_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582beb433c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582beb433c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582beb433c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beb433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582beb433c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2beb433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82beb433c_2_9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2beb433c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82beb433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.me/primakov_pr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036" y="859200"/>
            <a:ext cx="5523965" cy="36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 b="0" l="8582" r="8574" t="0"/>
          <a:stretch/>
        </p:blipFill>
        <p:spPr>
          <a:xfrm>
            <a:off x="3620036" y="859200"/>
            <a:ext cx="5523963" cy="36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88AF43"/>
          </a:solidFill>
          <a:ln cap="flat" cmpd="sng" w="9525">
            <a:solidFill>
              <a:srgbClr val="88AF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ru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9000" y="1133375"/>
            <a:ext cx="68712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logic</a:t>
            </a:r>
            <a:r>
              <a:rPr lang="ru">
                <a:solidFill>
                  <a:srgbClr val="00FFFF"/>
                </a:solidFill>
              </a:rPr>
              <a:t>: boolean</a:t>
            </a:r>
            <a:r>
              <a:rPr lang="ru">
                <a:solidFill>
                  <a:srgbClr val="FFFFFF"/>
                </a:solidFill>
              </a:rPr>
              <a:t> = </a:t>
            </a:r>
            <a:r>
              <a:rPr lang="ru">
                <a:solidFill>
                  <a:srgbClr val="A4C2F4"/>
                </a:solidFill>
              </a:rPr>
              <a:t>true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numeric</a:t>
            </a:r>
            <a:r>
              <a:rPr lang="ru">
                <a:solidFill>
                  <a:srgbClr val="00FFFF"/>
                </a:solidFill>
              </a:rPr>
              <a:t>: number</a:t>
            </a:r>
            <a:r>
              <a:rPr lang="ru">
                <a:solidFill>
                  <a:srgbClr val="FFFFFF"/>
                </a:solidFill>
              </a:rPr>
              <a:t> = </a:t>
            </a:r>
            <a:r>
              <a:rPr lang="ru">
                <a:solidFill>
                  <a:srgbClr val="A4C2F4"/>
                </a:solidFill>
              </a:rPr>
              <a:t>43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string</a:t>
            </a:r>
            <a:r>
              <a:rPr lang="ru">
                <a:solidFill>
                  <a:srgbClr val="00FFFF"/>
                </a:solidFill>
              </a:rPr>
              <a:t>: string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‘some text’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arrays</a:t>
            </a:r>
            <a:r>
              <a:rPr lang="ru">
                <a:solidFill>
                  <a:srgbClr val="00FFFF"/>
                </a:solidFill>
              </a:rPr>
              <a:t>: string[ ] </a:t>
            </a:r>
            <a:r>
              <a:rPr lang="ru">
                <a:solidFill>
                  <a:srgbClr val="FFFFFF"/>
                </a:solidFill>
              </a:rPr>
              <a:t>= [</a:t>
            </a:r>
            <a:r>
              <a:rPr lang="ru">
                <a:solidFill>
                  <a:srgbClr val="A4C2F4"/>
                </a:solidFill>
              </a:rPr>
              <a:t>‘some text’, ‘some more text’</a:t>
            </a:r>
            <a:r>
              <a:rPr lang="ru">
                <a:solidFill>
                  <a:srgbClr val="FFFFFF"/>
                </a:solidFill>
              </a:rPr>
              <a:t>];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anyVariable</a:t>
            </a:r>
            <a:r>
              <a:rPr lang="ru">
                <a:solidFill>
                  <a:srgbClr val="00FFFF"/>
                </a:solidFill>
              </a:rPr>
              <a:t>: any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‘some text’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enum</a:t>
            </a:r>
            <a:r>
              <a:rPr lang="ru">
                <a:solidFill>
                  <a:srgbClr val="00FFFF"/>
                </a:solidFill>
              </a:rPr>
              <a:t>: COLOR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COLOR.RED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warnUser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(message: string)</a:t>
            </a:r>
            <a:r>
              <a:rPr lang="ru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console.log(message);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2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9" name="Google Shape;189;p32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tsconfig.json</a:t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6" y="753200"/>
            <a:ext cx="7927350" cy="42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98" name="Google Shape;198;p3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tsconfig.json - compilerOptions</a:t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0" name="Google Shape;200;p33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ru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799000" y="980975"/>
            <a:ext cx="81657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target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на версию ecmaScript. [es5, es6, ... ]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 declaration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создавать ли декларационные файлы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sourceMap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создавать ли sourcemap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outDir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путь для генерации js файлов [string]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noEmit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сохранять ли результат в файл [boolean]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strict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включена ли строгая проверка типов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noImplicitAny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разрешена ли автоматическая проставленовка типа any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strictNullChecks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включена ли проверка на отсутствие не обязательных свойств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  noUnusedLocals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разрешены ли не </a:t>
            </a:r>
            <a:r>
              <a:rPr i="1" lang="ru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используемые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локальные переменные 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noUnusedParameters - </a:t>
            </a:r>
            <a:r>
              <a:rPr i="1" lang="ru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разрешены ли не используемые параметры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[boolean]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noImplicitReturns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на возможность не указывать тип возвращаемого значения [boolean]</a:t>
            </a:r>
            <a:endParaRPr i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i="1" lang="ru" sz="1200">
                <a:latin typeface="Georgia"/>
                <a:ea typeface="Georgia"/>
                <a:cs typeface="Georgia"/>
                <a:sym typeface="Georgia"/>
              </a:rPr>
              <a:t>  inlineSourceMap - </a:t>
            </a:r>
            <a:r>
              <a:rPr i="1" lang="ru" sz="1000">
                <a:latin typeface="Courier New"/>
                <a:ea typeface="Courier New"/>
                <a:cs typeface="Courier New"/>
                <a:sym typeface="Courier New"/>
              </a:rPr>
              <a:t>указывает создаватьли js sourcemap прямо в файле js [boolean]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cap="flat" cmpd="sng" w="9525">
            <a:solidFill>
              <a:srgbClr val="6624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180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b="1" lang="ru" sz="18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Познакомиться с языком Typescript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180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sz="1800">
              <a:solidFill>
                <a:srgbClr val="66248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Изучить историю появления языка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Познакомиться с типизацией по 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Настроить tsconfig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ru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ÑÐº java"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399" y="1130941"/>
            <a:ext cx="1871463" cy="336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Условия</a:t>
            </a: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появления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Отличительные особенности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Определение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Основы типизации </a:t>
            </a: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по TS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базовые </a:t>
            </a: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типы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tsconfig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tslint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counter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лекции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 условия появления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5"/>
          <p:cNvSpPr txBox="1"/>
          <p:nvPr/>
        </p:nvSpPr>
        <p:spPr>
          <a:xfrm>
            <a:off x="2714300" y="2686675"/>
            <a:ext cx="3348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ES на момент появления:</a:t>
            </a: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2714300" y="1597875"/>
            <a:ext cx="1380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разработан:</a:t>
            </a: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2714288" y="2132250"/>
            <a:ext cx="1548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появления:</a:t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634225" y="1344075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699126" y="3217153"/>
            <a:ext cx="17655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TS</a:t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5787700" y="2077275"/>
            <a:ext cx="1048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875C3"/>
                </a:solidFill>
              </a:rPr>
              <a:t>2012</a:t>
            </a:r>
            <a:endParaRPr b="1" sz="1800">
              <a:solidFill>
                <a:srgbClr val="2875C3"/>
              </a:solidFill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5787700" y="1537925"/>
            <a:ext cx="1605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875C3"/>
                </a:solidFill>
              </a:rPr>
              <a:t>Microsoft</a:t>
            </a:r>
            <a:endParaRPr b="1" sz="1800">
              <a:solidFill>
                <a:srgbClr val="2875C3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787700" y="2626750"/>
            <a:ext cx="1048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875C3"/>
                </a:solidFill>
              </a:rPr>
              <a:t>ES5</a:t>
            </a:r>
            <a:endParaRPr b="1" sz="1800">
              <a:solidFill>
                <a:srgbClr val="2875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 условия появления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387300" y="874125"/>
            <a:ext cx="3956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Чего не хватало в js</a:t>
            </a:r>
            <a:endParaRPr b="1"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js стали писать большие проекты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js писали спецы переходившие с других языков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Большие команды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800600" y="874125"/>
            <a:ext cx="3956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18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Что дал ts</a:t>
            </a:r>
            <a:endParaRPr b="1"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классы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типизация (опциональная)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0 по умолчанию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Отличительные особенности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0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Чем ts примечателен на фоне собратьев</a:t>
            </a:r>
            <a:r>
              <a:rPr b="1" i="0" lang="ru" sz="1600" u="none" cap="none" strike="noStrike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1" i="0" sz="1600" u="none" cap="none" strike="noStrike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Все проверки происходят в момент транспиляции в js. Т.е. до runtime.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конечном js нет проверок на типы (малый вес бандла).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Все современные IDE и редакторы кода поддерживают </a:t>
            </a:r>
            <a:r>
              <a:rPr lang="ru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TS</a:t>
            </a: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и подскажут об ошибках еще до транспиляции.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Очень популярен и развивается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Существующие библиотеки на js можно типизировать не трогая ее (d.ts).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8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50" name="Google Shape;150;p28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График популярности TS за последние 5 лет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079888"/>
            <a:ext cx="79914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9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58" name="Google Shape;158;p29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 txBox="1"/>
            <p:nvPr/>
          </p:nvSpPr>
          <p:spPr>
            <a:xfrm>
              <a:off x="181650" y="285825"/>
              <a:ext cx="82977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Сравнение популярности babel и TS за последние 5 лет</a:t>
              </a:r>
              <a:endParaRPr/>
            </a:p>
          </p:txBody>
        </p:sp>
      </p:grpSp>
      <p:sp>
        <p:nvSpPr>
          <p:cNvPr id="160" name="Google Shape;160;p29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2875C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068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68" name="Google Shape;168;p30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cap="flat" cmpd="sng" w="9525">
              <a:solidFill>
                <a:srgbClr val="88AF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Определение</a:t>
              </a:r>
              <a:endPara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0" name="Google Shape;170;p30"/>
          <p:cNvSpPr/>
          <p:nvPr/>
        </p:nvSpPr>
        <p:spPr>
          <a:xfrm>
            <a:off x="5345100" y="1396800"/>
            <a:ext cx="3798900" cy="2349900"/>
          </a:xfrm>
          <a:prstGeom prst="rect">
            <a:avLst/>
          </a:prstGeom>
          <a:solidFill>
            <a:srgbClr val="2875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TS</a:t>
            </a:r>
            <a:r>
              <a:rPr b="0" i="0" lang="ru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231950" y="1196700"/>
            <a:ext cx="47604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r>
              <a:rPr b="0" i="0" lang="ru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— </a:t>
            </a:r>
            <a:r>
              <a:rPr lang="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это транспилруемое надмножество </a:t>
            </a:r>
            <a:r>
              <a:rPr b="1" lang="ru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JS</a:t>
            </a:r>
            <a:r>
              <a:rPr lang="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приносящее опциональную статическую типизацию и некоторые возможности современного стандарта ECMAScript</a:t>
            </a:r>
            <a:endParaRPr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