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22"/>
  </p:notesMasterIdLst>
  <p:sldIdLst>
    <p:sldId id="256" r:id="rId3"/>
    <p:sldId id="257" r:id="rId4"/>
    <p:sldId id="281" r:id="rId5"/>
    <p:sldId id="294" r:id="rId6"/>
    <p:sldId id="295" r:id="rId7"/>
    <p:sldId id="297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87" r:id="rId19"/>
    <p:sldId id="293" r:id="rId20"/>
    <p:sldId id="268" r:id="rId21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/>
    <p:restoredTop sz="94208" autoAdjust="0"/>
  </p:normalViewPr>
  <p:slideViewPr>
    <p:cSldViewPr snapToGrid="0">
      <p:cViewPr varScale="1">
        <p:scale>
          <a:sx n="164" d="100"/>
          <a:sy n="164" d="100"/>
        </p:scale>
        <p:origin x="12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582beb433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241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94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859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87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239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589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436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0cf7f97c0_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0cf7f97c0_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022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2beb433c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36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65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59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30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48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564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06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2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reactjs.org/docs/typechecking-with-proptype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reactjs.org/docs/refs-and-the-dom.html" TargetMode="External"/><Relationship Id="rId4" Type="http://schemas.openxmlformats.org/officeDocument/2006/relationships/hyperlink" Target="https://reactjs.org/docs/event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rimakov_pr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5C8D0-B873-436A-A28F-A30C6C5CDA40}"/>
              </a:ext>
            </a:extLst>
          </p:cNvPr>
          <p:cNvSpPr/>
          <p:nvPr/>
        </p:nvSpPr>
        <p:spPr>
          <a:xfrm>
            <a:off x="3620035" y="859198"/>
            <a:ext cx="5523965" cy="3681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Google Shape;89;p22"/>
          <p:cNvSpPr/>
          <p:nvPr/>
        </p:nvSpPr>
        <p:spPr>
          <a:xfrm>
            <a:off x="0" y="5032508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43417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Prop-types,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syntatic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event</a:t>
            </a:r>
            <a:r>
              <a:rPr lang="en-US" sz="1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ref</a:t>
            </a:r>
            <a:endParaRPr sz="12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B6ED-2288-429E-B9D4-C064AABC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335" y="753635"/>
            <a:ext cx="5523965" cy="3903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комбинированные типы</a:t>
              </a: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4" y="854203"/>
            <a:ext cx="8448785" cy="3990171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25294" y="1011678"/>
            <a:ext cx="8009106" cy="373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PropTypes.shape</a:t>
            </a:r>
            <a:r>
              <a:rPr lang="en" dirty="0">
                <a:solidFill>
                  <a:schemeClr val="bg1"/>
                </a:solidFill>
              </a:rPr>
              <a:t>({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color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00B0F0"/>
                </a:solidFill>
              </a:rPr>
              <a:t>PropTypes.string</a:t>
            </a:r>
            <a:r>
              <a:rPr lang="en" dirty="0">
                <a:solidFill>
                  <a:schemeClr val="bg1"/>
                </a:solidFill>
              </a:rPr>
              <a:t>,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92D050"/>
                </a:solidFill>
              </a:rPr>
              <a:t>fontSize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})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Объект с определённой структурой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PropTypes.exact</a:t>
            </a:r>
            <a:r>
              <a:rPr lang="en" dirty="0">
                <a:solidFill>
                  <a:schemeClr val="bg1"/>
                </a:solidFill>
              </a:rPr>
              <a:t>({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00B0F0"/>
                </a:solidFill>
              </a:rPr>
              <a:t>PropTypes.string</a:t>
            </a:r>
            <a:r>
              <a:rPr lang="en" dirty="0">
                <a:solidFill>
                  <a:schemeClr val="bg1"/>
                </a:solidFill>
              </a:rPr>
              <a:t>,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quantity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})</a:t>
            </a:r>
            <a:r>
              <a:rPr lang="ru-RU" dirty="0">
                <a:solidFill>
                  <a:schemeClr val="bg1"/>
                </a:solidFill>
              </a:rPr>
              <a:t> - Объект со строгой структурой, при наличии необъявленных свойств будут сформированы предупреждения 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Можно добавить`</a:t>
            </a:r>
            <a:r>
              <a:rPr lang="en" dirty="0" err="1">
                <a:solidFill>
                  <a:srgbClr val="00B0F0"/>
                </a:solidFill>
              </a:rPr>
              <a:t>isRequired</a:t>
            </a:r>
            <a:r>
              <a:rPr lang="en" dirty="0">
                <a:solidFill>
                  <a:schemeClr val="bg1"/>
                </a:solidFill>
              </a:rPr>
              <a:t>` </a:t>
            </a:r>
            <a:r>
              <a:rPr lang="ru-RU" dirty="0">
                <a:solidFill>
                  <a:schemeClr val="bg1"/>
                </a:solidFill>
              </a:rPr>
              <a:t>к любому из приведённому выше типу, чтобы показывать предупреждение, если </a:t>
            </a:r>
            <a:r>
              <a:rPr lang="ru-RU" dirty="0" err="1">
                <a:solidFill>
                  <a:schemeClr val="bg1"/>
                </a:solidFill>
              </a:rPr>
              <a:t>проп</a:t>
            </a:r>
            <a:r>
              <a:rPr lang="ru-RU" dirty="0">
                <a:solidFill>
                  <a:schemeClr val="bg1"/>
                </a:solidFill>
              </a:rPr>
              <a:t> не передан</a:t>
            </a:r>
            <a:br>
              <a:rPr lang="en" dirty="0">
                <a:solidFill>
                  <a:schemeClr val="bg1"/>
                </a:solidFill>
              </a:rPr>
            </a:b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7"/>
            <a:ext cx="8602958" cy="105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Для компонентов, описываемых через класс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, свойство </a:t>
            </a: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propTypes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можно указать как статичное свойство класса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Статические свойства компонента</a:t>
              </a:r>
              <a:endParaRPr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1608307"/>
            <a:ext cx="8419200" cy="3182194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1829822"/>
            <a:ext cx="7748245" cy="291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rgbClr val="92D050"/>
                </a:solidFill>
              </a:rPr>
              <a:t>Greeting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/>
              <a:t> </a:t>
            </a:r>
            <a:r>
              <a:rPr lang="en" dirty="0" err="1">
                <a:solidFill>
                  <a:srgbClr val="92D050"/>
                </a:solidFill>
              </a:rPr>
              <a:t>React.Component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propTypes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92D050"/>
                </a:solidFill>
              </a:rPr>
              <a:t>PropTypes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string</a:t>
            </a:r>
            <a:endParaRPr lang="en" dirty="0">
              <a:solidFill>
                <a:srgbClr val="92D050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pPr lvl="0"/>
            <a:endParaRPr lang="en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render</a:t>
            </a:r>
            <a:r>
              <a:rPr lang="en" dirty="0">
                <a:solidFill>
                  <a:schemeClr val="bg1"/>
                </a:solidFill>
              </a:rPr>
              <a:t>()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    </a:t>
            </a:r>
            <a:r>
              <a:rPr lang="en" dirty="0">
                <a:solidFill>
                  <a:srgbClr val="92D050"/>
                </a:solidFill>
              </a:rPr>
              <a:t>&lt;h1&gt;</a:t>
            </a:r>
            <a:r>
              <a:rPr lang="ru-RU" dirty="0">
                <a:solidFill>
                  <a:schemeClr val="bg1"/>
                </a:solidFill>
              </a:rPr>
              <a:t>Привет, { 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FFC000"/>
                </a:solidFill>
              </a:rPr>
              <a:t>.props.name</a:t>
            </a:r>
            <a:r>
              <a:rPr lang="en" dirty="0">
                <a:solidFill>
                  <a:srgbClr val="FFC00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}</a:t>
            </a:r>
            <a:r>
              <a:rPr lang="en" dirty="0">
                <a:solidFill>
                  <a:srgbClr val="92D050"/>
                </a:solidFill>
              </a:rPr>
              <a:t>&lt;/h1&gt;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);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58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7"/>
            <a:ext cx="8602958" cy="105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Для пропс можно задать значения по умолчанию через свойство </a:t>
            </a: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defaultProps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Такое значение примет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проп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если он не будет передан.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default props</a:t>
              </a:r>
              <a:endParaRPr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1517515"/>
            <a:ext cx="8419200" cy="3391712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1627761"/>
            <a:ext cx="7748245" cy="321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rgbClr val="92D050"/>
                </a:solidFill>
              </a:rPr>
              <a:t>Greeting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/>
              <a:t> </a:t>
            </a:r>
            <a:r>
              <a:rPr lang="en" dirty="0" err="1">
                <a:solidFill>
                  <a:srgbClr val="92D050"/>
                </a:solidFill>
              </a:rPr>
              <a:t>React.Component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propTypes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92D050"/>
                </a:solidFill>
              </a:rPr>
              <a:t>PropTypes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string</a:t>
            </a:r>
            <a:endParaRPr lang="en" dirty="0">
              <a:solidFill>
                <a:srgbClr val="92D050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pPr lvl="0"/>
            <a:endParaRPr lang="ru-RU" sz="800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FF0000"/>
                </a:solidFill>
              </a:rPr>
              <a:t>static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defaultProps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>
                <a:solidFill>
                  <a:srgbClr val="FFC000"/>
                </a:solidFill>
              </a:rPr>
              <a:t>‘</a:t>
            </a:r>
            <a:r>
              <a:rPr lang="en-US" dirty="0">
                <a:solidFill>
                  <a:srgbClr val="FFC000"/>
                </a:solidFill>
              </a:rPr>
              <a:t>Joe</a:t>
            </a:r>
            <a:r>
              <a:rPr lang="en" dirty="0">
                <a:solidFill>
                  <a:srgbClr val="FFC000"/>
                </a:solidFill>
              </a:rPr>
              <a:t>’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endParaRPr lang="en" sz="800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render</a:t>
            </a:r>
            <a:r>
              <a:rPr lang="en" dirty="0">
                <a:solidFill>
                  <a:schemeClr val="bg1"/>
                </a:solidFill>
              </a:rPr>
              <a:t>()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    </a:t>
            </a:r>
            <a:r>
              <a:rPr lang="en" dirty="0">
                <a:solidFill>
                  <a:srgbClr val="92D050"/>
                </a:solidFill>
              </a:rPr>
              <a:t>&lt;h1&gt;</a:t>
            </a:r>
            <a:r>
              <a:rPr lang="ru-RU" dirty="0">
                <a:solidFill>
                  <a:schemeClr val="bg1"/>
                </a:solidFill>
              </a:rPr>
              <a:t>Привет, { 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FFC000"/>
                </a:solidFill>
              </a:rPr>
              <a:t>.props.name</a:t>
            </a:r>
            <a:r>
              <a:rPr lang="en" dirty="0">
                <a:solidFill>
                  <a:srgbClr val="FFC00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}</a:t>
            </a:r>
            <a:r>
              <a:rPr lang="en" dirty="0">
                <a:solidFill>
                  <a:srgbClr val="92D050"/>
                </a:solidFill>
              </a:rPr>
              <a:t>&lt;/h1&gt;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);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24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188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 обработке событий вы получаете синтетический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139700" lvl="0" indent="0">
              <a:lnSpc>
                <a:spcPct val="150000"/>
              </a:lnSpc>
              <a:buNone/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Э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то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кроссбраузерная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обёртка над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нативным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экземпляром события. У неё такой же интерфейс, как и у 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нативного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события, включая методы </a:t>
            </a:r>
            <a:r>
              <a:rPr lang="en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stopPropagation</a:t>
            </a:r>
            <a:r>
              <a:rPr lang="en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()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и </a:t>
            </a:r>
            <a:r>
              <a:rPr lang="en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preventDefault</a:t>
            </a:r>
            <a:r>
              <a:rPr lang="en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().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Эта обёртка помогает событиям работать одинаково во всех браузерах.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Особенности синтетического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event</a:t>
              </a:r>
              <a:endParaRPr lang="ru-RU"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2;p31">
            <a:extLst>
              <a:ext uri="{FF2B5EF4-FFF2-40B4-BE49-F238E27FC236}">
                <a16:creationId xmlns:a16="http://schemas.microsoft.com/office/drawing/2014/main" id="{6C93882F-924E-FE48-8D42-6D855E46C35D}"/>
              </a:ext>
            </a:extLst>
          </p:cNvPr>
          <p:cNvSpPr/>
          <p:nvPr/>
        </p:nvSpPr>
        <p:spPr>
          <a:xfrm>
            <a:off x="299625" y="2418945"/>
            <a:ext cx="8419200" cy="2490282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7BFAAE2E-24B0-9948-BB9F-E47614A68A52}"/>
              </a:ext>
            </a:extLst>
          </p:cNvPr>
          <p:cNvSpPr txBox="1"/>
          <p:nvPr/>
        </p:nvSpPr>
        <p:spPr>
          <a:xfrm>
            <a:off x="825067" y="2926510"/>
            <a:ext cx="2871444" cy="204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bubbles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cancelable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DOMEventTarget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currentTarget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defaultPrevented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number </a:t>
            </a:r>
            <a:r>
              <a:rPr lang="en" dirty="0" err="1">
                <a:solidFill>
                  <a:schemeClr val="bg1"/>
                </a:solidFill>
              </a:rPr>
              <a:t>eventPhase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isTrusted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DOMEvent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nativeEvent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void </a:t>
            </a:r>
            <a:r>
              <a:rPr lang="en" dirty="0" err="1">
                <a:solidFill>
                  <a:schemeClr val="bg1"/>
                </a:solidFill>
              </a:rPr>
              <a:t>preventDefault</a:t>
            </a:r>
            <a:r>
              <a:rPr lang="en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" name="Google Shape;183;p31">
            <a:extLst>
              <a:ext uri="{FF2B5EF4-FFF2-40B4-BE49-F238E27FC236}">
                <a16:creationId xmlns:a16="http://schemas.microsoft.com/office/drawing/2014/main" id="{288CB2DF-AC68-A144-8EBD-C629C8CF8891}"/>
              </a:ext>
            </a:extLst>
          </p:cNvPr>
          <p:cNvSpPr txBox="1"/>
          <p:nvPr/>
        </p:nvSpPr>
        <p:spPr>
          <a:xfrm>
            <a:off x="4900956" y="2926509"/>
            <a:ext cx="2868202" cy="178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isDefaultPrevented</a:t>
            </a:r>
            <a:r>
              <a:rPr lang="en" dirty="0">
                <a:solidFill>
                  <a:schemeClr val="bg1"/>
                </a:solidFill>
              </a:rPr>
              <a:t>()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void </a:t>
            </a:r>
            <a:r>
              <a:rPr lang="en" dirty="0" err="1">
                <a:solidFill>
                  <a:schemeClr val="bg1"/>
                </a:solidFill>
              </a:rPr>
              <a:t>stopPropagation</a:t>
            </a:r>
            <a:r>
              <a:rPr lang="en" dirty="0">
                <a:solidFill>
                  <a:schemeClr val="bg1"/>
                </a:solidFill>
              </a:rPr>
              <a:t>()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isPropagationStopped</a:t>
            </a:r>
            <a:r>
              <a:rPr lang="en" dirty="0">
                <a:solidFill>
                  <a:schemeClr val="bg1"/>
                </a:solidFill>
              </a:rPr>
              <a:t>()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DOMEventTarget</a:t>
            </a:r>
            <a:r>
              <a:rPr lang="en" dirty="0">
                <a:solidFill>
                  <a:schemeClr val="bg1"/>
                </a:solidFill>
              </a:rPr>
              <a:t> target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number </a:t>
            </a:r>
            <a:r>
              <a:rPr lang="en" dirty="0" err="1">
                <a:solidFill>
                  <a:schemeClr val="bg1"/>
                </a:solidFill>
              </a:rPr>
              <a:t>timeStamp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string type</a:t>
            </a: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679F2FF8-248C-F040-9D78-A32390509115}"/>
              </a:ext>
            </a:extLst>
          </p:cNvPr>
          <p:cNvSpPr txBox="1"/>
          <p:nvPr/>
        </p:nvSpPr>
        <p:spPr>
          <a:xfrm>
            <a:off x="633756" y="2454324"/>
            <a:ext cx="2342908" cy="44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Атрибуты </a:t>
            </a:r>
            <a:r>
              <a:rPr lang="en" dirty="0" err="1">
                <a:solidFill>
                  <a:schemeClr val="bg1"/>
                </a:solidFill>
              </a:rPr>
              <a:t>SyntheticEvent</a:t>
            </a:r>
            <a:r>
              <a:rPr lang="en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312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3380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ru-RU" b="1" dirty="0">
                <a:solidFill>
                  <a:schemeClr val="tx1"/>
                </a:solidFill>
              </a:rPr>
              <a:t>Пул событий</a:t>
            </a:r>
            <a:endParaRPr lang="en-US" b="1" dirty="0">
              <a:solidFill>
                <a:schemeClr val="tx1"/>
              </a:solidFill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sz="800" b="1" dirty="0">
              <a:solidFill>
                <a:schemeClr val="tx1"/>
              </a:solidFill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События </a:t>
            </a:r>
            <a:r>
              <a:rPr lang="en" dirty="0" err="1">
                <a:solidFill>
                  <a:schemeClr val="tx1"/>
                </a:solidFill>
              </a:rPr>
              <a:t>SyntheticEvent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ru-RU" dirty="0">
                <a:solidFill>
                  <a:schemeClr val="tx1"/>
                </a:solidFill>
              </a:rPr>
              <a:t>содержатся в пуле. Это означает, что объект </a:t>
            </a:r>
            <a:r>
              <a:rPr lang="en" dirty="0" err="1">
                <a:solidFill>
                  <a:schemeClr val="tx1"/>
                </a:solidFill>
              </a:rPr>
              <a:t>SyntheticEvent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ru-RU" dirty="0">
                <a:solidFill>
                  <a:schemeClr val="tx1"/>
                </a:solidFill>
              </a:rPr>
              <a:t>будет повторно использован, а все его свойства будут очищены после вызова обработчика события. Это необходимо из соображений производительности. Именно поэтому нельзя использовать синтетические события асинхронно.</a:t>
            </a:r>
            <a:endParaRPr lang="en-US" dirty="0">
              <a:solidFill>
                <a:schemeClr val="tx1"/>
              </a:solidFill>
            </a:endParaRPr>
          </a:p>
          <a:p>
            <a:pPr marL="139700" lv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Если вы всё же хотите обратиться к полям события асинхронно, вам нужно вызвать </a:t>
            </a:r>
            <a:r>
              <a:rPr lang="en" dirty="0" err="1">
                <a:solidFill>
                  <a:srgbClr val="00B0F0"/>
                </a:solidFill>
              </a:rPr>
              <a:t>event</a:t>
            </a:r>
            <a:r>
              <a:rPr lang="en" dirty="0" err="1">
                <a:solidFill>
                  <a:schemeClr val="tx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persist</a:t>
            </a:r>
            <a:r>
              <a:rPr lang="en" dirty="0">
                <a:solidFill>
                  <a:schemeClr val="tx1"/>
                </a:solidFill>
              </a:rPr>
              <a:t>() </a:t>
            </a:r>
            <a:r>
              <a:rPr lang="ru-RU" dirty="0">
                <a:solidFill>
                  <a:schemeClr val="tx1"/>
                </a:solidFill>
              </a:rPr>
              <a:t>на событии. Тогда оно будет извлечено из пула, что позволит вашему коду удерживать ссылки на это событие.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Особенности синтетического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event</a:t>
              </a:r>
              <a:endParaRPr lang="ru-RU"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08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225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React ref</a:t>
            </a:r>
          </a:p>
          <a:p>
            <a:pPr marL="139700" indent="0">
              <a:lnSpc>
                <a:spcPct val="150000"/>
              </a:lnSpc>
              <a:buNone/>
            </a:pPr>
            <a:endParaRPr lang="ru-RU" sz="800" b="1" dirty="0">
              <a:solidFill>
                <a:schemeClr val="tx1"/>
              </a:solidFill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Ract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Refs</a:t>
            </a:r>
            <a:r>
              <a:rPr lang="ru-RU" dirty="0">
                <a:solidFill>
                  <a:schemeClr val="tx1"/>
                </a:solidFill>
              </a:rPr>
              <a:t> дают возможность получить доступ к </a:t>
            </a:r>
            <a:r>
              <a:rPr lang="en" dirty="0">
                <a:solidFill>
                  <a:schemeClr val="tx1"/>
                </a:solidFill>
              </a:rPr>
              <a:t>DOM-</a:t>
            </a:r>
            <a:r>
              <a:rPr lang="ru-RU" dirty="0">
                <a:solidFill>
                  <a:schemeClr val="tx1"/>
                </a:solidFill>
              </a:rPr>
              <a:t>узлам или </a:t>
            </a:r>
            <a:r>
              <a:rPr lang="en" dirty="0">
                <a:solidFill>
                  <a:schemeClr val="tx1"/>
                </a:solidFill>
              </a:rPr>
              <a:t>React-</a:t>
            </a:r>
            <a:r>
              <a:rPr lang="ru-RU" dirty="0">
                <a:solidFill>
                  <a:schemeClr val="tx1"/>
                </a:solidFill>
              </a:rPr>
              <a:t>элементам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напрямую, через атрибут </a:t>
            </a:r>
            <a:r>
              <a:rPr lang="en-US" dirty="0">
                <a:solidFill>
                  <a:schemeClr val="tx1"/>
                </a:solidFill>
              </a:rPr>
              <a:t>ref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Этот механизм используется если нужно императивно изменить дочерний элемент.</a:t>
            </a:r>
          </a:p>
          <a:p>
            <a:pPr marL="139700" lvl="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indent="0">
              <a:buNone/>
            </a:pPr>
            <a:r>
              <a:rPr lang="ru-RU" dirty="0">
                <a:solidFill>
                  <a:schemeClr val="tx1"/>
                </a:solidFill>
              </a:rPr>
              <a:t>Подлежащий изменениям дочерний элемент может быть как </a:t>
            </a:r>
            <a:r>
              <a:rPr lang="en" dirty="0">
                <a:solidFill>
                  <a:schemeClr val="tx1"/>
                </a:solidFill>
              </a:rPr>
              <a:t>React-</a:t>
            </a:r>
            <a:r>
              <a:rPr lang="ru-RU" dirty="0">
                <a:solidFill>
                  <a:schemeClr val="tx1"/>
                </a:solidFill>
              </a:rPr>
              <a:t>компонентом, так и </a:t>
            </a:r>
            <a:r>
              <a:rPr lang="en" dirty="0">
                <a:solidFill>
                  <a:schemeClr val="tx1"/>
                </a:solidFill>
              </a:rPr>
              <a:t>DOM-</a:t>
            </a:r>
            <a:r>
              <a:rPr lang="ru-RU" dirty="0">
                <a:solidFill>
                  <a:schemeClr val="tx1"/>
                </a:solidFill>
              </a:rPr>
              <a:t>элементом. </a:t>
            </a:r>
            <a:r>
              <a:rPr lang="en" dirty="0">
                <a:solidFill>
                  <a:schemeClr val="tx1"/>
                </a:solidFill>
              </a:rPr>
              <a:t>React </a:t>
            </a:r>
            <a:r>
              <a:rPr lang="ru-RU" dirty="0">
                <a:solidFill>
                  <a:schemeClr val="tx1"/>
                </a:solidFill>
              </a:rPr>
              <a:t>предоставляет лазейку для обоих случаев.</a:t>
            </a:r>
            <a:br>
              <a:rPr lang="ru-RU" dirty="0"/>
            </a:b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Ref</a:t>
              </a:r>
              <a:endParaRPr lang="ru-RU"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589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7"/>
            <a:ext cx="8602958" cy="57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Reference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>
                <a:solidFill>
                  <a:schemeClr val="tx1"/>
                </a:solidFill>
              </a:rPr>
              <a:t>Ref </a:t>
            </a:r>
            <a:r>
              <a:rPr lang="ru-RU" dirty="0">
                <a:solidFill>
                  <a:schemeClr val="tx1"/>
                </a:solidFill>
              </a:rPr>
              <a:t>создается метод </a:t>
            </a:r>
            <a:r>
              <a:rPr lang="en-US" b="1" dirty="0" err="1">
                <a:solidFill>
                  <a:srgbClr val="0070C0"/>
                </a:solidFill>
              </a:rPr>
              <a:t>createRef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из </a:t>
            </a:r>
            <a:r>
              <a:rPr lang="en-US" dirty="0">
                <a:solidFill>
                  <a:srgbClr val="0070C0"/>
                </a:solidFill>
              </a:rPr>
              <a:t>react</a:t>
            </a:r>
            <a:r>
              <a:rPr lang="ru-RU" dirty="0">
                <a:solidFill>
                  <a:schemeClr val="tx1"/>
                </a:solidFill>
              </a:rPr>
              <a:t> и передается через </a:t>
            </a:r>
            <a:r>
              <a:rPr lang="ru-RU" dirty="0" err="1">
                <a:solidFill>
                  <a:schemeClr val="tx1"/>
                </a:solidFill>
              </a:rPr>
              <a:t>проп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ref</a:t>
            </a:r>
            <a:endParaRPr lang="en-US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Ref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Создание и использование</a:t>
              </a: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BCF93AEA-6B54-1141-BFF9-0988C02ABA9E}"/>
              </a:ext>
            </a:extLst>
          </p:cNvPr>
          <p:cNvSpPr/>
          <p:nvPr/>
        </p:nvSpPr>
        <p:spPr>
          <a:xfrm>
            <a:off x="362400" y="1196887"/>
            <a:ext cx="8419200" cy="2396282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5CDB19-6FB7-0C49-A00A-4016DE56C3FA}"/>
              </a:ext>
            </a:extLst>
          </p:cNvPr>
          <p:cNvSpPr/>
          <p:nvPr/>
        </p:nvSpPr>
        <p:spPr>
          <a:xfrm>
            <a:off x="489625" y="1277567"/>
            <a:ext cx="52237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 err="1">
                <a:solidFill>
                  <a:srgbClr val="00B0F0"/>
                </a:solidFill>
              </a:rPr>
              <a:t>MyComponent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React.Component</a:t>
            </a:r>
            <a:r>
              <a:rPr lang="en" dirty="0">
                <a:solidFill>
                  <a:srgbClr val="00B0F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constructor(</a:t>
            </a:r>
            <a:r>
              <a:rPr lang="en" dirty="0">
                <a:solidFill>
                  <a:srgbClr val="00B0F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) {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chemeClr val="bg1"/>
                </a:solidFill>
              </a:rPr>
              <a:t>super(</a:t>
            </a:r>
            <a:r>
              <a:rPr lang="en" dirty="0">
                <a:solidFill>
                  <a:srgbClr val="00B0F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);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    </a:t>
            </a:r>
            <a:r>
              <a:rPr lang="en" dirty="0" err="1">
                <a:solidFill>
                  <a:srgbClr val="00B0F0"/>
                </a:solidFill>
              </a:rPr>
              <a:t>this.myRef</a:t>
            </a:r>
            <a:r>
              <a:rPr lang="en" dirty="0">
                <a:solidFill>
                  <a:srgbClr val="00B0F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=</a:t>
            </a:r>
            <a:r>
              <a:rPr lang="en" dirty="0">
                <a:solidFill>
                  <a:srgbClr val="00B0F0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React.createRef</a:t>
            </a:r>
            <a:r>
              <a:rPr lang="en" dirty="0">
                <a:solidFill>
                  <a:schemeClr val="bg1"/>
                </a:solidFill>
              </a:rPr>
              <a:t>();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render</a:t>
            </a:r>
            <a:r>
              <a:rPr lang="en" dirty="0">
                <a:solidFill>
                  <a:schemeClr val="bg1"/>
                </a:solidFill>
              </a:rPr>
              <a:t>() {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chemeClr val="bg1"/>
                </a:solidFill>
              </a:rPr>
              <a:t>return </a:t>
            </a:r>
            <a:r>
              <a:rPr lang="en" dirty="0">
                <a:solidFill>
                  <a:srgbClr val="92D050"/>
                </a:solidFill>
              </a:rPr>
              <a:t>&lt;input ref={</a:t>
            </a:r>
            <a:r>
              <a:rPr lang="en" dirty="0" err="1">
                <a:solidFill>
                  <a:srgbClr val="92D050"/>
                </a:solidFill>
              </a:rPr>
              <a:t>this.myRef</a:t>
            </a:r>
            <a:r>
              <a:rPr lang="en" dirty="0">
                <a:solidFill>
                  <a:srgbClr val="92D050"/>
                </a:solidFill>
              </a:rPr>
              <a:t>} /&gt;</a:t>
            </a:r>
            <a:r>
              <a:rPr lang="en" dirty="0">
                <a:solidFill>
                  <a:schemeClr val="bg1"/>
                </a:solidFill>
              </a:rPr>
              <a:t>;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Google Shape;98;p23">
            <a:extLst>
              <a:ext uri="{FF2B5EF4-FFF2-40B4-BE49-F238E27FC236}">
                <a16:creationId xmlns:a16="http://schemas.microsoft.com/office/drawing/2014/main" id="{C39BA403-5DA0-3544-B6BE-051592E9933B}"/>
              </a:ext>
            </a:extLst>
          </p:cNvPr>
          <p:cNvSpPr txBox="1">
            <a:spLocks/>
          </p:cNvSpPr>
          <p:nvPr/>
        </p:nvSpPr>
        <p:spPr>
          <a:xfrm>
            <a:off x="270521" y="3712352"/>
            <a:ext cx="8296305" cy="12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</a:rPr>
              <a:t>После этого ссылка на элемент будет доступна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через </a:t>
            </a:r>
            <a:r>
              <a:rPr lang="en-US" b="1" dirty="0" err="1">
                <a:solidFill>
                  <a:srgbClr val="0070C0"/>
                </a:solidFill>
              </a:rPr>
              <a:t>this.myRef.current</a:t>
            </a:r>
            <a:endParaRPr lang="en-US" b="1" dirty="0">
              <a:solidFill>
                <a:srgbClr val="0070C0"/>
              </a:solidFill>
            </a:endParaRPr>
          </a:p>
          <a:p>
            <a:pPr marL="139700" indent="0">
              <a:lnSpc>
                <a:spcPct val="150000"/>
              </a:lnSpc>
              <a:buFont typeface="Arial"/>
              <a:buNone/>
            </a:pPr>
            <a:endParaRPr lang="ru-RU" b="1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Например можно вызвать </a:t>
            </a:r>
            <a:r>
              <a:rPr lang="ru-RU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нативный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метод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focus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у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input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через </a:t>
            </a:r>
            <a:r>
              <a:rPr lang="en-US" b="1" dirty="0" err="1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this.myRef.current.focus</a:t>
            </a:r>
            <a:r>
              <a:rPr lang="en-US" b="1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305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9759" y="1127400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делает свойство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propTypes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компонентов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 применяется библиотека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prop-types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Нужно ли указывать </a:t>
            </a: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defaultProp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в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propTypes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указан с </a:t>
            </a:r>
            <a:r>
              <a:rPr lang="en" dirty="0" err="1">
                <a:solidFill>
                  <a:schemeClr val="tx1"/>
                </a:solidFill>
              </a:rPr>
              <a:t>isRequired</a:t>
            </a:r>
            <a:endParaRPr lang="en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Чем синтетические события отличаются от </a:t>
            </a: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нативных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ли работать с </a:t>
            </a:r>
            <a:r>
              <a:rPr lang="en" dirty="0" err="1">
                <a:solidFill>
                  <a:schemeClr val="tx1"/>
                </a:solidFill>
              </a:rPr>
              <a:t>SyntheticEvent</a:t>
            </a:r>
            <a:r>
              <a:rPr lang="ru-RU" dirty="0">
                <a:solidFill>
                  <a:schemeClr val="tx1"/>
                </a:solidFill>
              </a:rPr>
              <a:t> асинхронно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дает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rect.createRef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 fontAlgn="base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88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18</a:t>
            </a:fld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181525" y="799094"/>
            <a:ext cx="8714647" cy="401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Полезные ссылки</a:t>
            </a:r>
          </a:p>
          <a:p>
            <a:pPr marL="438150" lvl="0" indent="-2857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Документация по применению </a:t>
            </a:r>
            <a:r>
              <a:rPr lang="en-US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propTypes</a:t>
            </a: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>
                <a:hlinkClick r:id="rId3"/>
              </a:rPr>
              <a:t>https://reactjs.org/docs/typechecking-with-proptypes.html</a:t>
            </a:r>
            <a:endParaRPr lang="en" dirty="0"/>
          </a:p>
          <a:p>
            <a:pPr marL="438150" lvl="0" indent="-2857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Синтаксические события </a:t>
            </a:r>
            <a:r>
              <a:rPr lang="en" dirty="0">
                <a:hlinkClick r:id="rId4"/>
              </a:rPr>
              <a:t>https://reactjs.org/docs/events.html</a:t>
            </a:r>
            <a:endParaRPr lang="en" dirty="0"/>
          </a:p>
          <a:p>
            <a:pPr marL="438150" lvl="0" indent="-2857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React ref </a:t>
            </a:r>
            <a:r>
              <a:rPr lang="en" dirty="0">
                <a:hlinkClick r:id="rId5"/>
              </a:rPr>
              <a:t>https://reactjs.org/docs/refs-and-the-dom.html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" name="Google Shape;52;p11">
            <a:extLst>
              <a:ext uri="{FF2B5EF4-FFF2-40B4-BE49-F238E27FC236}">
                <a16:creationId xmlns:a16="http://schemas.microsoft.com/office/drawing/2014/main" id="{B179C19E-79ED-114B-9D4E-D2D849DF3E64}"/>
              </a:ext>
            </a:extLst>
          </p:cNvPr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53;p11">
              <a:extLst>
                <a:ext uri="{FF2B5EF4-FFF2-40B4-BE49-F238E27FC236}">
                  <a16:creationId xmlns:a16="http://schemas.microsoft.com/office/drawing/2014/main" id="{8FBF16DA-E613-614D-9037-FDB31147060B}"/>
                </a:ext>
              </a:extLst>
            </p:cNvPr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4;p11">
              <a:extLst>
                <a:ext uri="{FF2B5EF4-FFF2-40B4-BE49-F238E27FC236}">
                  <a16:creationId xmlns:a16="http://schemas.microsoft.com/office/drawing/2014/main" id="{07006145-21C4-5242-A994-111F4F168B3A}"/>
                </a:ext>
              </a:extLst>
            </p:cNvPr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Ссылки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Raleway"/>
              </a:endParaRPr>
            </a:p>
            <a:p>
              <a:pPr>
                <a:buSzPts val="2000"/>
              </a:pP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Raleway"/>
              </a:endParaRPr>
            </a:p>
            <a:p>
              <a:pPr lvl="0">
                <a:buSzPts val="2000"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87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974816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Валидировать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пропс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Значения по умолчанию для пропс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Разобраться в особенностях работы с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event 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писать ссылки на компоненты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лучше контролировать применение компонента через описание требований к пропс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Понять как работать с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event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кроссбраузерно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6505" y="1267715"/>
            <a:ext cx="2435552" cy="2435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План лекции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Proptypes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PropTypes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базовые типы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PropTypes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комбинированные типы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Статические свойства компонента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default props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Особенности синтетического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event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3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12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содержит встроенный механизм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валидации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компонента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Для запуска этой проверки на пропсах компонента вам нужно использовать специальное свойство </a:t>
            </a:r>
            <a:r>
              <a:rPr lang="en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propTypes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в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react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1975413"/>
            <a:ext cx="8419200" cy="2815087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2157865"/>
            <a:ext cx="5887019" cy="258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rgbClr val="92D050"/>
                </a:solidFill>
              </a:rPr>
              <a:t>Greeting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/>
              <a:t> </a:t>
            </a:r>
            <a:r>
              <a:rPr lang="en" dirty="0" err="1">
                <a:solidFill>
                  <a:srgbClr val="92D050"/>
                </a:solidFill>
              </a:rPr>
              <a:t>React.Component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render()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    </a:t>
            </a:r>
            <a:r>
              <a:rPr lang="en" dirty="0">
                <a:solidFill>
                  <a:srgbClr val="92D050"/>
                </a:solidFill>
              </a:rPr>
              <a:t>&lt;h1&gt;</a:t>
            </a:r>
            <a:r>
              <a:rPr lang="ru-RU" dirty="0">
                <a:solidFill>
                  <a:schemeClr val="bg1"/>
                </a:solidFill>
              </a:rPr>
              <a:t>Привет,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FFC000"/>
                </a:solidFill>
              </a:rPr>
              <a:t>.props.name</a:t>
            </a:r>
            <a:r>
              <a:rPr lang="en" dirty="0">
                <a:solidFill>
                  <a:srgbClr val="FFC00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}</a:t>
            </a:r>
            <a:r>
              <a:rPr lang="en" dirty="0">
                <a:solidFill>
                  <a:srgbClr val="92D050"/>
                </a:solidFill>
              </a:rPr>
              <a:t>&lt;/h1&gt;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);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pPr lvl="0"/>
            <a:endParaRPr lang="en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92D050"/>
                </a:solidFill>
              </a:rPr>
              <a:t>Greeting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propTypes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validator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};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12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содержит встроенный механизм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валидации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компонента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Для запуска этой проверки на пропсах компонента вам нужно использовать специальное свойство </a:t>
            </a:r>
            <a:r>
              <a:rPr lang="en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propTypes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в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react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1975413"/>
            <a:ext cx="8419200" cy="2815087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2157865"/>
            <a:ext cx="5887019" cy="258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rgbClr val="92D050"/>
                </a:solidFill>
              </a:rPr>
              <a:t>Greeting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/>
              <a:t> </a:t>
            </a:r>
            <a:r>
              <a:rPr lang="en" dirty="0" err="1">
                <a:solidFill>
                  <a:srgbClr val="92D050"/>
                </a:solidFill>
              </a:rPr>
              <a:t>React.Component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render</a:t>
            </a:r>
            <a:r>
              <a:rPr lang="en" dirty="0">
                <a:solidFill>
                  <a:schemeClr val="bg1"/>
                </a:solidFill>
              </a:rPr>
              <a:t>()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    </a:t>
            </a:r>
            <a:r>
              <a:rPr lang="en" dirty="0">
                <a:solidFill>
                  <a:srgbClr val="92D050"/>
                </a:solidFill>
              </a:rPr>
              <a:t>&lt;h1&gt;</a:t>
            </a:r>
            <a:r>
              <a:rPr lang="ru-RU" dirty="0">
                <a:solidFill>
                  <a:schemeClr val="bg1"/>
                </a:solidFill>
              </a:rPr>
              <a:t>Привет,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FFC000"/>
                </a:solidFill>
              </a:rPr>
              <a:t>.props.name</a:t>
            </a:r>
            <a:r>
              <a:rPr lang="en" dirty="0">
                <a:solidFill>
                  <a:srgbClr val="FFC00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}</a:t>
            </a:r>
            <a:r>
              <a:rPr lang="en" dirty="0">
                <a:solidFill>
                  <a:srgbClr val="92D050"/>
                </a:solidFill>
              </a:rPr>
              <a:t>&lt;/h1&gt;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);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pPr lvl="0"/>
            <a:endParaRPr lang="en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92D050"/>
                </a:solidFill>
              </a:rPr>
              <a:t>Greeting.propTypes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name: </a:t>
            </a:r>
            <a:r>
              <a:rPr lang="en" dirty="0">
                <a:solidFill>
                  <a:srgbClr val="00B0F0"/>
                </a:solidFill>
              </a:rPr>
              <a:t>validator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};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12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 err="1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Валидатор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принимает параметры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" dirty="0">
                <a:solidFill>
                  <a:schemeClr val="tx1"/>
                </a:solidFill>
              </a:rPr>
              <a:t>props, </a:t>
            </a:r>
            <a:r>
              <a:rPr lang="en" dirty="0" err="1">
                <a:solidFill>
                  <a:schemeClr val="tx1"/>
                </a:solidFill>
              </a:rPr>
              <a:t>propName</a:t>
            </a:r>
            <a:r>
              <a:rPr lang="ru-RU" dirty="0">
                <a:solidFill>
                  <a:schemeClr val="tx1"/>
                </a:solidFill>
              </a:rPr>
              <a:t> и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componentName</a:t>
            </a:r>
            <a:r>
              <a:rPr lang="ru-RU" dirty="0">
                <a:solidFill>
                  <a:schemeClr val="tx1"/>
                </a:solidFill>
              </a:rPr>
              <a:t> и должен вернуть ошибку в случае ошибки </a:t>
            </a:r>
            <a:r>
              <a:rPr lang="ru-RU" dirty="0" err="1">
                <a:solidFill>
                  <a:schemeClr val="tx1"/>
                </a:solidFill>
              </a:rPr>
              <a:t>валидации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в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react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2444885"/>
            <a:ext cx="8419200" cy="234561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2879387"/>
            <a:ext cx="7748245" cy="186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" dirty="0">
                <a:solidFill>
                  <a:srgbClr val="00B0F0"/>
                </a:solidFill>
              </a:rPr>
              <a:t>validator </a:t>
            </a:r>
            <a:r>
              <a:rPr lang="en" dirty="0">
                <a:solidFill>
                  <a:schemeClr val="bg1"/>
                </a:solidFill>
              </a:rPr>
              <a:t>= (</a:t>
            </a:r>
            <a:r>
              <a:rPr lang="en" dirty="0">
                <a:solidFill>
                  <a:srgbClr val="92D050"/>
                </a:solidFill>
              </a:rPr>
              <a:t>props, </a:t>
            </a:r>
            <a:r>
              <a:rPr lang="en" dirty="0" err="1">
                <a:solidFill>
                  <a:srgbClr val="92D050"/>
                </a:solidFill>
              </a:rPr>
              <a:t>propName</a:t>
            </a:r>
            <a:r>
              <a:rPr lang="en-US" dirty="0">
                <a:solidFill>
                  <a:srgbClr val="92D050"/>
                </a:solidFill>
              </a:rPr>
              <a:t>,</a:t>
            </a:r>
            <a:r>
              <a:rPr lang="en" dirty="0">
                <a:solidFill>
                  <a:srgbClr val="92D050"/>
                </a:solidFill>
              </a:rPr>
              <a:t> </a:t>
            </a:r>
            <a:r>
              <a:rPr lang="en" dirty="0" err="1">
                <a:solidFill>
                  <a:srgbClr val="92D050"/>
                </a:solidFill>
              </a:rPr>
              <a:t>componentName</a:t>
            </a:r>
            <a:r>
              <a:rPr lang="en" dirty="0">
                <a:solidFill>
                  <a:schemeClr val="bg1"/>
                </a:solidFill>
              </a:rPr>
              <a:t>) =&gt; {</a:t>
            </a:r>
          </a:p>
          <a:p>
            <a:pPr lvl="0"/>
            <a:r>
              <a:rPr lang="en" dirty="0"/>
              <a:t>    </a:t>
            </a:r>
            <a:r>
              <a:rPr lang="en" dirty="0">
                <a:solidFill>
                  <a:srgbClr val="FF0000"/>
                </a:solidFill>
              </a:rPr>
              <a:t>if</a:t>
            </a:r>
            <a:r>
              <a:rPr lang="en" dirty="0">
                <a:solidFill>
                  <a:schemeClr val="bg1"/>
                </a:solidFill>
              </a:rPr>
              <a:t> (</a:t>
            </a:r>
            <a:r>
              <a:rPr lang="en" dirty="0">
                <a:solidFill>
                  <a:srgbClr val="FF0000"/>
                </a:solidFill>
              </a:rPr>
              <a:t>!</a:t>
            </a:r>
            <a:r>
              <a:rPr lang="en" dirty="0">
                <a:solidFill>
                  <a:srgbClr val="FFC000"/>
                </a:solidFill>
              </a:rPr>
              <a:t>/</a:t>
            </a:r>
            <a:r>
              <a:rPr lang="ru-RU" dirty="0">
                <a:solidFill>
                  <a:srgbClr val="FFC000"/>
                </a:solidFill>
              </a:rPr>
              <a:t>(Вася)</a:t>
            </a:r>
            <a:r>
              <a:rPr lang="en-US" dirty="0">
                <a:solidFill>
                  <a:srgbClr val="FFC000"/>
                </a:solidFill>
              </a:rPr>
              <a:t>|(</a:t>
            </a:r>
            <a:r>
              <a:rPr lang="ru-RU" dirty="0">
                <a:solidFill>
                  <a:srgbClr val="FFC000"/>
                </a:solidFill>
              </a:rPr>
              <a:t>Игорь</a:t>
            </a:r>
            <a:r>
              <a:rPr lang="en-US" dirty="0">
                <a:solidFill>
                  <a:srgbClr val="FFC000"/>
                </a:solidFill>
              </a:rPr>
              <a:t>)</a:t>
            </a:r>
            <a:r>
              <a:rPr lang="en" dirty="0">
                <a:solidFill>
                  <a:srgbClr val="FFC000"/>
                </a:solidFill>
              </a:rPr>
              <a:t>/</a:t>
            </a:r>
            <a:r>
              <a:rPr lang="en" dirty="0">
                <a:solidFill>
                  <a:srgbClr val="92D050"/>
                </a:solidFill>
              </a:rPr>
              <a:t>.test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92D05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[</a:t>
            </a:r>
            <a:r>
              <a:rPr lang="en" dirty="0" err="1">
                <a:solidFill>
                  <a:srgbClr val="92D050"/>
                </a:solidFill>
              </a:rPr>
              <a:t>propName</a:t>
            </a:r>
            <a:r>
              <a:rPr lang="en" dirty="0">
                <a:solidFill>
                  <a:schemeClr val="bg1"/>
                </a:solidFill>
              </a:rPr>
              <a:t>]))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new Error(</a:t>
            </a:r>
            <a:r>
              <a:rPr lang="ru-RU" dirty="0">
                <a:solidFill>
                  <a:srgbClr val="FFC000"/>
                </a:solidFill>
              </a:rPr>
              <a:t>`</a:t>
            </a:r>
            <a:r>
              <a:rPr lang="en-US" dirty="0">
                <a:solidFill>
                  <a:srgbClr val="FFC000"/>
                </a:solidFill>
              </a:rPr>
              <a:t>${</a:t>
            </a:r>
            <a:r>
              <a:rPr lang="en" dirty="0">
                <a:solidFill>
                  <a:srgbClr val="92D05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[</a:t>
            </a:r>
            <a:r>
              <a:rPr lang="en" dirty="0" err="1">
                <a:solidFill>
                  <a:srgbClr val="92D050"/>
                </a:solidFill>
              </a:rPr>
              <a:t>propName</a:t>
            </a:r>
            <a:r>
              <a:rPr lang="en" dirty="0">
                <a:solidFill>
                  <a:schemeClr val="bg1"/>
                </a:solidFill>
              </a:rPr>
              <a:t>]</a:t>
            </a:r>
            <a:r>
              <a:rPr lang="en" dirty="0">
                <a:solidFill>
                  <a:srgbClr val="FFC000"/>
                </a:solidFill>
              </a:rPr>
              <a:t>} </a:t>
            </a:r>
            <a:r>
              <a:rPr lang="ru-RU" dirty="0">
                <a:solidFill>
                  <a:srgbClr val="FFC000"/>
                </a:solidFill>
              </a:rPr>
              <a:t>не подходящее имя</a:t>
            </a:r>
            <a:r>
              <a:rPr lang="en" dirty="0">
                <a:solidFill>
                  <a:srgbClr val="FFC000"/>
                </a:solidFill>
              </a:rPr>
              <a:t>`</a:t>
            </a:r>
            <a:r>
              <a:rPr lang="ru-RU" dirty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ru-RU" dirty="0">
                <a:solidFill>
                  <a:schemeClr val="bg1"/>
                </a:solidFill>
              </a:rPr>
              <a:t>}</a:t>
            </a:r>
            <a:endParaRPr lang="en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59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prop-types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библиотека с набором заготовленных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валидаторов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базовые типы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4" y="1679643"/>
            <a:ext cx="8448785" cy="3164731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25294" y="1757464"/>
            <a:ext cx="8009106" cy="298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PropTypes.array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PropTypes.bool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PropTypes.func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PropTypes.number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PropTypes.object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PropTypes.string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PropTypes.symbol</a:t>
            </a:r>
            <a:r>
              <a:rPr lang="en" dirty="0">
                <a:solidFill>
                  <a:srgbClr val="00B0F0"/>
                </a:solidFill>
              </a:rPr>
              <a:t> </a:t>
            </a:r>
            <a:br>
              <a:rPr lang="en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98;p23">
            <a:extLst>
              <a:ext uri="{FF2B5EF4-FFF2-40B4-BE49-F238E27FC236}">
                <a16:creationId xmlns:a16="http://schemas.microsoft.com/office/drawing/2014/main" id="{16C14FAC-70FC-974F-A444-06DA45F05EF9}"/>
              </a:ext>
            </a:extLst>
          </p:cNvPr>
          <p:cNvSpPr txBox="1">
            <a:spLocks/>
          </p:cNvSpPr>
          <p:nvPr/>
        </p:nvSpPr>
        <p:spPr>
          <a:xfrm>
            <a:off x="270521" y="1223074"/>
            <a:ext cx="7887743" cy="45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Базовые типы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6340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базовые типы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4" y="854203"/>
            <a:ext cx="8448785" cy="3990171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25294" y="1011678"/>
            <a:ext cx="8009106" cy="373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PropTypes.node</a:t>
            </a:r>
            <a:r>
              <a:rPr lang="ru-RU" dirty="0">
                <a:solidFill>
                  <a:schemeClr val="bg1"/>
                </a:solidFill>
              </a:rPr>
              <a:t> - Все, что может быть </a:t>
            </a:r>
            <a:r>
              <a:rPr lang="ru-RU" dirty="0" err="1">
                <a:solidFill>
                  <a:schemeClr val="bg1"/>
                </a:solidFill>
              </a:rPr>
              <a:t>отрендерено</a:t>
            </a:r>
            <a:r>
              <a:rPr lang="ru-RU" dirty="0">
                <a:solidFill>
                  <a:schemeClr val="bg1"/>
                </a:solidFill>
              </a:rPr>
              <a:t>: числа, строки, элементы или массивы (или фрагменты) содержащие эти типы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PropTypes.element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" dirty="0">
                <a:solidFill>
                  <a:schemeClr val="bg1"/>
                </a:solidFill>
              </a:rPr>
              <a:t>React-</a:t>
            </a:r>
            <a:r>
              <a:rPr lang="ru-RU" dirty="0">
                <a:solidFill>
                  <a:schemeClr val="bg1"/>
                </a:solidFill>
              </a:rPr>
              <a:t>элемент 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PropTypes.elementType</a:t>
            </a:r>
            <a:r>
              <a:rPr lang="en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 Тип </a:t>
            </a:r>
            <a:r>
              <a:rPr lang="en" dirty="0">
                <a:solidFill>
                  <a:schemeClr val="bg1"/>
                </a:solidFill>
              </a:rPr>
              <a:t>React-</a:t>
            </a:r>
            <a:r>
              <a:rPr lang="ru-RU" dirty="0">
                <a:solidFill>
                  <a:schemeClr val="bg1"/>
                </a:solidFill>
              </a:rPr>
              <a:t>элемент (например, </a:t>
            </a:r>
            <a:r>
              <a:rPr lang="en" dirty="0" err="1">
                <a:solidFill>
                  <a:schemeClr val="bg1"/>
                </a:solidFill>
              </a:rPr>
              <a:t>MyComponent</a:t>
            </a:r>
            <a:r>
              <a:rPr lang="en" dirty="0">
                <a:solidFill>
                  <a:schemeClr val="bg1"/>
                </a:solidFill>
              </a:rPr>
              <a:t>).</a:t>
            </a:r>
            <a:endParaRPr lang="ru-RU" dirty="0">
              <a:solidFill>
                <a:schemeClr val="bg1"/>
              </a:solidFill>
            </a:endParaRP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PropTypes.instanceOf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00B0F0"/>
                </a:solidFill>
              </a:rPr>
              <a:t>Message</a:t>
            </a:r>
            <a:r>
              <a:rPr lang="en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- Можно указать, что </a:t>
            </a:r>
            <a:r>
              <a:rPr lang="ru-RU" dirty="0" err="1">
                <a:solidFill>
                  <a:schemeClr val="bg1"/>
                </a:solidFill>
              </a:rPr>
              <a:t>проп</a:t>
            </a:r>
            <a:r>
              <a:rPr lang="ru-RU" dirty="0">
                <a:solidFill>
                  <a:schemeClr val="bg1"/>
                </a:solidFill>
              </a:rPr>
              <a:t> должен быть экземпляром. Для этого используется оператор `</a:t>
            </a:r>
            <a:r>
              <a:rPr lang="en" dirty="0" err="1">
                <a:solidFill>
                  <a:schemeClr val="bg1"/>
                </a:solidFill>
              </a:rPr>
              <a:t>instanceof</a:t>
            </a:r>
            <a:r>
              <a:rPr lang="en" dirty="0">
                <a:solidFill>
                  <a:schemeClr val="bg1"/>
                </a:solidFill>
              </a:rPr>
              <a:t>`.</a:t>
            </a:r>
            <a:br>
              <a:rPr lang="en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комбинированные типы</a:t>
              </a: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4" y="854203"/>
            <a:ext cx="8448785" cy="3990171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25294" y="1011678"/>
            <a:ext cx="8009106" cy="373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PropTypes.oneOf</a:t>
            </a:r>
            <a:r>
              <a:rPr lang="en" dirty="0">
                <a:solidFill>
                  <a:schemeClr val="bg1"/>
                </a:solidFill>
              </a:rPr>
              <a:t>([</a:t>
            </a:r>
            <a:r>
              <a:rPr lang="en" dirty="0">
                <a:solidFill>
                  <a:srgbClr val="FFC000"/>
                </a:solidFill>
              </a:rPr>
              <a:t>'News'</a:t>
            </a:r>
            <a:r>
              <a:rPr lang="en" dirty="0">
                <a:solidFill>
                  <a:schemeClr val="bg1"/>
                </a:solidFill>
              </a:rPr>
              <a:t>,</a:t>
            </a:r>
            <a:r>
              <a:rPr lang="en" dirty="0">
                <a:solidFill>
                  <a:srgbClr val="FFC000"/>
                </a:solidFill>
              </a:rPr>
              <a:t> 'Photos’</a:t>
            </a:r>
            <a:r>
              <a:rPr lang="en" dirty="0">
                <a:solidFill>
                  <a:schemeClr val="bg1"/>
                </a:solidFill>
              </a:rPr>
              <a:t>])</a:t>
            </a:r>
            <a:r>
              <a:rPr lang="ru-RU" dirty="0">
                <a:solidFill>
                  <a:schemeClr val="bg1"/>
                </a:solidFill>
              </a:rPr>
              <a:t> - Вы можете задать ограничение конкретными значениями при помощи перечисления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PropTypes.oneOfType</a:t>
            </a:r>
            <a:r>
              <a:rPr lang="en" dirty="0">
                <a:solidFill>
                  <a:schemeClr val="bg1"/>
                </a:solidFill>
              </a:rPr>
              <a:t>([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00B0F0"/>
                </a:solidFill>
              </a:rPr>
              <a:t>PropTypes.string</a:t>
            </a:r>
            <a:r>
              <a:rPr lang="en" dirty="0">
                <a:solidFill>
                  <a:schemeClr val="bg1"/>
                </a:solidFill>
              </a:rPr>
              <a:t>,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r>
              <a:rPr lang="en" dirty="0">
                <a:solidFill>
                  <a:schemeClr val="bg1"/>
                </a:solidFill>
              </a:rPr>
              <a:t>,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00B0F0"/>
                </a:solidFill>
              </a:rPr>
              <a:t>PropTypes.instanceOf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00B0F0"/>
                </a:solidFill>
              </a:rPr>
              <a:t>Message</a:t>
            </a:r>
            <a:r>
              <a:rPr lang="en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])</a:t>
            </a:r>
            <a:r>
              <a:rPr lang="ru-RU" dirty="0">
                <a:solidFill>
                  <a:schemeClr val="bg1"/>
                </a:solidFill>
              </a:rPr>
              <a:t> - Объект, одного из нескольких типов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PropTypes.arrayOf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r>
              <a:rPr lang="en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Массив объектов конкретного типа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PropTypes.objectOf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r>
              <a:rPr lang="en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- Объект со свойствами конкретного типа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39827</TotalTime>
  <Words>925</Words>
  <Application>Microsoft Macintosh PowerPoint</Application>
  <PresentationFormat>Экран (16:9)</PresentationFormat>
  <Paragraphs>195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Tahoma</vt:lpstr>
      <vt:lpstr>Raleway</vt:lpstr>
      <vt:lpstr>Arial</vt:lpstr>
      <vt:lpstr>Lato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127</cp:revision>
  <dcterms:modified xsi:type="dcterms:W3CDTF">2019-08-11T19:43:54Z</dcterms:modified>
</cp:coreProperties>
</file>