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4"/>
  </p:notesMasterIdLst>
  <p:sldIdLst>
    <p:sldId id="256" r:id="rId3"/>
    <p:sldId id="257" r:id="rId4"/>
    <p:sldId id="281" r:id="rId5"/>
    <p:sldId id="294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87" r:id="rId21"/>
    <p:sldId id="293" r:id="rId22"/>
    <p:sldId id="268" r:id="rId2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3"/>
    <p:restoredTop sz="94200" autoAdjust="0"/>
  </p:normalViewPr>
  <p:slideViewPr>
    <p:cSldViewPr snapToGrid="0">
      <p:cViewPr>
        <p:scale>
          <a:sx n="152" d="100"/>
          <a:sy n="152" d="100"/>
        </p:scale>
        <p:origin x="720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12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96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24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14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9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139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489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323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9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08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46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88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61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86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typechecking-with-proptype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actjs.org/docs/refs-and-the-dom.html" TargetMode="External"/><Relationship Id="rId4" Type="http://schemas.openxmlformats.org/officeDocument/2006/relationships/hyperlink" Target="https://reactjs.org/docs/event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5032508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lvl="0" algn="ctr">
              <a:buSzPts val="1800"/>
            </a:pPr>
            <a:r>
              <a:rPr lang="en-US" sz="12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Children, context, HOC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7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</a:rPr>
              <a:t>Но бывает, что пропсы нужно передавать во многие компоненты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b="0" i="0" u="none" strike="noStrike" cap="none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та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Прямоугольник: скругленные углы 2">
            <a:extLst>
              <a:ext uri="{FF2B5EF4-FFF2-40B4-BE49-F238E27FC236}">
                <a16:creationId xmlns:a16="http://schemas.microsoft.com/office/drawing/2014/main" id="{3438C6AF-ADA8-DA41-9809-4793B4B91D40}"/>
              </a:ext>
            </a:extLst>
          </p:cNvPr>
          <p:cNvSpPr/>
          <p:nvPr/>
        </p:nvSpPr>
        <p:spPr>
          <a:xfrm>
            <a:off x="441088" y="1371505"/>
            <a:ext cx="8384882" cy="3338376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7E54388-38FD-7340-9C87-6CC3A8C2EF7A}"/>
              </a:ext>
            </a:extLst>
          </p:cNvPr>
          <p:cNvCxnSpPr>
            <a:cxnSpLocks/>
          </p:cNvCxnSpPr>
          <p:nvPr/>
        </p:nvCxnSpPr>
        <p:spPr>
          <a:xfrm flipH="1">
            <a:off x="3523762" y="1975057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8B528399-FC13-6C4F-8449-7F9EF7E1F2CB}"/>
              </a:ext>
            </a:extLst>
          </p:cNvPr>
          <p:cNvSpPr/>
          <p:nvPr/>
        </p:nvSpPr>
        <p:spPr>
          <a:xfrm>
            <a:off x="3578239" y="1663771"/>
            <a:ext cx="330741" cy="3112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836DD15-9146-564B-A2A0-FFEFA975D822}"/>
              </a:ext>
            </a:extLst>
          </p:cNvPr>
          <p:cNvSpPr/>
          <p:nvPr/>
        </p:nvSpPr>
        <p:spPr>
          <a:xfrm>
            <a:off x="3312371" y="2168457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56E6EE6-A26F-A24F-BA0E-8C95C53C91DD}"/>
              </a:ext>
            </a:extLst>
          </p:cNvPr>
          <p:cNvSpPr/>
          <p:nvPr/>
        </p:nvSpPr>
        <p:spPr>
          <a:xfrm>
            <a:off x="3862682" y="2168457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964659F-35D2-FF43-B18C-035810587BC4}"/>
              </a:ext>
            </a:extLst>
          </p:cNvPr>
          <p:cNvCxnSpPr>
            <a:cxnSpLocks/>
          </p:cNvCxnSpPr>
          <p:nvPr/>
        </p:nvCxnSpPr>
        <p:spPr>
          <a:xfrm>
            <a:off x="3862682" y="1975056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5871247-B734-9944-B918-8DC70FB13AD2}"/>
              </a:ext>
            </a:extLst>
          </p:cNvPr>
          <p:cNvCxnSpPr>
            <a:cxnSpLocks/>
          </p:cNvCxnSpPr>
          <p:nvPr/>
        </p:nvCxnSpPr>
        <p:spPr>
          <a:xfrm flipH="1">
            <a:off x="3075425" y="2984429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CF0E7BD4-2CE0-8648-945B-4103592C0472}"/>
              </a:ext>
            </a:extLst>
          </p:cNvPr>
          <p:cNvSpPr/>
          <p:nvPr/>
        </p:nvSpPr>
        <p:spPr>
          <a:xfrm>
            <a:off x="3129902" y="2673143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36DBC77-478D-404D-A97E-95CA3166E95D}"/>
              </a:ext>
            </a:extLst>
          </p:cNvPr>
          <p:cNvSpPr/>
          <p:nvPr/>
        </p:nvSpPr>
        <p:spPr>
          <a:xfrm>
            <a:off x="2864034" y="317782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B7C440B-81DE-9C43-9ECC-73C0E8860892}"/>
              </a:ext>
            </a:extLst>
          </p:cNvPr>
          <p:cNvSpPr/>
          <p:nvPr/>
        </p:nvSpPr>
        <p:spPr>
          <a:xfrm>
            <a:off x="3414345" y="317782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72F2DDB-84D7-1F41-8FC8-B1732F5EAA67}"/>
              </a:ext>
            </a:extLst>
          </p:cNvPr>
          <p:cNvCxnSpPr>
            <a:cxnSpLocks/>
          </p:cNvCxnSpPr>
          <p:nvPr/>
        </p:nvCxnSpPr>
        <p:spPr>
          <a:xfrm>
            <a:off x="3414345" y="2984428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E18F21B-DC79-FF44-812B-65877EC784D1}"/>
              </a:ext>
            </a:extLst>
          </p:cNvPr>
          <p:cNvCxnSpPr>
            <a:cxnSpLocks/>
          </p:cNvCxnSpPr>
          <p:nvPr/>
        </p:nvCxnSpPr>
        <p:spPr>
          <a:xfrm flipH="1">
            <a:off x="4082940" y="2977445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FC0DF177-3D1B-5844-B7CA-18E9F4C5289C}"/>
              </a:ext>
            </a:extLst>
          </p:cNvPr>
          <p:cNvSpPr/>
          <p:nvPr/>
        </p:nvSpPr>
        <p:spPr>
          <a:xfrm>
            <a:off x="4137417" y="266615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3087E8C-7773-B34D-B765-81008BC61C27}"/>
              </a:ext>
            </a:extLst>
          </p:cNvPr>
          <p:cNvSpPr/>
          <p:nvPr/>
        </p:nvSpPr>
        <p:spPr>
          <a:xfrm>
            <a:off x="3871549" y="3170845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2320C1-0066-2040-858C-7E6280EF530E}"/>
              </a:ext>
            </a:extLst>
          </p:cNvPr>
          <p:cNvSpPr/>
          <p:nvPr/>
        </p:nvSpPr>
        <p:spPr>
          <a:xfrm>
            <a:off x="4421860" y="317084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47F5451-9579-CD4F-B93C-6128C881A642}"/>
              </a:ext>
            </a:extLst>
          </p:cNvPr>
          <p:cNvCxnSpPr>
            <a:cxnSpLocks/>
          </p:cNvCxnSpPr>
          <p:nvPr/>
        </p:nvCxnSpPr>
        <p:spPr>
          <a:xfrm>
            <a:off x="4421860" y="2977444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793A015-E13A-8442-9EBE-0B46AFA2C0C6}"/>
              </a:ext>
            </a:extLst>
          </p:cNvPr>
          <p:cNvCxnSpPr>
            <a:cxnSpLocks/>
          </p:cNvCxnSpPr>
          <p:nvPr/>
        </p:nvCxnSpPr>
        <p:spPr>
          <a:xfrm flipH="1">
            <a:off x="4413681" y="4025778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852C4D23-7990-1F42-9722-DA7110BAFBF8}"/>
              </a:ext>
            </a:extLst>
          </p:cNvPr>
          <p:cNvSpPr/>
          <p:nvPr/>
        </p:nvSpPr>
        <p:spPr>
          <a:xfrm>
            <a:off x="4468158" y="371449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7BF49BBA-D47D-514C-ADD1-BB8FD9DA0620}"/>
              </a:ext>
            </a:extLst>
          </p:cNvPr>
          <p:cNvSpPr/>
          <p:nvPr/>
        </p:nvSpPr>
        <p:spPr>
          <a:xfrm>
            <a:off x="4202290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980188D-8DD6-4643-BF90-D5DF7DAC19B8}"/>
              </a:ext>
            </a:extLst>
          </p:cNvPr>
          <p:cNvSpPr/>
          <p:nvPr/>
        </p:nvSpPr>
        <p:spPr>
          <a:xfrm>
            <a:off x="4752601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42F9939-F687-854F-9297-A2FD16B933F3}"/>
              </a:ext>
            </a:extLst>
          </p:cNvPr>
          <p:cNvCxnSpPr>
            <a:cxnSpLocks/>
          </p:cNvCxnSpPr>
          <p:nvPr/>
        </p:nvCxnSpPr>
        <p:spPr>
          <a:xfrm>
            <a:off x="4752601" y="4025777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DF1470E-644F-AA45-A09B-FAAABDA04300}"/>
              </a:ext>
            </a:extLst>
          </p:cNvPr>
          <p:cNvCxnSpPr>
            <a:cxnSpLocks/>
          </p:cNvCxnSpPr>
          <p:nvPr/>
        </p:nvCxnSpPr>
        <p:spPr>
          <a:xfrm flipH="1">
            <a:off x="2790982" y="4003962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15A98F5C-219F-1943-A59E-A5ACB633A1EA}"/>
              </a:ext>
            </a:extLst>
          </p:cNvPr>
          <p:cNvSpPr/>
          <p:nvPr/>
        </p:nvSpPr>
        <p:spPr>
          <a:xfrm>
            <a:off x="2845459" y="3692676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660D747-E38B-B44D-93E8-470A0CDD6A28}"/>
              </a:ext>
            </a:extLst>
          </p:cNvPr>
          <p:cNvSpPr/>
          <p:nvPr/>
        </p:nvSpPr>
        <p:spPr>
          <a:xfrm>
            <a:off x="2579591" y="419736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359F29-C202-F949-B2C9-E035575790DE}"/>
              </a:ext>
            </a:extLst>
          </p:cNvPr>
          <p:cNvSpPr/>
          <p:nvPr/>
        </p:nvSpPr>
        <p:spPr>
          <a:xfrm>
            <a:off x="3129902" y="4197362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1B7B263-557C-CC4D-B487-8E78C4208B57}"/>
              </a:ext>
            </a:extLst>
          </p:cNvPr>
          <p:cNvCxnSpPr>
            <a:cxnSpLocks/>
          </p:cNvCxnSpPr>
          <p:nvPr/>
        </p:nvCxnSpPr>
        <p:spPr>
          <a:xfrm>
            <a:off x="3129902" y="4003961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2FAAC64-B38A-9846-AA13-7708B6FF6A7F}"/>
              </a:ext>
            </a:extLst>
          </p:cNvPr>
          <p:cNvCxnSpPr>
            <a:cxnSpLocks/>
          </p:cNvCxnSpPr>
          <p:nvPr/>
        </p:nvCxnSpPr>
        <p:spPr>
          <a:xfrm flipH="1">
            <a:off x="3966912" y="3521091"/>
            <a:ext cx="36763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61D714C7-6E67-4049-8D35-E1CF1FCEA42B}"/>
              </a:ext>
            </a:extLst>
          </p:cNvPr>
          <p:cNvSpPr/>
          <p:nvPr/>
        </p:nvSpPr>
        <p:spPr>
          <a:xfrm>
            <a:off x="3760377" y="370563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DEBE7AD-DA9D-C94A-97FE-D817CFA1C39F}"/>
              </a:ext>
            </a:extLst>
          </p:cNvPr>
          <p:cNvCxnSpPr>
            <a:cxnSpLocks/>
          </p:cNvCxnSpPr>
          <p:nvPr/>
        </p:nvCxnSpPr>
        <p:spPr>
          <a:xfrm>
            <a:off x="4137417" y="2505243"/>
            <a:ext cx="56006" cy="13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F1EDA09-AD52-2444-958D-F1493412E6E7}"/>
              </a:ext>
            </a:extLst>
          </p:cNvPr>
          <p:cNvCxnSpPr>
            <a:cxnSpLocks/>
          </p:cNvCxnSpPr>
          <p:nvPr/>
        </p:nvCxnSpPr>
        <p:spPr>
          <a:xfrm flipH="1">
            <a:off x="3340100" y="2505243"/>
            <a:ext cx="38100" cy="1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AEBFEF0-57F2-C744-A310-4E16B54A86EB}"/>
              </a:ext>
            </a:extLst>
          </p:cNvPr>
          <p:cNvCxnSpPr>
            <a:cxnSpLocks/>
          </p:cNvCxnSpPr>
          <p:nvPr/>
        </p:nvCxnSpPr>
        <p:spPr>
          <a:xfrm>
            <a:off x="4633528" y="3521091"/>
            <a:ext cx="1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E33269F-95BC-C140-B07B-801954B4B6C6}"/>
              </a:ext>
            </a:extLst>
          </p:cNvPr>
          <p:cNvCxnSpPr>
            <a:cxnSpLocks/>
          </p:cNvCxnSpPr>
          <p:nvPr/>
        </p:nvCxnSpPr>
        <p:spPr>
          <a:xfrm>
            <a:off x="3010829" y="3528268"/>
            <a:ext cx="0" cy="1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4798F3-191E-F244-9E8A-9539C0C68F25}"/>
              </a:ext>
            </a:extLst>
          </p:cNvPr>
          <p:cNvSpPr txBox="1"/>
          <p:nvPr/>
        </p:nvSpPr>
        <p:spPr>
          <a:xfrm>
            <a:off x="5240443" y="1717182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Напимер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user </a:t>
            </a:r>
            <a:r>
              <a:rPr lang="ru-RU" dirty="0">
                <a:solidFill>
                  <a:schemeClr val="bg1"/>
                </a:solidFill>
              </a:rPr>
              <a:t>может быть нужен</a:t>
            </a:r>
          </a:p>
          <a:p>
            <a:r>
              <a:rPr lang="ru-RU" dirty="0">
                <a:solidFill>
                  <a:schemeClr val="bg1"/>
                </a:solidFill>
              </a:rPr>
              <a:t>в разных частях приложения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7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</a:rPr>
              <a:t>При типичной схеме, </a:t>
            </a:r>
            <a:r>
              <a:rPr lang="en-US" sz="1800" dirty="0">
                <a:solidFill>
                  <a:schemeClr val="tx1"/>
                </a:solidFill>
              </a:rPr>
              <a:t>user </a:t>
            </a:r>
            <a:r>
              <a:rPr lang="ru-RU" sz="1800" dirty="0">
                <a:solidFill>
                  <a:schemeClr val="tx1"/>
                </a:solidFill>
              </a:rPr>
              <a:t>придется передавать по всей цепочке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b="0" i="0" u="none" strike="noStrike" cap="none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та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Прямоугольник: скругленные углы 2">
            <a:extLst>
              <a:ext uri="{FF2B5EF4-FFF2-40B4-BE49-F238E27FC236}">
                <a16:creationId xmlns:a16="http://schemas.microsoft.com/office/drawing/2014/main" id="{3438C6AF-ADA8-DA41-9809-4793B4B91D40}"/>
              </a:ext>
            </a:extLst>
          </p:cNvPr>
          <p:cNvSpPr/>
          <p:nvPr/>
        </p:nvSpPr>
        <p:spPr>
          <a:xfrm>
            <a:off x="441088" y="1371505"/>
            <a:ext cx="8384882" cy="3338376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7E54388-38FD-7340-9C87-6CC3A8C2EF7A}"/>
              </a:ext>
            </a:extLst>
          </p:cNvPr>
          <p:cNvCxnSpPr>
            <a:cxnSpLocks/>
          </p:cNvCxnSpPr>
          <p:nvPr/>
        </p:nvCxnSpPr>
        <p:spPr>
          <a:xfrm flipH="1">
            <a:off x="3523762" y="1975057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8B528399-FC13-6C4F-8449-7F9EF7E1F2CB}"/>
              </a:ext>
            </a:extLst>
          </p:cNvPr>
          <p:cNvSpPr/>
          <p:nvPr/>
        </p:nvSpPr>
        <p:spPr>
          <a:xfrm>
            <a:off x="3578239" y="1663771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836DD15-9146-564B-A2A0-FFEFA975D822}"/>
              </a:ext>
            </a:extLst>
          </p:cNvPr>
          <p:cNvSpPr/>
          <p:nvPr/>
        </p:nvSpPr>
        <p:spPr>
          <a:xfrm>
            <a:off x="3312371" y="2168457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56E6EE6-A26F-A24F-BA0E-8C95C53C91DD}"/>
              </a:ext>
            </a:extLst>
          </p:cNvPr>
          <p:cNvSpPr/>
          <p:nvPr/>
        </p:nvSpPr>
        <p:spPr>
          <a:xfrm>
            <a:off x="3862682" y="2168457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964659F-35D2-FF43-B18C-035810587BC4}"/>
              </a:ext>
            </a:extLst>
          </p:cNvPr>
          <p:cNvCxnSpPr>
            <a:cxnSpLocks/>
          </p:cNvCxnSpPr>
          <p:nvPr/>
        </p:nvCxnSpPr>
        <p:spPr>
          <a:xfrm>
            <a:off x="3862682" y="1975056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5871247-B734-9944-B918-8DC70FB13AD2}"/>
              </a:ext>
            </a:extLst>
          </p:cNvPr>
          <p:cNvCxnSpPr>
            <a:cxnSpLocks/>
          </p:cNvCxnSpPr>
          <p:nvPr/>
        </p:nvCxnSpPr>
        <p:spPr>
          <a:xfrm flipH="1">
            <a:off x="3075425" y="2984429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CF0E7BD4-2CE0-8648-945B-4103592C0472}"/>
              </a:ext>
            </a:extLst>
          </p:cNvPr>
          <p:cNvSpPr/>
          <p:nvPr/>
        </p:nvSpPr>
        <p:spPr>
          <a:xfrm>
            <a:off x="3129902" y="2673143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36DBC77-478D-404D-A97E-95CA3166E95D}"/>
              </a:ext>
            </a:extLst>
          </p:cNvPr>
          <p:cNvSpPr/>
          <p:nvPr/>
        </p:nvSpPr>
        <p:spPr>
          <a:xfrm>
            <a:off x="2864034" y="3177829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B7C440B-81DE-9C43-9ECC-73C0E8860892}"/>
              </a:ext>
            </a:extLst>
          </p:cNvPr>
          <p:cNvSpPr/>
          <p:nvPr/>
        </p:nvSpPr>
        <p:spPr>
          <a:xfrm>
            <a:off x="3414345" y="317782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72F2DDB-84D7-1F41-8FC8-B1732F5EAA67}"/>
              </a:ext>
            </a:extLst>
          </p:cNvPr>
          <p:cNvCxnSpPr>
            <a:cxnSpLocks/>
          </p:cNvCxnSpPr>
          <p:nvPr/>
        </p:nvCxnSpPr>
        <p:spPr>
          <a:xfrm>
            <a:off x="3414345" y="2984428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E18F21B-DC79-FF44-812B-65877EC784D1}"/>
              </a:ext>
            </a:extLst>
          </p:cNvPr>
          <p:cNvCxnSpPr>
            <a:cxnSpLocks/>
          </p:cNvCxnSpPr>
          <p:nvPr/>
        </p:nvCxnSpPr>
        <p:spPr>
          <a:xfrm flipH="1">
            <a:off x="4082940" y="2977445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FC0DF177-3D1B-5844-B7CA-18E9F4C5289C}"/>
              </a:ext>
            </a:extLst>
          </p:cNvPr>
          <p:cNvSpPr/>
          <p:nvPr/>
        </p:nvSpPr>
        <p:spPr>
          <a:xfrm>
            <a:off x="4137417" y="2666159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3087E8C-7773-B34D-B765-81008BC61C27}"/>
              </a:ext>
            </a:extLst>
          </p:cNvPr>
          <p:cNvSpPr/>
          <p:nvPr/>
        </p:nvSpPr>
        <p:spPr>
          <a:xfrm>
            <a:off x="3871549" y="3170845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2320C1-0066-2040-858C-7E6280EF530E}"/>
              </a:ext>
            </a:extLst>
          </p:cNvPr>
          <p:cNvSpPr/>
          <p:nvPr/>
        </p:nvSpPr>
        <p:spPr>
          <a:xfrm>
            <a:off x="4421860" y="317084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47F5451-9579-CD4F-B93C-6128C881A642}"/>
              </a:ext>
            </a:extLst>
          </p:cNvPr>
          <p:cNvCxnSpPr>
            <a:cxnSpLocks/>
          </p:cNvCxnSpPr>
          <p:nvPr/>
        </p:nvCxnSpPr>
        <p:spPr>
          <a:xfrm>
            <a:off x="4421860" y="2977444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793A015-E13A-8442-9EBE-0B46AFA2C0C6}"/>
              </a:ext>
            </a:extLst>
          </p:cNvPr>
          <p:cNvCxnSpPr>
            <a:cxnSpLocks/>
          </p:cNvCxnSpPr>
          <p:nvPr/>
        </p:nvCxnSpPr>
        <p:spPr>
          <a:xfrm flipH="1">
            <a:off x="4413681" y="4025778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852C4D23-7990-1F42-9722-DA7110BAFBF8}"/>
              </a:ext>
            </a:extLst>
          </p:cNvPr>
          <p:cNvSpPr/>
          <p:nvPr/>
        </p:nvSpPr>
        <p:spPr>
          <a:xfrm>
            <a:off x="4468158" y="371449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7BF49BBA-D47D-514C-ADD1-BB8FD9DA0620}"/>
              </a:ext>
            </a:extLst>
          </p:cNvPr>
          <p:cNvSpPr/>
          <p:nvPr/>
        </p:nvSpPr>
        <p:spPr>
          <a:xfrm>
            <a:off x="4202290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980188D-8DD6-4643-BF90-D5DF7DAC19B8}"/>
              </a:ext>
            </a:extLst>
          </p:cNvPr>
          <p:cNvSpPr/>
          <p:nvPr/>
        </p:nvSpPr>
        <p:spPr>
          <a:xfrm>
            <a:off x="4752601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42F9939-F687-854F-9297-A2FD16B933F3}"/>
              </a:ext>
            </a:extLst>
          </p:cNvPr>
          <p:cNvCxnSpPr>
            <a:cxnSpLocks/>
          </p:cNvCxnSpPr>
          <p:nvPr/>
        </p:nvCxnSpPr>
        <p:spPr>
          <a:xfrm>
            <a:off x="4752601" y="4025777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DF1470E-644F-AA45-A09B-FAAABDA04300}"/>
              </a:ext>
            </a:extLst>
          </p:cNvPr>
          <p:cNvCxnSpPr>
            <a:cxnSpLocks/>
          </p:cNvCxnSpPr>
          <p:nvPr/>
        </p:nvCxnSpPr>
        <p:spPr>
          <a:xfrm flipH="1">
            <a:off x="2790982" y="4003962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15A98F5C-219F-1943-A59E-A5ACB633A1EA}"/>
              </a:ext>
            </a:extLst>
          </p:cNvPr>
          <p:cNvSpPr/>
          <p:nvPr/>
        </p:nvSpPr>
        <p:spPr>
          <a:xfrm>
            <a:off x="2845459" y="3692676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660D747-E38B-B44D-93E8-470A0CDD6A28}"/>
              </a:ext>
            </a:extLst>
          </p:cNvPr>
          <p:cNvSpPr/>
          <p:nvPr/>
        </p:nvSpPr>
        <p:spPr>
          <a:xfrm>
            <a:off x="2579591" y="419736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359F29-C202-F949-B2C9-E035575790DE}"/>
              </a:ext>
            </a:extLst>
          </p:cNvPr>
          <p:cNvSpPr/>
          <p:nvPr/>
        </p:nvSpPr>
        <p:spPr>
          <a:xfrm>
            <a:off x="3129902" y="4197362"/>
            <a:ext cx="330741" cy="3112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1B7B263-557C-CC4D-B487-8E78C4208B57}"/>
              </a:ext>
            </a:extLst>
          </p:cNvPr>
          <p:cNvCxnSpPr>
            <a:cxnSpLocks/>
          </p:cNvCxnSpPr>
          <p:nvPr/>
        </p:nvCxnSpPr>
        <p:spPr>
          <a:xfrm>
            <a:off x="3129902" y="4003961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2FAAC64-B38A-9846-AA13-7708B6FF6A7F}"/>
              </a:ext>
            </a:extLst>
          </p:cNvPr>
          <p:cNvCxnSpPr>
            <a:cxnSpLocks/>
          </p:cNvCxnSpPr>
          <p:nvPr/>
        </p:nvCxnSpPr>
        <p:spPr>
          <a:xfrm flipH="1">
            <a:off x="3966912" y="3521091"/>
            <a:ext cx="36763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61D714C7-6E67-4049-8D35-E1CF1FCEA42B}"/>
              </a:ext>
            </a:extLst>
          </p:cNvPr>
          <p:cNvSpPr/>
          <p:nvPr/>
        </p:nvSpPr>
        <p:spPr>
          <a:xfrm>
            <a:off x="3760377" y="370563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DEBE7AD-DA9D-C94A-97FE-D817CFA1C39F}"/>
              </a:ext>
            </a:extLst>
          </p:cNvPr>
          <p:cNvCxnSpPr>
            <a:cxnSpLocks/>
          </p:cNvCxnSpPr>
          <p:nvPr/>
        </p:nvCxnSpPr>
        <p:spPr>
          <a:xfrm>
            <a:off x="4137417" y="2505243"/>
            <a:ext cx="56006" cy="13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F1EDA09-AD52-2444-958D-F1493412E6E7}"/>
              </a:ext>
            </a:extLst>
          </p:cNvPr>
          <p:cNvCxnSpPr>
            <a:cxnSpLocks/>
          </p:cNvCxnSpPr>
          <p:nvPr/>
        </p:nvCxnSpPr>
        <p:spPr>
          <a:xfrm flipH="1">
            <a:off x="3340100" y="2505243"/>
            <a:ext cx="38100" cy="1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AEBFEF0-57F2-C744-A310-4E16B54A86EB}"/>
              </a:ext>
            </a:extLst>
          </p:cNvPr>
          <p:cNvCxnSpPr>
            <a:cxnSpLocks/>
          </p:cNvCxnSpPr>
          <p:nvPr/>
        </p:nvCxnSpPr>
        <p:spPr>
          <a:xfrm>
            <a:off x="4633528" y="3521091"/>
            <a:ext cx="1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E33269F-95BC-C140-B07B-801954B4B6C6}"/>
              </a:ext>
            </a:extLst>
          </p:cNvPr>
          <p:cNvCxnSpPr>
            <a:cxnSpLocks/>
          </p:cNvCxnSpPr>
          <p:nvPr/>
        </p:nvCxnSpPr>
        <p:spPr>
          <a:xfrm>
            <a:off x="3010829" y="3528268"/>
            <a:ext cx="0" cy="1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6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</a:rPr>
              <a:t>Для передачи данных вне пропс можно воспользоваться контекстом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контекста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362400" y="1367407"/>
            <a:ext cx="8419200" cy="621854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7" y="1479958"/>
            <a:ext cx="5608160" cy="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70C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UserContext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createContext</a:t>
            </a:r>
            <a:r>
              <a:rPr lang="en" dirty="0">
                <a:solidFill>
                  <a:schemeClr val="bg1"/>
                </a:solidFill>
              </a:rPr>
              <a:t>(null);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509CAEA7-4001-3845-8FC5-716CD6DCE3D2}"/>
              </a:ext>
            </a:extLst>
          </p:cNvPr>
          <p:cNvSpPr txBox="1">
            <a:spLocks/>
          </p:cNvSpPr>
          <p:nvPr/>
        </p:nvSpPr>
        <p:spPr>
          <a:xfrm>
            <a:off x="270521" y="2148870"/>
            <a:ext cx="8602958" cy="4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После создания контекст необходимо применить в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74A551BB-CF86-A84F-8352-0544C6649E10}"/>
              </a:ext>
            </a:extLst>
          </p:cNvPr>
          <p:cNvSpPr/>
          <p:nvPr/>
        </p:nvSpPr>
        <p:spPr>
          <a:xfrm>
            <a:off x="362400" y="2653037"/>
            <a:ext cx="8419200" cy="147434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17AC8202-9BEE-0F4C-BE12-1E2B4F23C56A}"/>
              </a:ext>
            </a:extLst>
          </p:cNvPr>
          <p:cNvSpPr txBox="1"/>
          <p:nvPr/>
        </p:nvSpPr>
        <p:spPr>
          <a:xfrm>
            <a:off x="533236" y="2765587"/>
            <a:ext cx="8065479" cy="15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 = () =&gt; (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&lt;</a:t>
            </a:r>
            <a:r>
              <a:rPr lang="en-US" dirty="0" err="1">
                <a:solidFill>
                  <a:srgbClr val="00B0F0"/>
                </a:solidFill>
              </a:rPr>
              <a:t>UserContext.Provider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={{ id: 1, name: ‘Joe’ }}&gt;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&lt;Application /&gt;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&lt;/</a:t>
            </a:r>
            <a:r>
              <a:rPr lang="en-US" dirty="0" err="1">
                <a:solidFill>
                  <a:srgbClr val="00B0F0"/>
                </a:solidFill>
              </a:rPr>
              <a:t>UserContext.Propvider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9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Как же получить данные из контекста?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контекста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509CAEA7-4001-3845-8FC5-716CD6DCE3D2}"/>
              </a:ext>
            </a:extLst>
          </p:cNvPr>
          <p:cNvSpPr txBox="1">
            <a:spLocks/>
          </p:cNvSpPr>
          <p:nvPr/>
        </p:nvSpPr>
        <p:spPr>
          <a:xfrm>
            <a:off x="270522" y="1211379"/>
            <a:ext cx="3143798" cy="5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Способ 1 (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this.context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74A551BB-CF86-A84F-8352-0544C6649E10}"/>
              </a:ext>
            </a:extLst>
          </p:cNvPr>
          <p:cNvSpPr/>
          <p:nvPr/>
        </p:nvSpPr>
        <p:spPr>
          <a:xfrm>
            <a:off x="362400" y="1833233"/>
            <a:ext cx="8419200" cy="240066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17AC8202-9BEE-0F4C-BE12-1E2B4F23C56A}"/>
              </a:ext>
            </a:extLst>
          </p:cNvPr>
          <p:cNvSpPr txBox="1"/>
          <p:nvPr/>
        </p:nvSpPr>
        <p:spPr>
          <a:xfrm>
            <a:off x="533237" y="1946246"/>
            <a:ext cx="6219902" cy="21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B0F0"/>
                </a:solidFill>
              </a:rPr>
              <a:t>UserName</a:t>
            </a:r>
            <a:r>
              <a:rPr lang="en-US" dirty="0">
                <a:solidFill>
                  <a:schemeClr val="bg1"/>
                </a:solidFill>
              </a:rPr>
              <a:t> extends </a:t>
            </a:r>
            <a:r>
              <a:rPr lang="en-US" dirty="0" err="1">
                <a:solidFill>
                  <a:srgbClr val="00B0F0"/>
                </a:solidFill>
              </a:rPr>
              <a:t>React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Component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contextType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UserContext</a:t>
            </a:r>
            <a:endParaRPr lang="en-US" dirty="0">
              <a:solidFill>
                <a:srgbClr val="FFC000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    render ()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return (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   &lt;div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=“user”&gt;{</a:t>
            </a:r>
            <a:r>
              <a:rPr lang="en-US" dirty="0" err="1">
                <a:solidFill>
                  <a:srgbClr val="00B0F0"/>
                </a:solidFill>
              </a:rPr>
              <a:t>this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FFC000"/>
                </a:solidFill>
              </a:rPr>
              <a:t>context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FFC0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}&lt;/div&gt;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Способ 2 (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Consumer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контекста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74A551BB-CF86-A84F-8352-0544C6649E10}"/>
              </a:ext>
            </a:extLst>
          </p:cNvPr>
          <p:cNvSpPr/>
          <p:nvPr/>
        </p:nvSpPr>
        <p:spPr>
          <a:xfrm>
            <a:off x="362400" y="2010812"/>
            <a:ext cx="8419200" cy="157967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17AC8202-9BEE-0F4C-BE12-1E2B4F23C56A}"/>
              </a:ext>
            </a:extLst>
          </p:cNvPr>
          <p:cNvSpPr txBox="1"/>
          <p:nvPr/>
        </p:nvSpPr>
        <p:spPr>
          <a:xfrm>
            <a:off x="533237" y="2171711"/>
            <a:ext cx="6219902" cy="141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UserName</a:t>
            </a:r>
            <a:r>
              <a:rPr lang="en-US" dirty="0">
                <a:solidFill>
                  <a:schemeClr val="bg1"/>
                </a:solidFill>
              </a:rPr>
              <a:t> = () =&gt; (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&lt;</a:t>
            </a:r>
            <a:r>
              <a:rPr lang="en-US" dirty="0" err="1">
                <a:solidFill>
                  <a:srgbClr val="00B0F0"/>
                </a:solidFill>
              </a:rPr>
              <a:t>UserContext.Consumer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{</a:t>
            </a:r>
            <a:r>
              <a:rPr lang="en-US" dirty="0">
                <a:solidFill>
                  <a:srgbClr val="FFC000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=&gt; &lt;div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=“user”&gt;{</a:t>
            </a:r>
            <a:r>
              <a:rPr lang="en-US" dirty="0" err="1">
                <a:solidFill>
                  <a:srgbClr val="FFC000"/>
                </a:solidFill>
              </a:rPr>
              <a:t>user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FFC00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}&lt;/div&gt;}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&lt;/</a:t>
            </a:r>
            <a:r>
              <a:rPr lang="en-US" dirty="0" err="1">
                <a:solidFill>
                  <a:srgbClr val="00B0F0"/>
                </a:solidFill>
              </a:rPr>
              <a:t>UserContext.Consumer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1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1"/>
            <a:ext cx="8602958" cy="185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Компонент высшего порядка — это функция, которая принимает компонент и возвращает новый компонент.</a:t>
            </a:r>
            <a:endParaRPr lang="en-US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Если обычный компонент преобразует пропсы в </a:t>
            </a:r>
            <a:r>
              <a:rPr lang="en" dirty="0">
                <a:solidFill>
                  <a:schemeClr val="tx1"/>
                </a:solidFill>
              </a:rPr>
              <a:t>UI, </a:t>
            </a:r>
            <a:r>
              <a:rPr lang="ru-RU" dirty="0">
                <a:solidFill>
                  <a:schemeClr val="tx1"/>
                </a:solidFill>
              </a:rPr>
              <a:t>то компонент высшего порядка преобразует компонент в другой компонент.</a:t>
            </a:r>
            <a:r>
              <a:rPr lang="en-US" dirty="0">
                <a:solidFill>
                  <a:schemeClr val="tx1"/>
                </a:solidFill>
              </a:rPr>
              <a:t> HOC – </a:t>
            </a:r>
            <a:r>
              <a:rPr lang="ru-RU" dirty="0">
                <a:solidFill>
                  <a:schemeClr val="tx1"/>
                </a:solidFill>
              </a:rPr>
              <a:t>служит для повторного использования логики.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higher order component (HOC)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3383252"/>
            <a:ext cx="8419200" cy="93611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23211" y="3620578"/>
            <a:ext cx="8097577" cy="6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dirty="0" err="1">
                <a:solidFill>
                  <a:srgbClr val="00B0F0"/>
                </a:solidFill>
              </a:rPr>
              <a:t>const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sz="1600" dirty="0" err="1">
                <a:solidFill>
                  <a:schemeClr val="bg1"/>
                </a:solidFill>
              </a:rPr>
              <a:t>EnhancedComponent</a:t>
            </a:r>
            <a:r>
              <a:rPr lang="en" sz="1600" dirty="0">
                <a:solidFill>
                  <a:schemeClr val="bg1"/>
                </a:solidFill>
              </a:rPr>
              <a:t> = </a:t>
            </a:r>
            <a:r>
              <a:rPr lang="en" sz="1600" dirty="0" err="1">
                <a:solidFill>
                  <a:srgbClr val="00B0F0"/>
                </a:solidFill>
              </a:rPr>
              <a:t>higherOrderComponent</a:t>
            </a:r>
            <a:r>
              <a:rPr lang="en" sz="1600" dirty="0">
                <a:solidFill>
                  <a:schemeClr val="bg1"/>
                </a:solidFill>
              </a:rPr>
              <a:t>(</a:t>
            </a:r>
            <a:r>
              <a:rPr lang="en" sz="1600" dirty="0" err="1">
                <a:solidFill>
                  <a:srgbClr val="FFC000"/>
                </a:solidFill>
              </a:rPr>
              <a:t>WrappedComponent</a:t>
            </a:r>
            <a:r>
              <a:rPr lang="en" sz="1600" dirty="0">
                <a:solidFill>
                  <a:schemeClr val="bg1"/>
                </a:solidFill>
              </a:rPr>
              <a:t>);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1EDEE9B7-9C24-514F-8684-C885A3C67E03}"/>
              </a:ext>
            </a:extLst>
          </p:cNvPr>
          <p:cNvSpPr txBox="1"/>
          <p:nvPr/>
        </p:nvSpPr>
        <p:spPr>
          <a:xfrm>
            <a:off x="523211" y="2942340"/>
            <a:ext cx="8097577" cy="6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>
                <a:solidFill>
                  <a:schemeClr val="tx1"/>
                </a:solidFill>
              </a:rPr>
              <a:t>Пример применения: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2" y="745551"/>
            <a:ext cx="2917296" cy="60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Пример простого </a:t>
            </a:r>
            <a:r>
              <a:rPr lang="en-US" dirty="0">
                <a:solidFill>
                  <a:schemeClr val="tx1"/>
                </a:solidFill>
              </a:rPr>
              <a:t>HOC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higher order component (HOC)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1348081"/>
            <a:ext cx="8419200" cy="348397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23211" y="1577130"/>
            <a:ext cx="8097577" cy="304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function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logProps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sz="1600" dirty="0" err="1">
                <a:solidFill>
                  <a:srgbClr val="92D050"/>
                </a:solidFill>
              </a:rPr>
              <a:t>WrappedComponent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sz="1600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sz="1600" dirty="0" err="1">
                <a:solidFill>
                  <a:srgbClr val="00B0F0"/>
                </a:solidFill>
              </a:rPr>
              <a:t>Component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componentWillReceiveProps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sz="1600" dirty="0" err="1">
                <a:solidFill>
                  <a:schemeClr val="bg1"/>
                </a:solidFill>
              </a:rPr>
              <a:t>nextProps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    </a:t>
            </a:r>
            <a:r>
              <a:rPr lang="en" sz="1600" dirty="0" err="1">
                <a:solidFill>
                  <a:schemeClr val="bg1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.log</a:t>
            </a:r>
            <a:r>
              <a:rPr lang="en" dirty="0">
                <a:solidFill>
                  <a:schemeClr val="bg1"/>
                </a:solidFill>
              </a:rPr>
              <a:t>('</a:t>
            </a:r>
            <a:r>
              <a:rPr lang="ru-RU" dirty="0">
                <a:solidFill>
                  <a:schemeClr val="bg1"/>
                </a:solidFill>
              </a:rPr>
              <a:t>Текущие пропсы: ',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this.</a:t>
            </a:r>
            <a:r>
              <a:rPr lang="en" sz="1600" dirty="0" err="1">
                <a:solidFill>
                  <a:schemeClr val="bg1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);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    </a:t>
            </a:r>
            <a:r>
              <a:rPr lang="en" sz="1600" dirty="0" err="1">
                <a:solidFill>
                  <a:schemeClr val="bg1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.log</a:t>
            </a:r>
            <a:r>
              <a:rPr lang="en" dirty="0">
                <a:solidFill>
                  <a:schemeClr val="bg1"/>
                </a:solidFill>
              </a:rPr>
              <a:t>('</a:t>
            </a:r>
            <a:r>
              <a:rPr lang="ru-RU" dirty="0">
                <a:solidFill>
                  <a:schemeClr val="bg1"/>
                </a:solidFill>
              </a:rPr>
              <a:t>Следующие пропсы: ',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" sz="1600" dirty="0" err="1">
                <a:solidFill>
                  <a:schemeClr val="bg1"/>
                </a:solidFill>
              </a:rPr>
              <a:t>nextProps</a:t>
            </a:r>
            <a:r>
              <a:rPr lang="en" dirty="0">
                <a:solidFill>
                  <a:schemeClr val="bg1"/>
                </a:solidFill>
              </a:rPr>
              <a:t>);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render </a:t>
            </a:r>
            <a:r>
              <a:rPr lang="en" dirty="0">
                <a:solidFill>
                  <a:schemeClr val="bg1"/>
                </a:solidFill>
              </a:rPr>
              <a:t>()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 err="1">
                <a:solidFill>
                  <a:srgbClr val="92D050"/>
                </a:solidFill>
              </a:rPr>
              <a:t>WrappedComponent</a:t>
            </a:r>
            <a:r>
              <a:rPr lang="en" dirty="0">
                <a:solidFill>
                  <a:schemeClr val="bg1"/>
                </a:solidFill>
              </a:rPr>
              <a:t> {...</a:t>
            </a:r>
            <a:r>
              <a:rPr lang="en" dirty="0" err="1">
                <a:solidFill>
                  <a:schemeClr val="bg1"/>
                </a:solidFill>
              </a:rPr>
              <a:t>this.props</a:t>
            </a:r>
            <a:r>
              <a:rPr lang="en" dirty="0">
                <a:solidFill>
                  <a:schemeClr val="bg1"/>
                </a:solidFill>
              </a:rPr>
              <a:t>} /&gt;;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sz="1600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en" sz="1600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Заворачиваем чтение контекста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HOC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buSzPts val="2000"/>
              </a:pP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2516697"/>
            <a:ext cx="8419200" cy="245160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23211" y="2659310"/>
            <a:ext cx="8159395" cy="223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70C0"/>
                </a:solidFill>
              </a:rPr>
              <a:t>export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function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FF00"/>
                </a:solidFill>
              </a:rPr>
              <a:t>withUser</a:t>
            </a:r>
            <a:r>
              <a:rPr lang="en" dirty="0">
                <a:solidFill>
                  <a:schemeClr val="bg1"/>
                </a:solidFill>
              </a:rPr>
              <a:t> (</a:t>
            </a: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)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70C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function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FF00"/>
                </a:solidFill>
              </a:rPr>
              <a:t>BoundComponent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 {</a:t>
            </a:r>
          </a:p>
          <a:p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0070C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</a:t>
            </a:r>
            <a:r>
              <a:rPr lang="en" dirty="0" err="1">
                <a:solidFill>
                  <a:srgbClr val="92D050"/>
                </a:solidFill>
              </a:rPr>
              <a:t>UserContext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Consumer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  <a:p>
            <a:r>
              <a:rPr lang="en" dirty="0">
                <a:solidFill>
                  <a:schemeClr val="bg1"/>
                </a:solidFill>
              </a:rPr>
              <a:t>                </a:t>
            </a:r>
            <a:r>
              <a:rPr lang="en" dirty="0">
                <a:solidFill>
                  <a:srgbClr val="00B0F0"/>
                </a:solidFill>
              </a:rPr>
              <a:t>{user</a:t>
            </a:r>
            <a:r>
              <a:rPr lang="en" dirty="0">
                <a:solidFill>
                  <a:schemeClr val="bg1"/>
                </a:solidFill>
              </a:rPr>
              <a:t> =&gt; &lt;</a:t>
            </a:r>
            <a:r>
              <a:rPr lang="en" dirty="0">
                <a:solidFill>
                  <a:srgbClr val="92D050"/>
                </a:solidFill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 {...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} </a:t>
            </a:r>
            <a:r>
              <a:rPr lang="en" dirty="0">
                <a:solidFill>
                  <a:srgbClr val="00B0F0"/>
                </a:solidFill>
              </a:rPr>
              <a:t>user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>
                <a:solidFill>
                  <a:srgbClr val="00B0F0"/>
                </a:solidFill>
              </a:rPr>
              <a:t>user</a:t>
            </a:r>
            <a:r>
              <a:rPr lang="en" dirty="0">
                <a:solidFill>
                  <a:schemeClr val="bg1"/>
                </a:solidFill>
              </a:rPr>
              <a:t>} /&gt;</a:t>
            </a:r>
            <a:r>
              <a:rPr lang="en" dirty="0">
                <a:solidFill>
                  <a:srgbClr val="00B0F0"/>
                </a:solidFill>
              </a:rPr>
              <a:t>}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&lt;/</a:t>
            </a:r>
            <a:r>
              <a:rPr lang="en" dirty="0" err="1">
                <a:solidFill>
                  <a:srgbClr val="92D050"/>
                </a:solidFill>
              </a:rPr>
              <a:t>UserContext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Consumer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  <a:p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r>
              <a:rPr lang="en" dirty="0">
                <a:solidFill>
                  <a:schemeClr val="bg1"/>
                </a:solidFill>
              </a:rPr>
              <a:t>    };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Google Shape;98;p23">
            <a:extLst>
              <a:ext uri="{FF2B5EF4-FFF2-40B4-BE49-F238E27FC236}">
                <a16:creationId xmlns:a16="http://schemas.microsoft.com/office/drawing/2014/main" id="{40B6291D-8D24-4B4D-9558-B5CDF3B4B187}"/>
              </a:ext>
            </a:extLst>
          </p:cNvPr>
          <p:cNvSpPr txBox="1">
            <a:spLocks/>
          </p:cNvSpPr>
          <p:nvPr/>
        </p:nvSpPr>
        <p:spPr>
          <a:xfrm>
            <a:off x="270522" y="942931"/>
            <a:ext cx="8512536" cy="82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Воспользуемся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HOC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для того чтобы </a:t>
            </a:r>
            <a:r>
              <a:rPr lang="ru-RU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переиспользовать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логику получения пользователя из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55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Заворачиваем чтение контекста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HOC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buSzPts val="2000"/>
              </a:pP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702900"/>
            <a:ext cx="8419200" cy="4265399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23211" y="796954"/>
            <a:ext cx="8159395" cy="40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B0F0"/>
                </a:solidFill>
              </a:rPr>
              <a:t>type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Omit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T</a:t>
            </a:r>
            <a:r>
              <a:rPr lang="en" dirty="0">
                <a:solidFill>
                  <a:schemeClr val="bg1"/>
                </a:solidFill>
              </a:rPr>
              <a:t>, </a:t>
            </a:r>
            <a:r>
              <a:rPr lang="en" dirty="0">
                <a:solidFill>
                  <a:srgbClr val="92D050"/>
                </a:solidFill>
              </a:rPr>
              <a:t>K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extends </a:t>
            </a:r>
            <a:r>
              <a:rPr lang="en" dirty="0" err="1">
                <a:solidFill>
                  <a:srgbClr val="00B0F0"/>
                </a:solidFill>
              </a:rPr>
              <a:t>keyof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T</a:t>
            </a:r>
            <a:r>
              <a:rPr lang="en" dirty="0">
                <a:solidFill>
                  <a:schemeClr val="bg1"/>
                </a:solidFill>
              </a:rPr>
              <a:t>&gt; = </a:t>
            </a:r>
            <a:r>
              <a:rPr lang="en" dirty="0">
                <a:solidFill>
                  <a:srgbClr val="92D050"/>
                </a:solidFill>
              </a:rPr>
              <a:t>Pick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T</a:t>
            </a:r>
            <a:r>
              <a:rPr lang="en" dirty="0">
                <a:solidFill>
                  <a:schemeClr val="bg1"/>
                </a:solidFill>
              </a:rPr>
              <a:t>, </a:t>
            </a:r>
            <a:r>
              <a:rPr lang="en" dirty="0">
                <a:solidFill>
                  <a:srgbClr val="92D050"/>
                </a:solidFill>
              </a:rPr>
              <a:t>Exclude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 err="1">
                <a:solidFill>
                  <a:srgbClr val="00B0F0"/>
                </a:solidFill>
              </a:rPr>
              <a:t>keyof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T</a:t>
            </a:r>
            <a:r>
              <a:rPr lang="en" dirty="0">
                <a:solidFill>
                  <a:schemeClr val="bg1"/>
                </a:solidFill>
              </a:rPr>
              <a:t>, </a:t>
            </a:r>
            <a:r>
              <a:rPr lang="en" dirty="0">
                <a:solidFill>
                  <a:srgbClr val="92D050"/>
                </a:solidFill>
              </a:rPr>
              <a:t>K</a:t>
            </a:r>
            <a:r>
              <a:rPr lang="en" dirty="0">
                <a:solidFill>
                  <a:schemeClr val="bg1"/>
                </a:solidFill>
              </a:rPr>
              <a:t>&gt;&gt;;</a:t>
            </a:r>
          </a:p>
          <a:p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rgbClr val="92D050"/>
                </a:solidFill>
              </a:rPr>
              <a:t>/* *</a:t>
            </a:r>
          </a:p>
          <a:p>
            <a:r>
              <a:rPr lang="en" dirty="0">
                <a:solidFill>
                  <a:srgbClr val="92D050"/>
                </a:solidFill>
              </a:rPr>
              <a:t> * </a:t>
            </a:r>
            <a:r>
              <a:rPr lang="ru-RU" dirty="0">
                <a:solidFill>
                  <a:srgbClr val="92D050"/>
                </a:solidFill>
              </a:rPr>
              <a:t>Добавляет авторизованного пользователя в </a:t>
            </a:r>
            <a:r>
              <a:rPr lang="en" dirty="0">
                <a:solidFill>
                  <a:srgbClr val="92D050"/>
                </a:solidFill>
              </a:rPr>
              <a:t>props </a:t>
            </a:r>
            <a:r>
              <a:rPr lang="ru-RU" dirty="0">
                <a:solidFill>
                  <a:srgbClr val="92D050"/>
                </a:solidFill>
              </a:rPr>
              <a:t>к компоненту.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*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en" dirty="0" err="1">
                <a:solidFill>
                  <a:srgbClr val="00B0F0"/>
                </a:solidFill>
              </a:rPr>
              <a:t>param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Component</a:t>
            </a:r>
            <a:r>
              <a:rPr lang="en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Компонент.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*/</a:t>
            </a:r>
          </a:p>
          <a:p>
            <a:r>
              <a:rPr lang="en" dirty="0">
                <a:solidFill>
                  <a:srgbClr val="0070C0"/>
                </a:solidFill>
              </a:rPr>
              <a:t>export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function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FF00"/>
                </a:solidFill>
              </a:rPr>
              <a:t>withUser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extends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>
                <a:solidFill>
                  <a:srgbClr val="00B0F0"/>
                </a:solidFill>
              </a:rPr>
              <a:t>user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IUser</a:t>
            </a:r>
            <a:r>
              <a:rPr lang="en" dirty="0">
                <a:solidFill>
                  <a:schemeClr val="bg1"/>
                </a:solidFill>
              </a:rPr>
              <a:t> }, </a:t>
            </a:r>
            <a:r>
              <a:rPr lang="en" dirty="0">
                <a:solidFill>
                  <a:srgbClr val="92D050"/>
                </a:solidFill>
              </a:rPr>
              <a:t>R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92D050"/>
                </a:solidFill>
              </a:rPr>
              <a:t>Omit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, </a:t>
            </a:r>
            <a:r>
              <a:rPr lang="en" dirty="0">
                <a:solidFill>
                  <a:srgbClr val="FFC000"/>
                </a:solidFill>
              </a:rPr>
              <a:t>'user'</a:t>
            </a:r>
            <a:r>
              <a:rPr lang="en" dirty="0">
                <a:solidFill>
                  <a:schemeClr val="bg1"/>
                </a:solidFill>
              </a:rPr>
              <a:t>&gt;&gt;(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ComponentType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P</a:t>
            </a:r>
            <a:r>
              <a:rPr lang="en" dirty="0">
                <a:solidFill>
                  <a:schemeClr val="bg1"/>
                </a:solidFill>
              </a:rPr>
              <a:t>&gt;,</a:t>
            </a:r>
          </a:p>
          <a:p>
            <a:r>
              <a:rPr lang="en" dirty="0">
                <a:solidFill>
                  <a:schemeClr val="bg1"/>
                </a:solidFill>
              </a:rPr>
              <a:t>): </a:t>
            </a:r>
            <a:r>
              <a:rPr lang="en" dirty="0" err="1">
                <a:solidFill>
                  <a:srgbClr val="92D05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ComponentType</a:t>
            </a:r>
            <a:r>
              <a:rPr lang="en" dirty="0">
                <a:solidFill>
                  <a:schemeClr val="bg1"/>
                </a:solidFill>
              </a:rPr>
              <a:t>&lt;</a:t>
            </a:r>
            <a:r>
              <a:rPr lang="en" dirty="0">
                <a:solidFill>
                  <a:srgbClr val="92D050"/>
                </a:solidFill>
              </a:rPr>
              <a:t>R</a:t>
            </a:r>
            <a:r>
              <a:rPr lang="en" dirty="0">
                <a:solidFill>
                  <a:schemeClr val="bg1"/>
                </a:solidFill>
              </a:rPr>
              <a:t>&gt;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70C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function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FF00"/>
                </a:solidFill>
              </a:rPr>
              <a:t>BoundComponent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92D050"/>
                </a:solidFill>
              </a:rPr>
              <a:t>R</a:t>
            </a:r>
            <a:r>
              <a:rPr lang="en" dirty="0">
                <a:solidFill>
                  <a:schemeClr val="bg1"/>
                </a:solidFill>
              </a:rPr>
              <a:t>) {</a:t>
            </a:r>
          </a:p>
          <a:p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0070C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</a:t>
            </a:r>
            <a:r>
              <a:rPr lang="en" dirty="0" err="1">
                <a:solidFill>
                  <a:srgbClr val="92D050"/>
                </a:solidFill>
              </a:rPr>
              <a:t>UserContext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Consumer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  <a:p>
            <a:r>
              <a:rPr lang="en" dirty="0">
                <a:solidFill>
                  <a:schemeClr val="bg1"/>
                </a:solidFill>
              </a:rPr>
              <a:t>                </a:t>
            </a:r>
            <a:r>
              <a:rPr lang="en" dirty="0">
                <a:solidFill>
                  <a:srgbClr val="00B0F0"/>
                </a:solidFill>
              </a:rPr>
              <a:t>{user</a:t>
            </a:r>
            <a:r>
              <a:rPr lang="en" dirty="0">
                <a:solidFill>
                  <a:schemeClr val="bg1"/>
                </a:solidFill>
              </a:rPr>
              <a:t> =&gt; &lt;</a:t>
            </a:r>
            <a:r>
              <a:rPr lang="en" dirty="0">
                <a:solidFill>
                  <a:srgbClr val="92D050"/>
                </a:solidFill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 {...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} </a:t>
            </a:r>
            <a:r>
              <a:rPr lang="en" dirty="0">
                <a:solidFill>
                  <a:srgbClr val="00B0F0"/>
                </a:solidFill>
              </a:rPr>
              <a:t>user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>
                <a:solidFill>
                  <a:srgbClr val="00B0F0"/>
                </a:solidFill>
              </a:rPr>
              <a:t>user</a:t>
            </a:r>
            <a:r>
              <a:rPr lang="en" dirty="0">
                <a:solidFill>
                  <a:schemeClr val="bg1"/>
                </a:solidFill>
              </a:rPr>
              <a:t>} /&gt;</a:t>
            </a:r>
            <a:r>
              <a:rPr lang="en" dirty="0">
                <a:solidFill>
                  <a:srgbClr val="00B0F0"/>
                </a:solidFill>
              </a:rPr>
              <a:t>}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&lt;/</a:t>
            </a:r>
            <a:r>
              <a:rPr lang="en" dirty="0" err="1">
                <a:solidFill>
                  <a:srgbClr val="92D050"/>
                </a:solidFill>
              </a:rPr>
              <a:t>UserContext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Consumer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  <a:p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r>
              <a:rPr lang="en" dirty="0">
                <a:solidFill>
                  <a:schemeClr val="bg1"/>
                </a:solidFill>
              </a:rPr>
              <a:t>    };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10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передать данные не через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каких ситуациях это оправдано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Назовите 2 способа получения данных из контекста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HOC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Понимаем что можно сделать с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props.children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Передача данных не через пропс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Пишем компоненты высшего порядка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Считаем и перечисляем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children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Передать данные через контекст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Написать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HOC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по применению 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propTypes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https://reactjs.org/docs/typechecking-with-proptypes.html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Синтаксические события </a:t>
            </a:r>
            <a:r>
              <a:rPr lang="en" dirty="0">
                <a:hlinkClick r:id="rId4"/>
              </a:rPr>
              <a:t>https://reactjs.org/docs/events.html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 ref </a:t>
            </a:r>
            <a:r>
              <a:rPr lang="en" dirty="0">
                <a:hlinkClick r:id="rId5"/>
              </a:rPr>
              <a:t>https://reactjs.org/docs/refs-and-the-dom.html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React.Children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React.cloneElement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Передаем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children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Создание контекста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Чтение данных из контекста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higher order component (HOC)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Заворачиваем чтение контекста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HOC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2321024"/>
            <a:ext cx="8602958" cy="91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</a:t>
            </a:r>
            <a:r>
              <a:rPr lang="en" dirty="0"/>
              <a:t>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предоставляет функции для работы с непрозрачной структурой данных </a:t>
            </a:r>
            <a:r>
              <a:rPr lang="en" sz="18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this.props.children</a:t>
            </a:r>
            <a:r>
              <a:rPr lang="en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en-US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b="0" i="0" u="none" strike="noStrike" cap="none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Работа с </a:t>
              </a:r>
              <a:r>
                <a:rPr lang="en-US" sz="2000" b="0" i="0" u="none" strike="noStrike" cap="none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 children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A5DD062F-13F0-124D-9EE4-562999A5C686}"/>
              </a:ext>
            </a:extLst>
          </p:cNvPr>
          <p:cNvSpPr txBox="1">
            <a:spLocks/>
          </p:cNvSpPr>
          <p:nvPr/>
        </p:nvSpPr>
        <p:spPr>
          <a:xfrm>
            <a:off x="299625" y="1712067"/>
            <a:ext cx="8602958" cy="64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 качестве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children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может оказаться любой вариант </a:t>
            </a:r>
            <a:r>
              <a:rPr lang="en-US" sz="1800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ReactNode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</p:txBody>
      </p:sp>
      <p:sp>
        <p:nvSpPr>
          <p:cNvPr id="11" name="Google Shape;98;p23">
            <a:extLst>
              <a:ext uri="{FF2B5EF4-FFF2-40B4-BE49-F238E27FC236}">
                <a16:creationId xmlns:a16="http://schemas.microsoft.com/office/drawing/2014/main" id="{286074DE-54AB-A54A-AE9D-351A0F70660A}"/>
              </a:ext>
            </a:extLst>
          </p:cNvPr>
          <p:cNvSpPr txBox="1">
            <a:spLocks/>
          </p:cNvSpPr>
          <p:nvPr/>
        </p:nvSpPr>
        <p:spPr>
          <a:xfrm>
            <a:off x="299625" y="640072"/>
            <a:ext cx="8602958" cy="10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</a:rPr>
              <a:t>В любом компоненте доступны </a:t>
            </a:r>
            <a:r>
              <a:rPr lang="en" sz="1800" dirty="0" err="1">
                <a:solidFill>
                  <a:schemeClr val="tx1"/>
                </a:solidFill>
              </a:rPr>
              <a:t>props.children</a:t>
            </a:r>
            <a:r>
              <a:rPr lang="en" sz="1800" dirty="0">
                <a:solidFill>
                  <a:schemeClr val="tx1"/>
                </a:solidFill>
              </a:rPr>
              <a:t>. </a:t>
            </a:r>
            <a:r>
              <a:rPr lang="ru-RU" sz="1800" dirty="0">
                <a:solidFill>
                  <a:schemeClr val="tx1"/>
                </a:solidFill>
              </a:rPr>
              <a:t>Это контент между открывающим и закрывающим тегом компонента</a:t>
            </a:r>
            <a:endParaRPr lang="en-US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8821320B-1D54-464A-A5C5-6CC145FD93FE}"/>
              </a:ext>
            </a:extLst>
          </p:cNvPr>
          <p:cNvSpPr txBox="1">
            <a:spLocks/>
          </p:cNvSpPr>
          <p:nvPr/>
        </p:nvSpPr>
        <p:spPr>
          <a:xfrm>
            <a:off x="270521" y="3248310"/>
            <a:ext cx="8602958" cy="131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</a:t>
            </a:r>
            <a:r>
              <a:rPr lang="en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CloneElement</a:t>
            </a:r>
            <a:r>
              <a:rPr lang="en" dirty="0"/>
              <a:t>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функция клонирования компонента, дающая возможность вмешаться в применение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children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, например подмешав новых пропс</a:t>
            </a:r>
            <a:r>
              <a:rPr lang="en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en-US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43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153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.Children.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map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Вызывает функцию для каждого непосредственного потомка, содержащегося в </a:t>
            </a:r>
            <a:r>
              <a:rPr lang="en" dirty="0">
                <a:solidFill>
                  <a:schemeClr val="tx1"/>
                </a:solidFill>
              </a:rPr>
              <a:t>children </a:t>
            </a:r>
            <a:r>
              <a:rPr lang="ru-RU" dirty="0">
                <a:solidFill>
                  <a:schemeClr val="tx1"/>
                </a:solidFill>
              </a:rPr>
              <a:t>передавая их по очереди в </a:t>
            </a:r>
            <a:r>
              <a:rPr lang="en" dirty="0" err="1">
                <a:solidFill>
                  <a:schemeClr val="tx1"/>
                </a:solidFill>
              </a:rPr>
              <a:t>thisArg</a:t>
            </a:r>
            <a:r>
              <a:rPr lang="en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Если </a:t>
            </a:r>
            <a:r>
              <a:rPr lang="en" dirty="0">
                <a:solidFill>
                  <a:schemeClr val="tx1"/>
                </a:solidFill>
              </a:rPr>
              <a:t>children — </a:t>
            </a:r>
            <a:r>
              <a:rPr lang="ru-RU" dirty="0">
                <a:solidFill>
                  <a:schemeClr val="tx1"/>
                </a:solidFill>
              </a:rPr>
              <a:t>это массив, он будет пройден, и функция будет вызвана для каждого потомка в массиве. Если </a:t>
            </a:r>
            <a:r>
              <a:rPr lang="en" dirty="0">
                <a:solidFill>
                  <a:schemeClr val="tx1"/>
                </a:solidFill>
              </a:rPr>
              <a:t>children </a:t>
            </a:r>
            <a:r>
              <a:rPr lang="ru-RU" dirty="0">
                <a:solidFill>
                  <a:schemeClr val="tx1"/>
                </a:solidFill>
              </a:rPr>
              <a:t>равен </a:t>
            </a:r>
            <a:r>
              <a:rPr lang="en" dirty="0">
                <a:solidFill>
                  <a:schemeClr val="tx1"/>
                </a:solidFill>
              </a:rPr>
              <a:t>null </a:t>
            </a:r>
            <a:r>
              <a:rPr lang="ru-RU" dirty="0">
                <a:solidFill>
                  <a:schemeClr val="tx1"/>
                </a:solidFill>
              </a:rPr>
              <a:t>или </a:t>
            </a:r>
            <a:r>
              <a:rPr lang="en" dirty="0">
                <a:solidFill>
                  <a:schemeClr val="tx1"/>
                </a:solidFill>
              </a:rPr>
              <a:t>undefined, </a:t>
            </a:r>
            <a:r>
              <a:rPr lang="ru-RU" dirty="0">
                <a:solidFill>
                  <a:schemeClr val="tx1"/>
                </a:solidFill>
              </a:rPr>
              <a:t>этот метод вернёт </a:t>
            </a:r>
            <a:r>
              <a:rPr lang="en" dirty="0">
                <a:solidFill>
                  <a:schemeClr val="tx1"/>
                </a:solidFill>
              </a:rPr>
              <a:t>null </a:t>
            </a:r>
            <a:r>
              <a:rPr lang="ru-RU" dirty="0">
                <a:solidFill>
                  <a:schemeClr val="tx1"/>
                </a:solidFill>
              </a:rPr>
              <a:t>или </a:t>
            </a:r>
            <a:r>
              <a:rPr lang="en" dirty="0">
                <a:solidFill>
                  <a:schemeClr val="tx1"/>
                </a:solidFill>
              </a:rPr>
              <a:t>undefined, </a:t>
            </a:r>
            <a:r>
              <a:rPr lang="ru-RU" dirty="0">
                <a:solidFill>
                  <a:schemeClr val="tx1"/>
                </a:solidFill>
              </a:rPr>
              <a:t>а не массив.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React.Children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362400" y="2339989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7" y="2396746"/>
            <a:ext cx="5608160" cy="68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Children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map</a:t>
            </a:r>
            <a:r>
              <a:rPr lang="en" dirty="0">
                <a:solidFill>
                  <a:schemeClr val="bg1"/>
                </a:solidFill>
              </a:rPr>
              <a:t>(children, function[(</a:t>
            </a:r>
            <a:r>
              <a:rPr lang="en" dirty="0" err="1">
                <a:solidFill>
                  <a:srgbClr val="00B0F0"/>
                </a:solidFill>
              </a:rPr>
              <a:t>thisArg</a:t>
            </a:r>
            <a:r>
              <a:rPr lang="en" dirty="0">
                <a:solidFill>
                  <a:schemeClr val="bg1"/>
                </a:solidFill>
              </a:rPr>
              <a:t>)])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98;p23">
            <a:extLst>
              <a:ext uri="{FF2B5EF4-FFF2-40B4-BE49-F238E27FC236}">
                <a16:creationId xmlns:a16="http://schemas.microsoft.com/office/drawing/2014/main" id="{6D32F0EB-74C5-C949-8481-62E0466DB9B1}"/>
              </a:ext>
            </a:extLst>
          </p:cNvPr>
          <p:cNvSpPr txBox="1">
            <a:spLocks/>
          </p:cNvSpPr>
          <p:nvPr/>
        </p:nvSpPr>
        <p:spPr>
          <a:xfrm>
            <a:off x="270521" y="3017243"/>
            <a:ext cx="8602958" cy="73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.Children.</a:t>
            </a:r>
            <a:r>
              <a:rPr lang="en-US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forEach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Тоже что и </a:t>
            </a:r>
            <a:r>
              <a:rPr lang="en-US" dirty="0">
                <a:solidFill>
                  <a:schemeClr val="tx1"/>
                </a:solidFill>
              </a:rPr>
              <a:t>map</a:t>
            </a:r>
            <a:r>
              <a:rPr lang="ru-RU" dirty="0">
                <a:solidFill>
                  <a:schemeClr val="tx1"/>
                </a:solidFill>
              </a:rPr>
              <a:t>, но не возвращает массив.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3756768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34695" y="3813525"/>
            <a:ext cx="5608160" cy="68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forEach</a:t>
            </a:r>
            <a:r>
              <a:rPr lang="en" dirty="0">
                <a:solidFill>
                  <a:schemeClr val="bg1"/>
                </a:solidFill>
              </a:rPr>
              <a:t>(children, function[(</a:t>
            </a:r>
            <a:r>
              <a:rPr lang="en" dirty="0" err="1">
                <a:solidFill>
                  <a:srgbClr val="00B0F0"/>
                </a:solidFill>
              </a:rPr>
              <a:t>thisArg</a:t>
            </a:r>
            <a:r>
              <a:rPr lang="en" dirty="0">
                <a:solidFill>
                  <a:schemeClr val="bg1"/>
                </a:solidFill>
              </a:rPr>
              <a:t>)])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153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.Children.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count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Возвращает общее количество компонентов в </a:t>
            </a:r>
            <a:r>
              <a:rPr lang="en" dirty="0">
                <a:solidFill>
                  <a:schemeClr val="tx1"/>
                </a:solidFill>
              </a:rPr>
              <a:t>children, </a:t>
            </a:r>
            <a:r>
              <a:rPr lang="ru-RU" dirty="0">
                <a:solidFill>
                  <a:schemeClr val="tx1"/>
                </a:solidFill>
              </a:rPr>
              <a:t>равное числу раз которое будет вызван обратный вызов, переданный в </a:t>
            </a:r>
            <a:r>
              <a:rPr lang="en" dirty="0">
                <a:solidFill>
                  <a:srgbClr val="7030A0"/>
                </a:solidFill>
              </a:rPr>
              <a:t>map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или </a:t>
            </a:r>
            <a:r>
              <a:rPr lang="en" dirty="0" err="1">
                <a:solidFill>
                  <a:srgbClr val="7030A0"/>
                </a:solidFill>
              </a:rPr>
              <a:t>forEach</a:t>
            </a:r>
            <a:endParaRPr lang="en-US" dirty="0">
              <a:solidFill>
                <a:srgbClr val="7030A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React.Children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362400" y="1778355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7" y="1835112"/>
            <a:ext cx="5608160" cy="68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" dirty="0">
                <a:solidFill>
                  <a:schemeClr val="bg1"/>
                </a:solidFill>
              </a:rPr>
              <a:t>(children)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98;p23">
            <a:extLst>
              <a:ext uri="{FF2B5EF4-FFF2-40B4-BE49-F238E27FC236}">
                <a16:creationId xmlns:a16="http://schemas.microsoft.com/office/drawing/2014/main" id="{6D32F0EB-74C5-C949-8481-62E0466DB9B1}"/>
              </a:ext>
            </a:extLst>
          </p:cNvPr>
          <p:cNvSpPr txBox="1">
            <a:spLocks/>
          </p:cNvSpPr>
          <p:nvPr/>
        </p:nvSpPr>
        <p:spPr>
          <a:xfrm>
            <a:off x="270521" y="2418155"/>
            <a:ext cx="8602958" cy="91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.Children.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only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Проверяет, что у </a:t>
            </a:r>
            <a:r>
              <a:rPr lang="en" dirty="0">
                <a:solidFill>
                  <a:schemeClr val="tx1"/>
                </a:solidFill>
              </a:rPr>
              <a:t>children </a:t>
            </a:r>
            <a:r>
              <a:rPr lang="ru-RU" dirty="0">
                <a:solidFill>
                  <a:schemeClr val="tx1"/>
                </a:solidFill>
              </a:rPr>
              <a:t>есть только один потомок (</a:t>
            </a:r>
            <a:r>
              <a:rPr lang="en" dirty="0">
                <a:solidFill>
                  <a:schemeClr val="tx1"/>
                </a:solidFill>
              </a:rPr>
              <a:t>React </a:t>
            </a:r>
            <a:r>
              <a:rPr lang="ru-RU" dirty="0">
                <a:solidFill>
                  <a:schemeClr val="tx1"/>
                </a:solidFill>
              </a:rPr>
              <a:t>элемент), и возвращает его. Иначе этот метод выдаёт ошибку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E93B6659-4B4B-5943-9210-D0A3459EA98F}"/>
              </a:ext>
            </a:extLst>
          </p:cNvPr>
          <p:cNvSpPr/>
          <p:nvPr/>
        </p:nvSpPr>
        <p:spPr>
          <a:xfrm>
            <a:off x="363858" y="3507956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17367D43-AECC-B843-8E7C-319C39C13A7B}"/>
              </a:ext>
            </a:extLst>
          </p:cNvPr>
          <p:cNvSpPr txBox="1"/>
          <p:nvPr/>
        </p:nvSpPr>
        <p:spPr>
          <a:xfrm>
            <a:off x="534695" y="3564713"/>
            <a:ext cx="5608160" cy="68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only</a:t>
            </a:r>
            <a:r>
              <a:rPr lang="en" dirty="0">
                <a:solidFill>
                  <a:schemeClr val="bg1"/>
                </a:solidFill>
              </a:rPr>
              <a:t>(children)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153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.Children.</a:t>
            </a:r>
            <a:r>
              <a:rPr lang="en-US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toArray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Возвращает непрозрачную структуру данных </a:t>
            </a:r>
            <a:r>
              <a:rPr lang="en" dirty="0">
                <a:solidFill>
                  <a:schemeClr val="tx1"/>
                </a:solidFill>
              </a:rPr>
              <a:t>children </a:t>
            </a:r>
            <a:r>
              <a:rPr lang="ru-RU" dirty="0">
                <a:solidFill>
                  <a:schemeClr val="tx1"/>
                </a:solidFill>
              </a:rPr>
              <a:t>в виде плоского массива с ключами, заданные каждому дочернему элементу. Полезно, если вы хотите манипулировать коллекциями потомков в ваших методах рендера, особенно если вы хотите отсортировать или извлечь часть </a:t>
            </a:r>
            <a:r>
              <a:rPr lang="en" dirty="0" err="1">
                <a:solidFill>
                  <a:schemeClr val="tx1"/>
                </a:solidFill>
              </a:rPr>
              <a:t>this.props.children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перед её передачей куда-либо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React.Children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362400" y="2554657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7" y="2611414"/>
            <a:ext cx="5608160" cy="68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Children</a:t>
            </a:r>
            <a:r>
              <a:rPr lang="en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toArray</a:t>
            </a:r>
            <a:r>
              <a:rPr lang="en" dirty="0">
                <a:solidFill>
                  <a:schemeClr val="bg1"/>
                </a:solidFill>
              </a:rPr>
              <a:t>(children)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153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React.cloneElement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Клонирует и возвращает новый </a:t>
            </a:r>
            <a:r>
              <a:rPr lang="en" dirty="0">
                <a:solidFill>
                  <a:schemeClr val="tx1"/>
                </a:solidFill>
              </a:rPr>
              <a:t>React </a:t>
            </a:r>
            <a:r>
              <a:rPr lang="ru-RU" dirty="0">
                <a:solidFill>
                  <a:schemeClr val="tx1"/>
                </a:solidFill>
              </a:rPr>
              <a:t>элемент, используя элемент в качестве отправной точки. Полученный элемент будет иметь пропсы исходного элемента, а новые пропсы будут поверхностно слиты воедино. Новые дочерние элементы заменят существующие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Передача пропс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children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362400" y="2554657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7" y="2626468"/>
            <a:ext cx="5608160" cy="49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React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cloneElement</a:t>
            </a:r>
            <a:r>
              <a:rPr lang="en" dirty="0">
                <a:solidFill>
                  <a:schemeClr val="bg1"/>
                </a:solidFill>
              </a:rPr>
              <a:t>(element, props?, children?)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FBC35320-AC57-4744-803F-18C8F5AF7BDD}"/>
              </a:ext>
            </a:extLst>
          </p:cNvPr>
          <p:cNvSpPr/>
          <p:nvPr/>
        </p:nvSpPr>
        <p:spPr>
          <a:xfrm>
            <a:off x="362400" y="3923842"/>
            <a:ext cx="8419200" cy="562596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B60CD1C2-BD76-EE4F-9A3D-6E9E0EE13D73}"/>
              </a:ext>
            </a:extLst>
          </p:cNvPr>
          <p:cNvSpPr txBox="1"/>
          <p:nvPr/>
        </p:nvSpPr>
        <p:spPr>
          <a:xfrm>
            <a:off x="533237" y="3995653"/>
            <a:ext cx="6587410" cy="49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element.type</a:t>
            </a:r>
            <a:r>
              <a:rPr lang="en-US" dirty="0">
                <a:solidFill>
                  <a:schemeClr val="bg1"/>
                </a:solidFill>
              </a:rPr>
              <a:t> {…</a:t>
            </a:r>
            <a:r>
              <a:rPr lang="en-US" dirty="0" err="1">
                <a:solidFill>
                  <a:schemeClr val="bg1"/>
                </a:solidFill>
              </a:rPr>
              <a:t>element.props</a:t>
            </a:r>
            <a:r>
              <a:rPr lang="en-US" dirty="0">
                <a:solidFill>
                  <a:schemeClr val="bg1"/>
                </a:solidFill>
              </a:rPr>
              <a:t>} {…</a:t>
            </a:r>
            <a:r>
              <a:rPr lang="en-US" dirty="0" err="1">
                <a:solidFill>
                  <a:schemeClr val="bg1"/>
                </a:solidFill>
              </a:rPr>
              <a:t>newProps</a:t>
            </a:r>
            <a:r>
              <a:rPr lang="en-US" dirty="0">
                <a:solidFill>
                  <a:schemeClr val="bg1"/>
                </a:solidFill>
              </a:rPr>
              <a:t>}&gt;{children}&lt;/</a:t>
            </a:r>
            <a:r>
              <a:rPr lang="en-US" dirty="0" err="1">
                <a:solidFill>
                  <a:schemeClr val="bg1"/>
                </a:solidFill>
              </a:rPr>
              <a:t>element.type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509CAEA7-4001-3845-8FC5-716CD6DCE3D2}"/>
              </a:ext>
            </a:extLst>
          </p:cNvPr>
          <p:cNvSpPr txBox="1">
            <a:spLocks/>
          </p:cNvSpPr>
          <p:nvPr/>
        </p:nvSpPr>
        <p:spPr>
          <a:xfrm>
            <a:off x="270521" y="3231306"/>
            <a:ext cx="8602958" cy="4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Второй вариант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44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45552"/>
            <a:ext cx="8602958" cy="67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en" dirty="0"/>
              <a:t> </a:t>
            </a:r>
            <a:r>
              <a:rPr lang="ru-RU" dirty="0">
                <a:solidFill>
                  <a:schemeClr val="tx1"/>
                </a:solidFill>
              </a:rPr>
              <a:t> данные передаются сверху вниз по древовидной структуре приложения.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b="0" i="0" u="none" strike="noStrike" cap="none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контекс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та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Прямоугольник: скругленные углы 2">
            <a:extLst>
              <a:ext uri="{FF2B5EF4-FFF2-40B4-BE49-F238E27FC236}">
                <a16:creationId xmlns:a16="http://schemas.microsoft.com/office/drawing/2014/main" id="{3438C6AF-ADA8-DA41-9809-4793B4B91D40}"/>
              </a:ext>
            </a:extLst>
          </p:cNvPr>
          <p:cNvSpPr/>
          <p:nvPr/>
        </p:nvSpPr>
        <p:spPr>
          <a:xfrm>
            <a:off x="441088" y="1371505"/>
            <a:ext cx="8384882" cy="3338376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7E54388-38FD-7340-9C87-6CC3A8C2EF7A}"/>
              </a:ext>
            </a:extLst>
          </p:cNvPr>
          <p:cNvCxnSpPr>
            <a:cxnSpLocks/>
          </p:cNvCxnSpPr>
          <p:nvPr/>
        </p:nvCxnSpPr>
        <p:spPr>
          <a:xfrm flipH="1">
            <a:off x="3523762" y="1975057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8B528399-FC13-6C4F-8449-7F9EF7E1F2CB}"/>
              </a:ext>
            </a:extLst>
          </p:cNvPr>
          <p:cNvSpPr/>
          <p:nvPr/>
        </p:nvSpPr>
        <p:spPr>
          <a:xfrm>
            <a:off x="3578239" y="1663771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836DD15-9146-564B-A2A0-FFEFA975D822}"/>
              </a:ext>
            </a:extLst>
          </p:cNvPr>
          <p:cNvSpPr/>
          <p:nvPr/>
        </p:nvSpPr>
        <p:spPr>
          <a:xfrm>
            <a:off x="3312371" y="2168457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56E6EE6-A26F-A24F-BA0E-8C95C53C91DD}"/>
              </a:ext>
            </a:extLst>
          </p:cNvPr>
          <p:cNvSpPr/>
          <p:nvPr/>
        </p:nvSpPr>
        <p:spPr>
          <a:xfrm>
            <a:off x="3862682" y="2168457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964659F-35D2-FF43-B18C-035810587BC4}"/>
              </a:ext>
            </a:extLst>
          </p:cNvPr>
          <p:cNvCxnSpPr>
            <a:cxnSpLocks/>
          </p:cNvCxnSpPr>
          <p:nvPr/>
        </p:nvCxnSpPr>
        <p:spPr>
          <a:xfrm>
            <a:off x="3862682" y="1975056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5871247-B734-9944-B918-8DC70FB13AD2}"/>
              </a:ext>
            </a:extLst>
          </p:cNvPr>
          <p:cNvCxnSpPr>
            <a:cxnSpLocks/>
          </p:cNvCxnSpPr>
          <p:nvPr/>
        </p:nvCxnSpPr>
        <p:spPr>
          <a:xfrm flipH="1">
            <a:off x="3075425" y="2984429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CF0E7BD4-2CE0-8648-945B-4103592C0472}"/>
              </a:ext>
            </a:extLst>
          </p:cNvPr>
          <p:cNvSpPr/>
          <p:nvPr/>
        </p:nvSpPr>
        <p:spPr>
          <a:xfrm>
            <a:off x="3129902" y="2673143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36DBC77-478D-404D-A97E-95CA3166E95D}"/>
              </a:ext>
            </a:extLst>
          </p:cNvPr>
          <p:cNvSpPr/>
          <p:nvPr/>
        </p:nvSpPr>
        <p:spPr>
          <a:xfrm>
            <a:off x="2864034" y="317782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B7C440B-81DE-9C43-9ECC-73C0E8860892}"/>
              </a:ext>
            </a:extLst>
          </p:cNvPr>
          <p:cNvSpPr/>
          <p:nvPr/>
        </p:nvSpPr>
        <p:spPr>
          <a:xfrm>
            <a:off x="3414345" y="317782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72F2DDB-84D7-1F41-8FC8-B1732F5EAA67}"/>
              </a:ext>
            </a:extLst>
          </p:cNvPr>
          <p:cNvCxnSpPr>
            <a:cxnSpLocks/>
          </p:cNvCxnSpPr>
          <p:nvPr/>
        </p:nvCxnSpPr>
        <p:spPr>
          <a:xfrm>
            <a:off x="3414345" y="2984428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E18F21B-DC79-FF44-812B-65877EC784D1}"/>
              </a:ext>
            </a:extLst>
          </p:cNvPr>
          <p:cNvCxnSpPr>
            <a:cxnSpLocks/>
          </p:cNvCxnSpPr>
          <p:nvPr/>
        </p:nvCxnSpPr>
        <p:spPr>
          <a:xfrm flipH="1">
            <a:off x="4082940" y="2977445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FC0DF177-3D1B-5844-B7CA-18E9F4C5289C}"/>
              </a:ext>
            </a:extLst>
          </p:cNvPr>
          <p:cNvSpPr/>
          <p:nvPr/>
        </p:nvSpPr>
        <p:spPr>
          <a:xfrm>
            <a:off x="4137417" y="2666159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3087E8C-7773-B34D-B765-81008BC61C27}"/>
              </a:ext>
            </a:extLst>
          </p:cNvPr>
          <p:cNvSpPr/>
          <p:nvPr/>
        </p:nvSpPr>
        <p:spPr>
          <a:xfrm>
            <a:off x="3871549" y="317084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2320C1-0066-2040-858C-7E6280EF530E}"/>
              </a:ext>
            </a:extLst>
          </p:cNvPr>
          <p:cNvSpPr/>
          <p:nvPr/>
        </p:nvSpPr>
        <p:spPr>
          <a:xfrm>
            <a:off x="4421860" y="317084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47F5451-9579-CD4F-B93C-6128C881A642}"/>
              </a:ext>
            </a:extLst>
          </p:cNvPr>
          <p:cNvCxnSpPr>
            <a:cxnSpLocks/>
          </p:cNvCxnSpPr>
          <p:nvPr/>
        </p:nvCxnSpPr>
        <p:spPr>
          <a:xfrm>
            <a:off x="4421860" y="2977444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793A015-E13A-8442-9EBE-0B46AFA2C0C6}"/>
              </a:ext>
            </a:extLst>
          </p:cNvPr>
          <p:cNvCxnSpPr>
            <a:cxnSpLocks/>
          </p:cNvCxnSpPr>
          <p:nvPr/>
        </p:nvCxnSpPr>
        <p:spPr>
          <a:xfrm flipH="1">
            <a:off x="4413681" y="4025778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852C4D23-7990-1F42-9722-DA7110BAFBF8}"/>
              </a:ext>
            </a:extLst>
          </p:cNvPr>
          <p:cNvSpPr/>
          <p:nvPr/>
        </p:nvSpPr>
        <p:spPr>
          <a:xfrm>
            <a:off x="4468158" y="371449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7BF49BBA-D47D-514C-ADD1-BB8FD9DA0620}"/>
              </a:ext>
            </a:extLst>
          </p:cNvPr>
          <p:cNvSpPr/>
          <p:nvPr/>
        </p:nvSpPr>
        <p:spPr>
          <a:xfrm>
            <a:off x="4202290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980188D-8DD6-4643-BF90-D5DF7DAC19B8}"/>
              </a:ext>
            </a:extLst>
          </p:cNvPr>
          <p:cNvSpPr/>
          <p:nvPr/>
        </p:nvSpPr>
        <p:spPr>
          <a:xfrm>
            <a:off x="4752601" y="4219178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42F9939-F687-854F-9297-A2FD16B933F3}"/>
              </a:ext>
            </a:extLst>
          </p:cNvPr>
          <p:cNvCxnSpPr>
            <a:cxnSpLocks/>
          </p:cNvCxnSpPr>
          <p:nvPr/>
        </p:nvCxnSpPr>
        <p:spPr>
          <a:xfrm>
            <a:off x="4752601" y="4025777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DF1470E-644F-AA45-A09B-FAAABDA04300}"/>
              </a:ext>
            </a:extLst>
          </p:cNvPr>
          <p:cNvCxnSpPr>
            <a:cxnSpLocks/>
          </p:cNvCxnSpPr>
          <p:nvPr/>
        </p:nvCxnSpPr>
        <p:spPr>
          <a:xfrm flipH="1">
            <a:off x="2790982" y="4003962"/>
            <a:ext cx="56472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15A98F5C-219F-1943-A59E-A5ACB633A1EA}"/>
              </a:ext>
            </a:extLst>
          </p:cNvPr>
          <p:cNvSpPr/>
          <p:nvPr/>
        </p:nvSpPr>
        <p:spPr>
          <a:xfrm>
            <a:off x="2845459" y="3692676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660D747-E38B-B44D-93E8-470A0CDD6A28}"/>
              </a:ext>
            </a:extLst>
          </p:cNvPr>
          <p:cNvSpPr/>
          <p:nvPr/>
        </p:nvSpPr>
        <p:spPr>
          <a:xfrm>
            <a:off x="2579591" y="419736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359F29-C202-F949-B2C9-E035575790DE}"/>
              </a:ext>
            </a:extLst>
          </p:cNvPr>
          <p:cNvSpPr/>
          <p:nvPr/>
        </p:nvSpPr>
        <p:spPr>
          <a:xfrm>
            <a:off x="3129902" y="4197362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1B7B263-557C-CC4D-B487-8E78C4208B57}"/>
              </a:ext>
            </a:extLst>
          </p:cNvPr>
          <p:cNvCxnSpPr>
            <a:cxnSpLocks/>
          </p:cNvCxnSpPr>
          <p:nvPr/>
        </p:nvCxnSpPr>
        <p:spPr>
          <a:xfrm>
            <a:off x="3129902" y="4003961"/>
            <a:ext cx="92597" cy="16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2FAAC64-B38A-9846-AA13-7708B6FF6A7F}"/>
              </a:ext>
            </a:extLst>
          </p:cNvPr>
          <p:cNvCxnSpPr>
            <a:cxnSpLocks/>
          </p:cNvCxnSpPr>
          <p:nvPr/>
        </p:nvCxnSpPr>
        <p:spPr>
          <a:xfrm flipH="1">
            <a:off x="3966912" y="3521091"/>
            <a:ext cx="36763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61D714C7-6E67-4049-8D35-E1CF1FCEA42B}"/>
              </a:ext>
            </a:extLst>
          </p:cNvPr>
          <p:cNvSpPr/>
          <p:nvPr/>
        </p:nvSpPr>
        <p:spPr>
          <a:xfrm>
            <a:off x="3760377" y="3705635"/>
            <a:ext cx="330741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DEBE7AD-DA9D-C94A-97FE-D817CFA1C39F}"/>
              </a:ext>
            </a:extLst>
          </p:cNvPr>
          <p:cNvCxnSpPr>
            <a:cxnSpLocks/>
          </p:cNvCxnSpPr>
          <p:nvPr/>
        </p:nvCxnSpPr>
        <p:spPr>
          <a:xfrm>
            <a:off x="4137417" y="2505243"/>
            <a:ext cx="56006" cy="13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F1EDA09-AD52-2444-958D-F1493412E6E7}"/>
              </a:ext>
            </a:extLst>
          </p:cNvPr>
          <p:cNvCxnSpPr>
            <a:cxnSpLocks/>
          </p:cNvCxnSpPr>
          <p:nvPr/>
        </p:nvCxnSpPr>
        <p:spPr>
          <a:xfrm flipH="1">
            <a:off x="3340100" y="2505243"/>
            <a:ext cx="38100" cy="1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AEBFEF0-57F2-C744-A310-4E16B54A86EB}"/>
              </a:ext>
            </a:extLst>
          </p:cNvPr>
          <p:cNvCxnSpPr>
            <a:cxnSpLocks/>
          </p:cNvCxnSpPr>
          <p:nvPr/>
        </p:nvCxnSpPr>
        <p:spPr>
          <a:xfrm>
            <a:off x="4633528" y="3521091"/>
            <a:ext cx="1" cy="1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E33269F-95BC-C140-B07B-801954B4B6C6}"/>
              </a:ext>
            </a:extLst>
          </p:cNvPr>
          <p:cNvCxnSpPr>
            <a:cxnSpLocks/>
          </p:cNvCxnSpPr>
          <p:nvPr/>
        </p:nvCxnSpPr>
        <p:spPr>
          <a:xfrm>
            <a:off x="3010829" y="3528268"/>
            <a:ext cx="0" cy="1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09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43071</TotalTime>
  <Words>669</Words>
  <Application>Microsoft Macintosh PowerPoint</Application>
  <PresentationFormat>Экран (16:9)</PresentationFormat>
  <Paragraphs>141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Raleway</vt:lpstr>
      <vt:lpstr>Arial</vt:lpstr>
      <vt:lpstr>Tahoma</vt:lpstr>
      <vt:lpstr>Lato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158</cp:revision>
  <dcterms:modified xsi:type="dcterms:W3CDTF">2019-08-14T20:18:10Z</dcterms:modified>
</cp:coreProperties>
</file>