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tif" ContentType="image/tiff"/>
  <Override PartName="/ppt/media/image9.tif" ContentType="image/tiff"/>
  <Override PartName="/ppt/media/image8.tif" ContentType="image/tiff"/>
  <Override PartName="/ppt/media/image7.tif" ContentType="image/tiff"/>
  <Override PartName="/ppt/media/image2.tif" ContentType="image/tiff"/>
  <Override PartName="/ppt/media/image3.tif" ContentType="image/tiff"/>
  <Override PartName="/ppt/media/image4.tif" ContentType="image/tiff"/>
  <Override PartName="/ppt/media/image5.tif" ContentType="image/tiff"/>
  <Override PartName="/ppt/media/image1.png" ContentType="image/png"/>
  <Override PartName="/ppt/media/image6.tif" ContentType="image/tif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77E63F2-A2FB-4774-931E-A76FB41BC635}" type="slidenum"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114" descr=""/>
          <p:cNvPicPr/>
          <p:nvPr/>
        </p:nvPicPr>
        <p:blipFill>
          <a:blip r:embed="rId1"/>
          <a:stretch/>
        </p:blipFill>
        <p:spPr>
          <a:xfrm>
            <a:off x="4688640" y="1824480"/>
            <a:ext cx="4454640" cy="27158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354960"/>
            <a:ext cx="5092200" cy="9878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360">
            <a:solidFill>
              <a:srgbClr val="88af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98720" y="486360"/>
            <a:ext cx="469512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ahoma"/>
                <a:ea typeface="Tahoma"/>
              </a:rPr>
              <a:t>Знакомство с библиотекой Lodash и axios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9" name="Рисунок 7" descr=""/>
          <p:cNvPicPr/>
          <p:nvPr/>
        </p:nvPicPr>
        <p:blipFill>
          <a:blip r:embed="rId2"/>
          <a:stretch/>
        </p:blipFill>
        <p:spPr>
          <a:xfrm>
            <a:off x="380880" y="2522520"/>
            <a:ext cx="323388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Монадический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11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1152000" y="1152000"/>
            <a:ext cx="575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_ from 'lodash'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squareValue = (source) =&gt; _(source)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.chain()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.get('value')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.thru(square)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.value()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14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Декларативный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16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1152000" y="1152000"/>
            <a:ext cx="5759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_ from 'lodash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/fp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squareValue = _.compose(square, _.get('value'))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19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Знакомство с Axios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21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Рисунок 7" descr=""/>
          <p:cNvPicPr/>
          <p:nvPr/>
        </p:nvPicPr>
        <p:blipFill>
          <a:blip r:embed="rId1"/>
          <a:stretch/>
        </p:blipFill>
        <p:spPr>
          <a:xfrm>
            <a:off x="360000" y="961560"/>
            <a:ext cx="3233880" cy="838440"/>
          </a:xfrm>
          <a:prstGeom prst="rect">
            <a:avLst/>
          </a:prstGeom>
          <a:ln>
            <a:noFill/>
          </a:ln>
        </p:spPr>
      </p:pic>
      <p:sp>
        <p:nvSpPr>
          <p:cNvPr id="223" name="TextShape 5"/>
          <p:cNvSpPr txBox="1"/>
          <p:nvPr/>
        </p:nvSpPr>
        <p:spPr>
          <a:xfrm>
            <a:off x="3816000" y="901800"/>
            <a:ext cx="496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Promise-based http-клиент для использования как в браузере, так и в nodejs-приложении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360000" y="2160000"/>
            <a:ext cx="8208000" cy="27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Основной функционал библиотеки: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 среде браузера выполняется XMLHttpRequest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 среде ndoe.js выполняется http запрос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Реализована поддержка Promise API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Есть возможность добавления промежуточной обработки запросов и ответов в том числе и их трансформация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Есть возможность прервать выполнение запроса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Реализована автоматическая сериализация в JSON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Реализована возможность защиты от XSRF-атак н астороне клиента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26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Предпосылки использования Axios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28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5"/>
          <p:cNvSpPr txBox="1"/>
          <p:nvPr/>
        </p:nvSpPr>
        <p:spPr>
          <a:xfrm>
            <a:off x="297720" y="864000"/>
            <a:ext cx="8558280" cy="38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Запросы со стороны браузера могут быть выполнены различными способами: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Нативный XMLHttpRequest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Нативный fetch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Собственные реализации запросов некоторых фреймворков: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$.ajax – jQuery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$http – Angular.js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ce181e"/>
                </a:solidFill>
                <a:latin typeface="Arial"/>
              </a:rPr>
              <a:t>Проблемы: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ce181e"/>
                </a:solidFill>
                <a:latin typeface="Arial"/>
              </a:rPr>
              <a:t>1. Зависимость от реализации браузера</a:t>
            </a:r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ce181e"/>
                </a:solidFill>
                <a:latin typeface="Arial"/>
              </a:rPr>
              <a:t>2. Ограничения фреймворков</a:t>
            </a:r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ce181e"/>
                </a:solidFill>
                <a:latin typeface="Arial"/>
              </a:rPr>
              <a:t>3. Отсутствие единого подхода при использовании</a:t>
            </a:r>
            <a:br/>
            <a:r>
              <a:rPr b="0" lang="ru-RU" sz="2000" spc="-1" strike="noStrike">
                <a:solidFill>
                  <a:srgbClr val="ce181e"/>
                </a:solidFill>
                <a:latin typeface="Arial"/>
              </a:rPr>
              <a:t>клиентского и серверного кода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30" name="Рисунок 1" descr=""/>
          <p:cNvPicPr/>
          <p:nvPr/>
        </p:nvPicPr>
        <p:blipFill>
          <a:blip r:embed="rId1"/>
          <a:stretch/>
        </p:blipFill>
        <p:spPr>
          <a:xfrm>
            <a:off x="6366240" y="2345400"/>
            <a:ext cx="2501640" cy="25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32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Варианты вызова функций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34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Shape 5"/>
          <p:cNvSpPr txBox="1"/>
          <p:nvPr/>
        </p:nvSpPr>
        <p:spPr>
          <a:xfrm>
            <a:off x="360000" y="864000"/>
            <a:ext cx="83520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Основные варианты вызова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axios(config)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axios(</a:t>
            </a:r>
            <a:r>
              <a:rPr b="1" lang="ru-RU" sz="1800" spc="-1" strike="noStrike">
                <a:latin typeface="Arial"/>
              </a:rPr>
              <a:t>url</a:t>
            </a:r>
            <a:r>
              <a:rPr b="0" lang="ru-RU" sz="1800" spc="-1" strike="noStrike">
                <a:latin typeface="Arial"/>
              </a:rPr>
              <a:t>, config)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Также доступны функции-псевдонимы, например: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axios.request(config)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axios.get(</a:t>
            </a:r>
            <a:r>
              <a:rPr b="1" lang="ru-RU" sz="1800" spc="-1" strike="noStrike">
                <a:latin typeface="Arial"/>
              </a:rPr>
              <a:t>url</a:t>
            </a:r>
            <a:r>
              <a:rPr b="0" lang="ru-RU" sz="1800" spc="-1" strike="noStrike">
                <a:latin typeface="Arial"/>
              </a:rPr>
              <a:t>[, config])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axios.post(</a:t>
            </a:r>
            <a:r>
              <a:rPr b="1" lang="ru-RU" sz="1800" spc="-1" strike="noStrike">
                <a:latin typeface="Arial"/>
              </a:rPr>
              <a:t>url</a:t>
            </a:r>
            <a:r>
              <a:rPr b="0" lang="ru-RU" sz="1800" spc="-1" strike="noStrike">
                <a:latin typeface="Arial"/>
              </a:rPr>
              <a:t>[, data[, config]])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- а также есть псевдонимы для всех поддерживаемых HTTP-методов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37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Схема ответа </a:t>
              </a:r>
              <a:r>
                <a:rPr b="1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response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39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5"/>
          <p:cNvSpPr txBox="1"/>
          <p:nvPr/>
        </p:nvSpPr>
        <p:spPr>
          <a:xfrm>
            <a:off x="279000" y="936000"/>
            <a:ext cx="8577000" cy="36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data: {}, // данные, переданные в одноименном поле запроса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status: 200, // код HTTP статуса ответа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statusText: 'OK', // текст HTTP статуса ответа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headers: {}, // lower-cased заголовки ответа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config: {}, // параметры конфигурации, переданные в запросе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request: {} // Объект переданного запроса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42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Параметры конфигурации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44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5"/>
          <p:cNvSpPr txBox="1"/>
          <p:nvPr/>
        </p:nvSpPr>
        <p:spPr>
          <a:xfrm>
            <a:off x="360000" y="864000"/>
            <a:ext cx="8577000" cy="38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latin typeface="Arial"/>
              </a:rPr>
              <a:t>Порядок применение параметров конфигурации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1. применяются параметры, заданные по умолчанию для библиотеки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2. применяются параметры экземпляра Axios, который может быть создан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   </a:t>
            </a:r>
            <a:r>
              <a:rPr b="0" lang="ru-RU" sz="1800" spc="-1" strike="noStrike">
                <a:latin typeface="Arial"/>
              </a:rPr>
              <a:t>3. применяются параметры, заданные в запросе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47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Добавление интерсепторов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49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5"/>
          <p:cNvSpPr txBox="1"/>
          <p:nvPr/>
        </p:nvSpPr>
        <p:spPr>
          <a:xfrm>
            <a:off x="206280" y="909720"/>
            <a:ext cx="8793720" cy="132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latin typeface="Arial"/>
              </a:rPr>
              <a:t>Общая схема добавления интерсептора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Const fnIdentifier = axios.interceptors.(</a:t>
            </a:r>
            <a:r>
              <a:rPr b="0" lang="ru-RU" sz="1800" spc="-1" strike="noStrike">
                <a:solidFill>
                  <a:srgbClr val="ce181e"/>
                </a:solidFill>
                <a:latin typeface="Arial"/>
              </a:rPr>
              <a:t>request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0" lang="ru-RU" sz="1800" spc="-1" strike="noStrike">
                <a:solidFill>
                  <a:srgbClr val="ce181e"/>
                </a:solidFill>
                <a:latin typeface="Arial"/>
              </a:rPr>
              <a:t>response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br/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.use(interceptorToResolve, interceptorToCatch)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TextShape 6"/>
          <p:cNvSpPr txBox="1"/>
          <p:nvPr/>
        </p:nvSpPr>
        <p:spPr>
          <a:xfrm>
            <a:off x="206280" y="2232000"/>
            <a:ext cx="396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latin typeface="Arial"/>
              </a:rPr>
              <a:t>Интерсептор запроса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InterceptorToResolve = (config) =&gt;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// something to do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return config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2" name="TextShape 7"/>
          <p:cNvSpPr txBox="1"/>
          <p:nvPr/>
        </p:nvSpPr>
        <p:spPr>
          <a:xfrm>
            <a:off x="4464000" y="2189880"/>
            <a:ext cx="4176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latin typeface="Arial"/>
              </a:rPr>
              <a:t>Интерсептор ответа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InterceptorToResolve = (response) =&gt;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// something to do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return response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3" name="TextShape 8"/>
          <p:cNvSpPr txBox="1"/>
          <p:nvPr/>
        </p:nvSpPr>
        <p:spPr>
          <a:xfrm>
            <a:off x="206280" y="3858120"/>
            <a:ext cx="3477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InterceptorToCatch = (error) =&gt;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// something to do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return Promise.reject(error)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TextShape 9"/>
          <p:cNvSpPr txBox="1"/>
          <p:nvPr/>
        </p:nvSpPr>
        <p:spPr>
          <a:xfrm>
            <a:off x="4442760" y="3816000"/>
            <a:ext cx="3477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InterceptorToCatch = (error) =&gt;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// something to do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return Promise.reject(error)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56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Практический пример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58" name="TextShape 4"/>
          <p:cNvSpPr txBox="1"/>
          <p:nvPr/>
        </p:nvSpPr>
        <p:spPr>
          <a:xfrm>
            <a:off x="216000" y="792000"/>
            <a:ext cx="8721000" cy="41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latin typeface="Arial"/>
              </a:rPr>
              <a:t>const requestInterceptor = axios.interceptors.request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.use(config =&gt; (console.log('REQUEST CONFIG:', config), config))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responseTransformInterceptor = axios.interceptors.response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.use(response =&gt;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    </a:t>
            </a:r>
            <a:r>
              <a:rPr b="0" lang="ru-RU" sz="1600" spc="-1" strike="noStrike">
                <a:latin typeface="Arial"/>
              </a:rPr>
              <a:t>_.set(response, 'data', _.isObject(response.data) ? response.data : 'IS NOT JSON')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responseLogInterceptor = axios.interceptors.response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.use(response =&gt; (console.log('RESPONSE DATA:', response.data), response))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axios.get('https://ya.ru')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.then(somethingToResolve)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.catch(somethingToReject)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axios.interceptors.request.eject(requestInterceptor)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axios.interceptors.response.eject(responseTransformInterceptor)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axios.interceptors.response.eject(responseLogInterceptor)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Спасибо за внимание</a:t>
              </a:r>
              <a:endParaRPr b="0" lang="ru-RU" sz="2000" spc="-1" strike="noStrike">
                <a:latin typeface="Arial"/>
              </a:endParaRPr>
            </a:p>
          </p:txBody>
        </p:sp>
      </p:grpSp>
      <p:pic>
        <p:nvPicPr>
          <p:cNvPr id="262" name="Рисунок 1" descr=""/>
          <p:cNvPicPr/>
          <p:nvPr/>
        </p:nvPicPr>
        <p:blipFill>
          <a:blip r:embed="rId1"/>
          <a:stretch/>
        </p:blipFill>
        <p:spPr>
          <a:xfrm>
            <a:off x="5828040" y="1304280"/>
            <a:ext cx="2501640" cy="255168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864000" y="2232000"/>
            <a:ext cx="338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703080"/>
            <a:ext cx="4875480" cy="386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139680">
              <a:lnSpc>
                <a:spcPct val="15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Цель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ahoma"/>
                <a:ea typeface="Tahoma"/>
              </a:rPr>
              <a:t>Освоить библиотеку lodash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ahoma"/>
                <a:ea typeface="Tahoma"/>
              </a:rPr>
              <a:t>Освоить библиотеку axios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Задачи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Познакомиться с библиотекой lodash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Понять какие проблемы lodash решает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Попрактиковаться в использовании lodash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Познакомиться с библиотекой axios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Понять какие проблемы axios решает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Попрактиковаться в использовании axios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2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2" name="CustomShape 3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Цель и задачи занятия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64" name="CustomShape 5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Рисунок 3" descr=""/>
          <p:cNvPicPr/>
          <p:nvPr/>
        </p:nvPicPr>
        <p:blipFill>
          <a:blip r:embed="rId1"/>
          <a:stretch/>
        </p:blipFill>
        <p:spPr>
          <a:xfrm>
            <a:off x="6172200" y="1102320"/>
            <a:ext cx="1269720" cy="126972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11" descr=""/>
          <p:cNvPicPr/>
          <p:nvPr/>
        </p:nvPicPr>
        <p:blipFill>
          <a:blip r:embed="rId2"/>
          <a:stretch/>
        </p:blipFill>
        <p:spPr>
          <a:xfrm>
            <a:off x="5334120" y="2879280"/>
            <a:ext cx="323388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План занятия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Рисунок 3" descr=""/>
          <p:cNvPicPr/>
          <p:nvPr/>
        </p:nvPicPr>
        <p:blipFill>
          <a:blip r:embed="rId1"/>
          <a:stretch/>
        </p:blipFill>
        <p:spPr>
          <a:xfrm>
            <a:off x="6172200" y="1102320"/>
            <a:ext cx="1269720" cy="126972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11" descr=""/>
          <p:cNvPicPr/>
          <p:nvPr/>
        </p:nvPicPr>
        <p:blipFill>
          <a:blip r:embed="rId2"/>
          <a:stretch/>
        </p:blipFill>
        <p:spPr>
          <a:xfrm>
            <a:off x="5334120" y="2879280"/>
            <a:ext cx="3233880" cy="83844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298800" y="930240"/>
            <a:ext cx="5200200" cy="39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нужны утилитарные библиотеки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 появления библиотеки lodash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Возможности библиотеки lodash (примеры использования)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Проблемы которые решает библиотека lodash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Lodash и функциональное программирование (тут простой пример)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 появления библиотеки axios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 и POST через библиотеку axios (пример с простыми параметрами)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Axios interceptors (простой пример как можно менять ответ и делать редирект)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ahoma"/>
                <a:ea typeface="Tahoma"/>
              </a:rPr>
              <a:t>Ответы на вопросы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"/>
          <p:cNvGrpSpPr/>
          <p:nvPr/>
        </p:nvGrpSpPr>
        <p:grpSpPr>
          <a:xfrm>
            <a:off x="0" y="0"/>
            <a:ext cx="9142920" cy="935280"/>
            <a:chOff x="0" y="0"/>
            <a:chExt cx="9142920" cy="935280"/>
          </a:xfrm>
        </p:grpSpPr>
        <p:sp>
          <p:nvSpPr>
            <p:cNvPr id="175" name="CustomShape 2"/>
            <p:cNvSpPr/>
            <p:nvPr/>
          </p:nvSpPr>
          <p:spPr>
            <a:xfrm>
              <a:off x="0" y="0"/>
              <a:ext cx="9142920" cy="935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3"/>
            <p:cNvSpPr/>
            <p:nvPr/>
          </p:nvSpPr>
          <p:spPr>
            <a:xfrm>
              <a:off x="181440" y="103320"/>
              <a:ext cx="578520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Что за библиотека и почему её следует использовать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77" name="CustomShape 4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181440" y="936000"/>
            <a:ext cx="8169840" cy="36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Наименование библиотеки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Название родилось от английских слов Lower dash. Именно таким символом принято именовать глобальный объект библиотеки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Почему мы рекомедуем её использовать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Упрощение логики программы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Возможность лучшей тестируемости за счёт возможности декомпозиции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Более компактный и читаемый код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0" y="0"/>
            <a:ext cx="9142920" cy="935280"/>
            <a:chOff x="0" y="0"/>
            <a:chExt cx="9142920" cy="935280"/>
          </a:xfrm>
        </p:grpSpPr>
        <p:sp>
          <p:nvSpPr>
            <p:cNvPr id="180" name="CustomShape 2"/>
            <p:cNvSpPr/>
            <p:nvPr/>
          </p:nvSpPr>
          <p:spPr>
            <a:xfrm>
              <a:off x="0" y="0"/>
              <a:ext cx="9142920" cy="935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81440" y="103320"/>
              <a:ext cx="578520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Типы функций, представленные в библиотеке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82" name="CustomShape 4"/>
          <p:cNvSpPr/>
          <p:nvPr/>
        </p:nvSpPr>
        <p:spPr>
          <a:xfrm>
            <a:off x="181440" y="936000"/>
            <a:ext cx="8169840" cy="36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Простые типы данных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String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Lang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Монадические функции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4680000" y="1052640"/>
            <a:ext cx="4247280" cy="35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Сложные типы данных: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Array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Object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Работа с функциями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Function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Util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0" y="0"/>
            <a:ext cx="9142920" cy="719280"/>
            <a:chOff x="0" y="0"/>
            <a:chExt cx="9142920" cy="719280"/>
          </a:xfrm>
        </p:grpSpPr>
        <p:sp>
          <p:nvSpPr>
            <p:cNvPr id="186" name="CustomShape 2"/>
            <p:cNvSpPr/>
            <p:nvPr/>
          </p:nvSpPr>
          <p:spPr>
            <a:xfrm>
              <a:off x="0" y="0"/>
              <a:ext cx="9142920" cy="719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181440" y="79560"/>
              <a:ext cx="5785200" cy="56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Основные способы использования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88" name="CustomShape 4"/>
          <p:cNvSpPr/>
          <p:nvPr/>
        </p:nvSpPr>
        <p:spPr>
          <a:xfrm>
            <a:off x="181440" y="936000"/>
            <a:ext cx="8169840" cy="36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Основные способы использования 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Прямое использование вызовов функций при императивном подходе к программированию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Использование функций библиотеки в реализации декларативного подхода: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Монадические вычисления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Композиционные вычисления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191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Некоторые примеры использования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93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1152000" y="1152000"/>
            <a:ext cx="5759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6"/>
          <p:cNvSpPr txBox="1"/>
          <p:nvPr/>
        </p:nvSpPr>
        <p:spPr>
          <a:xfrm>
            <a:off x="576000" y="1008000"/>
            <a:ext cx="7776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TextShape 7"/>
          <p:cNvSpPr txBox="1"/>
          <p:nvPr/>
        </p:nvSpPr>
        <p:spPr>
          <a:xfrm>
            <a:off x="360000" y="864000"/>
            <a:ext cx="8136000" cy="39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1. Получение значения свойства объекта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_.get(someObject, 'propertyName', defaultValue)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Преобразование массива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_.map(['1', '2', '3'], _.toInteger)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3. Редукция массива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_.reduce([1, 2, 3], _.add)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4. Безопасное выполнение функции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_.attempt(JSON.parse, valueToParse)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1152360"/>
            <a:ext cx="487476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5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Задача </a:t>
            </a:r>
            <a:endParaRPr b="0" lang="ru-RU" sz="1800" spc="-1" strike="noStrike">
              <a:latin typeface="Arial"/>
            </a:endParaRPr>
          </a:p>
          <a:p>
            <a:pPr marL="457200" indent="-3164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ahoma"/>
                <a:ea typeface="Tahoma"/>
              </a:rPr>
              <a:t>Разработать функцию, получающую на вход объект, возвращающую квадрат значения свойства «value»</a:t>
            </a:r>
            <a:endParaRPr b="0" lang="ru-RU" sz="1400" spc="-1" strike="noStrike">
              <a:latin typeface="Arial"/>
            </a:endParaRPr>
          </a:p>
        </p:txBody>
      </p:sp>
      <p:grpSp>
        <p:nvGrpSpPr>
          <p:cNvPr id="198" name="Group 2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199" name="CustomShape 3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Примеры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01" name="CustomShape 5"/>
          <p:cNvSpPr/>
          <p:nvPr/>
        </p:nvSpPr>
        <p:spPr>
          <a:xfrm>
            <a:off x="0" y="503820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Рисунок 1" descr=""/>
          <p:cNvPicPr/>
          <p:nvPr/>
        </p:nvPicPr>
        <p:blipFill>
          <a:blip r:embed="rId1"/>
          <a:stretch/>
        </p:blipFill>
        <p:spPr>
          <a:xfrm>
            <a:off x="5827680" y="1304280"/>
            <a:ext cx="2501640" cy="25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04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Императивный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06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1152000" y="1152000"/>
            <a:ext cx="5759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_ from 'lodash'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squareValue = (source) =&gt;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value = _.get(source, 'value')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square(value)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Application>LibreOffice/6.0.7.3$Linux_X86_64 LibreOffice_project/00m0$Build-3</Application>
  <Words>398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2019-07-20T21:50:38Z</dcterms:modified>
  <cp:revision>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