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8"/>
  </p:notesMasterIdLst>
  <p:sldIdLst>
    <p:sldId id="256" r:id="rId2"/>
    <p:sldId id="257" r:id="rId3"/>
    <p:sldId id="262" r:id="rId4"/>
    <p:sldId id="269" r:id="rId5"/>
    <p:sldId id="268" r:id="rId6"/>
    <p:sldId id="273" r:id="rId7"/>
    <p:sldId id="279" r:id="rId8"/>
    <p:sldId id="267" r:id="rId9"/>
    <p:sldId id="277" r:id="rId10"/>
    <p:sldId id="276" r:id="rId11"/>
    <p:sldId id="278" r:id="rId12"/>
    <p:sldId id="272" r:id="rId13"/>
    <p:sldId id="274" r:id="rId14"/>
    <p:sldId id="261" r:id="rId15"/>
    <p:sldId id="275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C7085-7959-B562-90E7-CB6624328CE1}" v="3" dt="2022-10-28T17:36:00.679"/>
    <p1510:client id="{128A5CF0-376F-57BA-3A31-AE1B9A47C85C}" v="1" dt="2022-12-06T00:22:50.959"/>
    <p1510:client id="{15AB9671-4640-B136-2F53-D39090BBB08E}" v="1" dt="2022-11-17T19:46:10.579"/>
    <p1510:client id="{198A5BE6-16A9-F949-44E9-5D0DE9A948A9}" v="362" dt="2022-10-13T16:53:56.136"/>
    <p1510:client id="{1AFB80E9-40A1-28F0-EA70-B3C1F9DC5320}" v="69" dt="2022-12-06T18:57:48.781"/>
    <p1510:client id="{1DEB4239-4DC1-8C26-F30C-C0EBB707CFE1}" v="6" dt="2022-11-17T01:19:06.297"/>
    <p1510:client id="{1DF0DB9D-3636-35F9-0EF1-3064438923F4}" v="76" dt="2022-10-13T02:01:58.322"/>
    <p1510:client id="{224022C4-3A5D-378C-4814-7D0C5DC297A6}" v="181" dt="2022-10-13T16:53:59.773"/>
    <p1510:client id="{28ADA113-AA60-2AAA-06D1-52312A2A9D74}" v="614" dt="2022-11-17T17:39:40.145"/>
    <p1510:client id="{2915D632-99AC-F7D9-CFCD-BD9ABA432533}" v="8" dt="2022-10-13T17:29:34.909"/>
    <p1510:client id="{2BDCF34A-E4A3-DCD9-F2AF-3137B9FE5084}" v="139" dt="2022-11-16T01:11:39.089"/>
    <p1510:client id="{41795249-C50B-5FA7-6E48-6BAB7057EF5E}" v="120" dt="2022-10-13T16:43:12.538"/>
    <p1510:client id="{42FFE0D0-5CE7-BA15-53C1-061DBF0AF05D}" v="31" dt="2022-11-15T19:31:09.863"/>
    <p1510:client id="{4CA255FA-4777-50ED-D62B-3361D86CB871}" v="192" dt="2022-12-06T14:54:05.368"/>
    <p1510:client id="{4F33A290-6BD5-5542-6AB9-C80097A6B292}" v="4" dt="2022-12-06T18:50:38.430"/>
    <p1510:client id="{515BB68C-A421-B453-5A2F-2DEF848B2A59}" v="670" dt="2022-10-12T22:05:12.561"/>
    <p1510:client id="{6684B0A3-E26D-991B-2E3E-544E05BE3F13}" v="2" dt="2022-10-13T16:18:19.065"/>
    <p1510:client id="{7139AE13-868C-E060-516B-C86CCDCE6A44}" v="1" dt="2022-12-06T17:50:11.462"/>
    <p1510:client id="{717BD4D1-5BBD-682E-3EFE-9C17CB386EBE}" v="87" dt="2022-11-15T19:39:39.377"/>
    <p1510:client id="{78628195-14A9-9A99-C982-BA825203D3D5}" v="1" dt="2022-11-17T19:55:33.826"/>
    <p1510:client id="{79B96D57-0AC6-8A87-1FAD-FC90731167CF}" v="17" dt="2022-11-17T15:59:53.620"/>
    <p1510:client id="{7B3C05D5-994E-4622-A827-41459FD75FB1}" v="530" dt="2022-11-17T17:39:06.072"/>
    <p1510:client id="{9C2B9294-DD02-15F3-37B4-C7785A350230}" v="746" dt="2022-12-06T01:01:28.331"/>
    <p1510:client id="{9C30D219-BCB4-E101-8C68-D79F4AE6D873}" v="415" dt="2022-12-06T17:19:12.310"/>
    <p1510:client id="{A1CCED77-3275-7466-3449-49D6E4ED235D}" v="13" dt="2022-12-06T17:36:13.305"/>
    <p1510:client id="{A52DE82E-F7C2-174D-151E-343FD8276F75}" v="508" dt="2022-12-06T18:24:53.475"/>
    <p1510:client id="{A7D20D5B-2F51-C3B9-86E8-C4D413E90C80}" v="6" dt="2022-12-06T14:54:41.189"/>
    <p1510:client id="{A9B27C01-909A-D518-92FC-314E901A71A5}" v="670" dt="2022-11-15T18:37:20.677"/>
    <p1510:client id="{B9D44A88-60C2-5D59-322D-A6B6F029ADF4}" v="324" dt="2022-11-17T19:39:02.706"/>
    <p1510:client id="{BE8A5339-3B1B-9208-6944-8FA0AB06F243}" v="8" dt="2022-12-06T18:38:27.615"/>
    <p1510:client id="{C3A9DDE8-0AD6-7375-F64A-03A0BC79167A}" v="40" dt="2022-12-06T17:29:14.335"/>
    <p1510:client id="{D49357C9-29B7-FB18-2679-EBCA8E2CCFA1}" v="611" dt="2022-10-13T17:34:30.282"/>
    <p1510:client id="{DAF66D88-297A-2829-4588-441A12F10603}" v="503" dt="2022-11-15T20:17:49.825"/>
    <p1510:client id="{EB879531-BDD1-E1DC-8823-8BB4DD84B558}" v="25" dt="2022-11-16T22:34:15.475"/>
    <p1510:client id="{F11CF8E4-3BC2-36B7-B682-BAB395A07E00}" v="271" dt="2022-10-12T19:18:09.882"/>
    <p1510:client id="{F664DB1E-EB3F-38BD-D7C7-659F00DC24A1}" v="19" dt="2022-11-17T17:51:11.134"/>
    <p1510:client id="{FEA6B14F-C149-43A5-A30A-0FFFD34FD043}" v="1661" dt="2022-10-13T18:23:43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50B760-8E4C-4D37-BCA5-332F236D2E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94B173-21DA-4D93-814C-B792B6C8A0F2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High Level View:</a:t>
          </a:r>
        </a:p>
      </dgm:t>
    </dgm:pt>
    <dgm:pt modelId="{CEACFAD3-FC78-4809-BB57-94BE88ED99FD}" type="parTrans" cxnId="{4E37E80B-B54A-4D83-910D-0D9422F3CC4A}">
      <dgm:prSet/>
      <dgm:spPr/>
      <dgm:t>
        <a:bodyPr/>
        <a:lstStyle/>
        <a:p>
          <a:endParaRPr lang="en-US"/>
        </a:p>
      </dgm:t>
    </dgm:pt>
    <dgm:pt modelId="{4418661D-DC8D-40C6-8AEF-080BCC3D520A}" type="sibTrans" cxnId="{4E37E80B-B54A-4D83-910D-0D9422F3CC4A}">
      <dgm:prSet/>
      <dgm:spPr/>
      <dgm:t>
        <a:bodyPr/>
        <a:lstStyle/>
        <a:p>
          <a:endParaRPr lang="en-US"/>
        </a:p>
      </dgm:t>
    </dgm:pt>
    <dgm:pt modelId="{76A6871C-9122-4DD5-A6C9-9E0D755B7E7E}">
      <dgm:prSet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Display aircraft information </a:t>
          </a:r>
        </a:p>
      </dgm:t>
    </dgm:pt>
    <dgm:pt modelId="{E92CE8F2-CA1B-452B-9B93-78E60FAF8561}" type="parTrans" cxnId="{ACD50831-57AC-42BC-AC31-103677DF43FD}">
      <dgm:prSet/>
      <dgm:spPr/>
      <dgm:t>
        <a:bodyPr/>
        <a:lstStyle/>
        <a:p>
          <a:endParaRPr lang="en-US"/>
        </a:p>
      </dgm:t>
    </dgm:pt>
    <dgm:pt modelId="{CF12D506-3069-49E5-84FC-3E5A0AEAB98D}" type="sibTrans" cxnId="{ACD50831-57AC-42BC-AC31-103677DF43FD}">
      <dgm:prSet/>
      <dgm:spPr/>
      <dgm:t>
        <a:bodyPr/>
        <a:lstStyle/>
        <a:p>
          <a:endParaRPr lang="en-US"/>
        </a:p>
      </dgm:t>
    </dgm:pt>
    <dgm:pt modelId="{A7B4BF9D-3541-4359-9E5A-67A28133EF6E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Create a Website with better usability and display than FlightRadar24</a:t>
          </a:r>
        </a:p>
      </dgm:t>
    </dgm:pt>
    <dgm:pt modelId="{AE6C67AF-DC7F-4BBA-B995-D52016630A69}" type="parTrans" cxnId="{DADA6575-5877-450D-BCAA-9D91FF36FFCB}">
      <dgm:prSet/>
      <dgm:spPr/>
      <dgm:t>
        <a:bodyPr/>
        <a:lstStyle/>
        <a:p>
          <a:endParaRPr lang="en-US"/>
        </a:p>
      </dgm:t>
    </dgm:pt>
    <dgm:pt modelId="{4A6D3572-B747-46B9-907D-B334F127A2E9}" type="sibTrans" cxnId="{DADA6575-5877-450D-BCAA-9D91FF36FFCB}">
      <dgm:prSet/>
      <dgm:spPr/>
      <dgm:t>
        <a:bodyPr/>
        <a:lstStyle/>
        <a:p>
          <a:endParaRPr lang="en-US"/>
        </a:p>
      </dgm:t>
    </dgm:pt>
    <dgm:pt modelId="{5FC74B8D-F9AA-47F5-B14D-762A85334B09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Use ASR to incorporate ATC and Pilot communications </a:t>
          </a:r>
        </a:p>
      </dgm:t>
    </dgm:pt>
    <dgm:pt modelId="{BEBE0E5D-CF8F-4449-B067-AAEEE2B0A293}" type="parTrans" cxnId="{F84B64FE-BCA5-483F-ACEE-DD55B980F234}">
      <dgm:prSet/>
      <dgm:spPr/>
      <dgm:t>
        <a:bodyPr/>
        <a:lstStyle/>
        <a:p>
          <a:endParaRPr lang="en-US"/>
        </a:p>
      </dgm:t>
    </dgm:pt>
    <dgm:pt modelId="{266EE8D4-1A6B-4F5C-83CA-DF4285B681BA}" type="sibTrans" cxnId="{F84B64FE-BCA5-483F-ACEE-DD55B980F234}">
      <dgm:prSet/>
      <dgm:spPr/>
      <dgm:t>
        <a:bodyPr/>
        <a:lstStyle/>
        <a:p>
          <a:endParaRPr lang="en-US"/>
        </a:p>
      </dgm:t>
    </dgm:pt>
    <dgm:pt modelId="{51F56348-0204-40B6-825A-7B8243A0486D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Benefit:</a:t>
          </a:r>
        </a:p>
      </dgm:t>
    </dgm:pt>
    <dgm:pt modelId="{1323AA28-E83B-4667-B271-242BAFBFDF8E}" type="parTrans" cxnId="{6C20FDBD-DBB6-4E0F-B5F3-CCA525CE2DC7}">
      <dgm:prSet/>
      <dgm:spPr/>
      <dgm:t>
        <a:bodyPr/>
        <a:lstStyle/>
        <a:p>
          <a:endParaRPr lang="en-US"/>
        </a:p>
      </dgm:t>
    </dgm:pt>
    <dgm:pt modelId="{3671014A-673A-4EB7-814D-74962276862F}" type="sibTrans" cxnId="{6C20FDBD-DBB6-4E0F-B5F3-CCA525CE2DC7}">
      <dgm:prSet/>
      <dgm:spPr/>
      <dgm:t>
        <a:bodyPr/>
        <a:lstStyle/>
        <a:p>
          <a:endParaRPr lang="en-US"/>
        </a:p>
      </dgm:t>
    </dgm:pt>
    <dgm:pt modelId="{1EB0D622-CF04-42C8-8344-E9627C5F13C0}">
      <dgm:prSet phldr="0"/>
      <dgm:spPr/>
      <dgm:t>
        <a:bodyPr/>
        <a:lstStyle/>
        <a:p>
          <a:pPr rtl="0"/>
          <a:r>
            <a:rPr lang="en-US" b="0" dirty="0">
              <a:latin typeface="Calibri"/>
              <a:cs typeface="Calibri"/>
            </a:rPr>
            <a:t>Don't have to switch back and forth between map and ATC viewer</a:t>
          </a:r>
        </a:p>
      </dgm:t>
    </dgm:pt>
    <dgm:pt modelId="{7B9906A0-219C-43A7-BE18-AEC944F242DD}" type="parTrans" cxnId="{7BF8B888-C02A-462B-8EEA-08A5FC53D6F7}">
      <dgm:prSet/>
      <dgm:spPr/>
      <dgm:t>
        <a:bodyPr/>
        <a:lstStyle/>
        <a:p>
          <a:endParaRPr lang="en-US"/>
        </a:p>
      </dgm:t>
    </dgm:pt>
    <dgm:pt modelId="{3152F91D-9D0A-4170-9B44-C76D0251C51F}" type="sibTrans" cxnId="{7BF8B888-C02A-462B-8EEA-08A5FC53D6F7}">
      <dgm:prSet/>
      <dgm:spPr/>
      <dgm:t>
        <a:bodyPr/>
        <a:lstStyle/>
        <a:p>
          <a:endParaRPr lang="en-US"/>
        </a:p>
      </dgm:t>
    </dgm:pt>
    <dgm:pt modelId="{BA694E39-5D66-4BA5-A22E-2DC15F4B9A1A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Importance:</a:t>
          </a:r>
        </a:p>
      </dgm:t>
    </dgm:pt>
    <dgm:pt modelId="{0B00B34E-B66D-4492-8CAC-42A8CE3C0B54}" type="parTrans" cxnId="{C2B1AC35-C5A3-4E82-9DC6-52B241ADE1BC}">
      <dgm:prSet/>
      <dgm:spPr/>
      <dgm:t>
        <a:bodyPr/>
        <a:lstStyle/>
        <a:p>
          <a:endParaRPr lang="en-US"/>
        </a:p>
      </dgm:t>
    </dgm:pt>
    <dgm:pt modelId="{D3DD8E9A-66F1-4884-9338-5298DFE0530A}" type="sibTrans" cxnId="{C2B1AC35-C5A3-4E82-9DC6-52B241ADE1BC}">
      <dgm:prSet/>
      <dgm:spPr/>
      <dgm:t>
        <a:bodyPr/>
        <a:lstStyle/>
        <a:p>
          <a:endParaRPr lang="en-US"/>
        </a:p>
      </dgm:t>
    </dgm:pt>
    <dgm:pt modelId="{2B6F25C1-CBB3-476D-AFBD-358F1B47072F}">
      <dgm:prSet phldr="0"/>
      <dgm:spPr/>
      <dgm:t>
        <a:bodyPr/>
        <a:lstStyle/>
        <a:p>
          <a:pPr rtl="0"/>
          <a:r>
            <a:rPr lang="en-US" b="0" dirty="0">
              <a:latin typeface="Calibri"/>
              <a:cs typeface="Calibri"/>
            </a:rPr>
            <a:t>Providing situational awareness to users</a:t>
          </a:r>
        </a:p>
      </dgm:t>
    </dgm:pt>
    <dgm:pt modelId="{29C3F86C-35A7-4B34-B948-E4F2B3140704}" type="parTrans" cxnId="{CC9F3538-29FE-4651-B411-112DCABEEA0F}">
      <dgm:prSet/>
      <dgm:spPr/>
      <dgm:t>
        <a:bodyPr/>
        <a:lstStyle/>
        <a:p>
          <a:endParaRPr lang="en-US"/>
        </a:p>
      </dgm:t>
    </dgm:pt>
    <dgm:pt modelId="{7BFC983A-EA9D-4858-ADC5-8CCA1F9951B4}" type="sibTrans" cxnId="{CC9F3538-29FE-4651-B411-112DCABEEA0F}">
      <dgm:prSet/>
      <dgm:spPr/>
      <dgm:t>
        <a:bodyPr/>
        <a:lstStyle/>
        <a:p>
          <a:endParaRPr lang="en-US"/>
        </a:p>
      </dgm:t>
    </dgm:pt>
    <dgm:pt modelId="{A30B2455-E947-4E3A-84CD-8069AF888153}">
      <dgm:prSet phldr="0"/>
      <dgm:spPr/>
      <dgm:t>
        <a:bodyPr/>
        <a:lstStyle/>
        <a:p>
          <a:pPr rtl="0"/>
          <a:r>
            <a:rPr lang="en-US" b="0" dirty="0">
              <a:latin typeface="Calibri"/>
              <a:cs typeface="Calibri"/>
            </a:rPr>
            <a:t>Integrates separate features into the same website</a:t>
          </a:r>
        </a:p>
      </dgm:t>
    </dgm:pt>
    <dgm:pt modelId="{0BAE1BA7-44C5-4329-81EE-85321B98F659}" type="parTrans" cxnId="{70BBC47E-283D-4228-9348-56900A1CC5CA}">
      <dgm:prSet/>
      <dgm:spPr/>
    </dgm:pt>
    <dgm:pt modelId="{AEAEF694-EC52-433D-9554-B53CBCE9400A}" type="sibTrans" cxnId="{70BBC47E-283D-4228-9348-56900A1CC5CA}">
      <dgm:prSet/>
      <dgm:spPr/>
    </dgm:pt>
    <dgm:pt modelId="{90C5BDEE-E011-451A-A4DD-B88EA2C09A4E}">
      <dgm:prSet phldr="0"/>
      <dgm:spPr/>
      <dgm:t>
        <a:bodyPr/>
        <a:lstStyle/>
        <a:p>
          <a:pPr rtl="0"/>
          <a:r>
            <a:rPr lang="en-US" b="0" dirty="0">
              <a:latin typeface="Calibri"/>
              <a:cs typeface="Calibri"/>
            </a:rPr>
            <a:t>Adding a Text Box to better understand transmissions</a:t>
          </a:r>
        </a:p>
      </dgm:t>
    </dgm:pt>
    <dgm:pt modelId="{FD7C3BAF-19C1-4376-B320-2E0C49BA00FD}" type="parTrans" cxnId="{E2818C37-2E9B-4BA8-98C6-E3147A6DEB19}">
      <dgm:prSet/>
      <dgm:spPr/>
    </dgm:pt>
    <dgm:pt modelId="{A23B8E06-3942-4A62-8AF9-B220FEC714EC}" type="sibTrans" cxnId="{E2818C37-2E9B-4BA8-98C6-E3147A6DEB19}">
      <dgm:prSet/>
      <dgm:spPr/>
    </dgm:pt>
    <dgm:pt modelId="{817A766A-5A3B-48DF-A742-89436028D7BE}">
      <dgm:prSet phldr="0"/>
      <dgm:spPr/>
      <dgm:t>
        <a:bodyPr/>
        <a:lstStyle/>
        <a:p>
          <a:pPr rtl="0"/>
          <a:r>
            <a:rPr lang="en-US" b="0" dirty="0">
              <a:latin typeface="Calibri"/>
              <a:cs typeface="Calibri"/>
            </a:rPr>
            <a:t>ATC information is currently audio only</a:t>
          </a:r>
        </a:p>
      </dgm:t>
    </dgm:pt>
    <dgm:pt modelId="{60EAFD3D-EAF7-4A15-88A9-35E78B43FF46}" type="parTrans" cxnId="{3DA7CE21-6037-4F44-BE56-C42DFFA5550A}">
      <dgm:prSet/>
      <dgm:spPr/>
    </dgm:pt>
    <dgm:pt modelId="{80BC6315-EF48-40CC-B0DC-4051AC3D6BF8}" type="sibTrans" cxnId="{3DA7CE21-6037-4F44-BE56-C42DFFA5550A}">
      <dgm:prSet/>
      <dgm:spPr/>
    </dgm:pt>
    <dgm:pt modelId="{A24088DD-02AC-4B94-8128-DEB18348274D}">
      <dgm:prSet phldr="0"/>
      <dgm:spPr/>
      <dgm:t>
        <a:bodyPr/>
        <a:lstStyle/>
        <a:p>
          <a:pPr rtl="0"/>
          <a:r>
            <a:rPr lang="en-US" b="0" dirty="0">
              <a:latin typeface="Calibri"/>
              <a:cs typeface="Calibri"/>
            </a:rPr>
            <a:t>Map View provides benefit of being more intuitive</a:t>
          </a:r>
        </a:p>
      </dgm:t>
    </dgm:pt>
    <dgm:pt modelId="{D9041DA2-C1E5-4291-A36C-A64AE7FCF8DC}" type="parTrans" cxnId="{9CBB410E-78A7-475C-A740-8EFECE40F907}">
      <dgm:prSet/>
      <dgm:spPr/>
    </dgm:pt>
    <dgm:pt modelId="{ACBC514D-9C41-4DC5-A070-C26CA42D92E4}" type="sibTrans" cxnId="{9CBB410E-78A7-475C-A740-8EFECE40F907}">
      <dgm:prSet/>
      <dgm:spPr/>
    </dgm:pt>
    <dgm:pt modelId="{D86DC20F-634A-4433-B575-FB433E73C1AD}" type="pres">
      <dgm:prSet presAssocID="{8F50B760-8E4C-4D37-BCA5-332F236D2E16}" presName="linear" presStyleCnt="0">
        <dgm:presLayoutVars>
          <dgm:animLvl val="lvl"/>
          <dgm:resizeHandles val="exact"/>
        </dgm:presLayoutVars>
      </dgm:prSet>
      <dgm:spPr/>
    </dgm:pt>
    <dgm:pt modelId="{63AEEF4E-B1AA-4352-9005-A93BB46B4CBB}" type="pres">
      <dgm:prSet presAssocID="{3B94B173-21DA-4D93-814C-B792B6C8A0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36F2E5-39A7-43B5-A4E7-7C807FF14460}" type="pres">
      <dgm:prSet presAssocID="{3B94B173-21DA-4D93-814C-B792B6C8A0F2}" presName="childText" presStyleLbl="revTx" presStyleIdx="0" presStyleCnt="3">
        <dgm:presLayoutVars>
          <dgm:bulletEnabled val="1"/>
        </dgm:presLayoutVars>
      </dgm:prSet>
      <dgm:spPr/>
    </dgm:pt>
    <dgm:pt modelId="{159211B2-8A9C-41A3-AFDA-80F6A9927232}" type="pres">
      <dgm:prSet presAssocID="{51F56348-0204-40B6-825A-7B8243A048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E84306-B081-43F5-BA45-1B9C4673A873}" type="pres">
      <dgm:prSet presAssocID="{51F56348-0204-40B6-825A-7B8243A0486D}" presName="childText" presStyleLbl="revTx" presStyleIdx="1" presStyleCnt="3">
        <dgm:presLayoutVars>
          <dgm:bulletEnabled val="1"/>
        </dgm:presLayoutVars>
      </dgm:prSet>
      <dgm:spPr/>
    </dgm:pt>
    <dgm:pt modelId="{E96A1715-8852-47B7-86E1-C6194D5177CF}" type="pres">
      <dgm:prSet presAssocID="{BA694E39-5D66-4BA5-A22E-2DC15F4B9A1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ED0E63-91B2-4F87-A55F-9F9264DA34B2}" type="pres">
      <dgm:prSet presAssocID="{BA694E39-5D66-4BA5-A22E-2DC15F4B9A1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883306-F441-4DFD-81FC-AEDFA83AFB01}" type="presOf" srcId="{90C5BDEE-E011-451A-A4DD-B88EA2C09A4E}" destId="{D6E84306-B081-43F5-BA45-1B9C4673A873}" srcOrd="0" destOrd="3" presId="urn:microsoft.com/office/officeart/2005/8/layout/vList2"/>
    <dgm:cxn modelId="{6C5C3007-4F3B-42DF-847D-8738627C6C7C}" type="presOf" srcId="{5FC74B8D-F9AA-47F5-B14D-762A85334B09}" destId="{8D36F2E5-39A7-43B5-A4E7-7C807FF14460}" srcOrd="0" destOrd="2" presId="urn:microsoft.com/office/officeart/2005/8/layout/vList2"/>
    <dgm:cxn modelId="{FBB3F909-6EA1-4CC8-93E9-B24F96CB3814}" type="presOf" srcId="{A7B4BF9D-3541-4359-9E5A-67A28133EF6E}" destId="{8D36F2E5-39A7-43B5-A4E7-7C807FF14460}" srcOrd="0" destOrd="1" presId="urn:microsoft.com/office/officeart/2005/8/layout/vList2"/>
    <dgm:cxn modelId="{4E37E80B-B54A-4D83-910D-0D9422F3CC4A}" srcId="{8F50B760-8E4C-4D37-BCA5-332F236D2E16}" destId="{3B94B173-21DA-4D93-814C-B792B6C8A0F2}" srcOrd="0" destOrd="0" parTransId="{CEACFAD3-FC78-4809-BB57-94BE88ED99FD}" sibTransId="{4418661D-DC8D-40C6-8AEF-080BCC3D520A}"/>
    <dgm:cxn modelId="{0EEACE0C-6D40-4178-9835-F12CD31D5FEF}" type="presOf" srcId="{1EB0D622-CF04-42C8-8344-E9627C5F13C0}" destId="{D6E84306-B081-43F5-BA45-1B9C4673A873}" srcOrd="0" destOrd="1" presId="urn:microsoft.com/office/officeart/2005/8/layout/vList2"/>
    <dgm:cxn modelId="{9CBB410E-78A7-475C-A740-8EFECE40F907}" srcId="{51F56348-0204-40B6-825A-7B8243A0486D}" destId="{A24088DD-02AC-4B94-8128-DEB18348274D}" srcOrd="2" destOrd="0" parTransId="{D9041DA2-C1E5-4291-A36C-A64AE7FCF8DC}" sibTransId="{ACBC514D-9C41-4DC5-A070-C26CA42D92E4}"/>
    <dgm:cxn modelId="{3DA7CE21-6037-4F44-BE56-C42DFFA5550A}" srcId="{BA694E39-5D66-4BA5-A22E-2DC15F4B9A1A}" destId="{817A766A-5A3B-48DF-A742-89436028D7BE}" srcOrd="1" destOrd="0" parTransId="{60EAFD3D-EAF7-4A15-88A9-35E78B43FF46}" sibTransId="{80BC6315-EF48-40CC-B0DC-4051AC3D6BF8}"/>
    <dgm:cxn modelId="{ACD50831-57AC-42BC-AC31-103677DF43FD}" srcId="{3B94B173-21DA-4D93-814C-B792B6C8A0F2}" destId="{76A6871C-9122-4DD5-A6C9-9E0D755B7E7E}" srcOrd="0" destOrd="0" parTransId="{E92CE8F2-CA1B-452B-9B93-78E60FAF8561}" sibTransId="{CF12D506-3069-49E5-84FC-3E5A0AEAB98D}"/>
    <dgm:cxn modelId="{C2B1AC35-C5A3-4E82-9DC6-52B241ADE1BC}" srcId="{8F50B760-8E4C-4D37-BCA5-332F236D2E16}" destId="{BA694E39-5D66-4BA5-A22E-2DC15F4B9A1A}" srcOrd="2" destOrd="0" parTransId="{0B00B34E-B66D-4492-8CAC-42A8CE3C0B54}" sibTransId="{D3DD8E9A-66F1-4884-9338-5298DFE0530A}"/>
    <dgm:cxn modelId="{E2818C37-2E9B-4BA8-98C6-E3147A6DEB19}" srcId="{51F56348-0204-40B6-825A-7B8243A0486D}" destId="{90C5BDEE-E011-451A-A4DD-B88EA2C09A4E}" srcOrd="3" destOrd="0" parTransId="{FD7C3BAF-19C1-4376-B320-2E0C49BA00FD}" sibTransId="{A23B8E06-3942-4A62-8AF9-B220FEC714EC}"/>
    <dgm:cxn modelId="{CC9F3538-29FE-4651-B411-112DCABEEA0F}" srcId="{BA694E39-5D66-4BA5-A22E-2DC15F4B9A1A}" destId="{2B6F25C1-CBB3-476D-AFBD-358F1B47072F}" srcOrd="0" destOrd="0" parTransId="{29C3F86C-35A7-4B34-B948-E4F2B3140704}" sibTransId="{7BFC983A-EA9D-4858-ADC5-8CCA1F9951B4}"/>
    <dgm:cxn modelId="{7C64B43C-7C4B-41BA-AC08-BBAADA0FC582}" type="presOf" srcId="{76A6871C-9122-4DD5-A6C9-9E0D755B7E7E}" destId="{8D36F2E5-39A7-43B5-A4E7-7C807FF14460}" srcOrd="0" destOrd="0" presId="urn:microsoft.com/office/officeart/2005/8/layout/vList2"/>
    <dgm:cxn modelId="{DD3A414A-E531-4769-8D7A-113222CA9243}" type="presOf" srcId="{BA694E39-5D66-4BA5-A22E-2DC15F4B9A1A}" destId="{E96A1715-8852-47B7-86E1-C6194D5177CF}" srcOrd="0" destOrd="0" presId="urn:microsoft.com/office/officeart/2005/8/layout/vList2"/>
    <dgm:cxn modelId="{8CD1D74B-D26A-4289-881B-6452E6BC9140}" type="presOf" srcId="{A30B2455-E947-4E3A-84CD-8069AF888153}" destId="{D6E84306-B081-43F5-BA45-1B9C4673A873}" srcOrd="0" destOrd="0" presId="urn:microsoft.com/office/officeart/2005/8/layout/vList2"/>
    <dgm:cxn modelId="{AE8B0E55-865B-4DAD-BF72-A9B579149DDD}" type="presOf" srcId="{51F56348-0204-40B6-825A-7B8243A0486D}" destId="{159211B2-8A9C-41A3-AFDA-80F6A9927232}" srcOrd="0" destOrd="0" presId="urn:microsoft.com/office/officeart/2005/8/layout/vList2"/>
    <dgm:cxn modelId="{DADA6575-5877-450D-BCAA-9D91FF36FFCB}" srcId="{3B94B173-21DA-4D93-814C-B792B6C8A0F2}" destId="{A7B4BF9D-3541-4359-9E5A-67A28133EF6E}" srcOrd="1" destOrd="0" parTransId="{AE6C67AF-DC7F-4BBA-B995-D52016630A69}" sibTransId="{4A6D3572-B747-46B9-907D-B334F127A2E9}"/>
    <dgm:cxn modelId="{70BBC47E-283D-4228-9348-56900A1CC5CA}" srcId="{51F56348-0204-40B6-825A-7B8243A0486D}" destId="{A30B2455-E947-4E3A-84CD-8069AF888153}" srcOrd="0" destOrd="0" parTransId="{0BAE1BA7-44C5-4329-81EE-85321B98F659}" sibTransId="{AEAEF694-EC52-433D-9554-B53CBCE9400A}"/>
    <dgm:cxn modelId="{7BF8B888-C02A-462B-8EEA-08A5FC53D6F7}" srcId="{51F56348-0204-40B6-825A-7B8243A0486D}" destId="{1EB0D622-CF04-42C8-8344-E9627C5F13C0}" srcOrd="1" destOrd="0" parTransId="{7B9906A0-219C-43A7-BE18-AEC944F242DD}" sibTransId="{3152F91D-9D0A-4170-9B44-C76D0251C51F}"/>
    <dgm:cxn modelId="{75C291AF-B730-4662-A6CB-73ECE8DD94D8}" type="presOf" srcId="{2B6F25C1-CBB3-476D-AFBD-358F1B47072F}" destId="{C3ED0E63-91B2-4F87-A55F-9F9264DA34B2}" srcOrd="0" destOrd="0" presId="urn:microsoft.com/office/officeart/2005/8/layout/vList2"/>
    <dgm:cxn modelId="{6C20FDBD-DBB6-4E0F-B5F3-CCA525CE2DC7}" srcId="{8F50B760-8E4C-4D37-BCA5-332F236D2E16}" destId="{51F56348-0204-40B6-825A-7B8243A0486D}" srcOrd="1" destOrd="0" parTransId="{1323AA28-E83B-4667-B271-242BAFBFDF8E}" sibTransId="{3671014A-673A-4EB7-814D-74962276862F}"/>
    <dgm:cxn modelId="{328150BE-0956-47BB-BCBF-A5916F2CAB93}" type="presOf" srcId="{3B94B173-21DA-4D93-814C-B792B6C8A0F2}" destId="{63AEEF4E-B1AA-4352-9005-A93BB46B4CBB}" srcOrd="0" destOrd="0" presId="urn:microsoft.com/office/officeart/2005/8/layout/vList2"/>
    <dgm:cxn modelId="{6E7B71D0-D816-4F1D-9D64-1FD08CD5358C}" type="presOf" srcId="{8F50B760-8E4C-4D37-BCA5-332F236D2E16}" destId="{D86DC20F-634A-4433-B575-FB433E73C1AD}" srcOrd="0" destOrd="0" presId="urn:microsoft.com/office/officeart/2005/8/layout/vList2"/>
    <dgm:cxn modelId="{12144BD3-E613-4B10-815F-8458D72401F6}" type="presOf" srcId="{A24088DD-02AC-4B94-8128-DEB18348274D}" destId="{D6E84306-B081-43F5-BA45-1B9C4673A873}" srcOrd="0" destOrd="2" presId="urn:microsoft.com/office/officeart/2005/8/layout/vList2"/>
    <dgm:cxn modelId="{26C279EF-C3AC-4CA8-B424-E7148D77D2E5}" type="presOf" srcId="{817A766A-5A3B-48DF-A742-89436028D7BE}" destId="{C3ED0E63-91B2-4F87-A55F-9F9264DA34B2}" srcOrd="0" destOrd="1" presId="urn:microsoft.com/office/officeart/2005/8/layout/vList2"/>
    <dgm:cxn modelId="{F84B64FE-BCA5-483F-ACEE-DD55B980F234}" srcId="{3B94B173-21DA-4D93-814C-B792B6C8A0F2}" destId="{5FC74B8D-F9AA-47F5-B14D-762A85334B09}" srcOrd="2" destOrd="0" parTransId="{BEBE0E5D-CF8F-4449-B067-AAEEE2B0A293}" sibTransId="{266EE8D4-1A6B-4F5C-83CA-DF4285B681BA}"/>
    <dgm:cxn modelId="{EAAA2B37-1BA2-4876-BA26-D2EF1792C37E}" type="presParOf" srcId="{D86DC20F-634A-4433-B575-FB433E73C1AD}" destId="{63AEEF4E-B1AA-4352-9005-A93BB46B4CBB}" srcOrd="0" destOrd="0" presId="urn:microsoft.com/office/officeart/2005/8/layout/vList2"/>
    <dgm:cxn modelId="{8867F59A-ED7A-46B1-8875-7D12D9E60FB0}" type="presParOf" srcId="{D86DC20F-634A-4433-B575-FB433E73C1AD}" destId="{8D36F2E5-39A7-43B5-A4E7-7C807FF14460}" srcOrd="1" destOrd="0" presId="urn:microsoft.com/office/officeart/2005/8/layout/vList2"/>
    <dgm:cxn modelId="{89B75BD9-026C-4F53-84BD-A33A878249CB}" type="presParOf" srcId="{D86DC20F-634A-4433-B575-FB433E73C1AD}" destId="{159211B2-8A9C-41A3-AFDA-80F6A9927232}" srcOrd="2" destOrd="0" presId="urn:microsoft.com/office/officeart/2005/8/layout/vList2"/>
    <dgm:cxn modelId="{2809D685-0B41-4AE6-9C1A-49271932B923}" type="presParOf" srcId="{D86DC20F-634A-4433-B575-FB433E73C1AD}" destId="{D6E84306-B081-43F5-BA45-1B9C4673A873}" srcOrd="3" destOrd="0" presId="urn:microsoft.com/office/officeart/2005/8/layout/vList2"/>
    <dgm:cxn modelId="{9ACD2A35-EC59-48FA-98DC-6F0F7F85779D}" type="presParOf" srcId="{D86DC20F-634A-4433-B575-FB433E73C1AD}" destId="{E96A1715-8852-47B7-86E1-C6194D5177CF}" srcOrd="4" destOrd="0" presId="urn:microsoft.com/office/officeart/2005/8/layout/vList2"/>
    <dgm:cxn modelId="{DFAD9336-866D-46D0-B77D-0FB6946E23E0}" type="presParOf" srcId="{D86DC20F-634A-4433-B575-FB433E73C1AD}" destId="{C3ED0E63-91B2-4F87-A55F-9F9264DA34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EEF4E-B1AA-4352-9005-A93BB46B4CBB}">
      <dsp:nvSpPr>
        <dsp:cNvPr id="0" name=""/>
        <dsp:cNvSpPr/>
      </dsp:nvSpPr>
      <dsp:spPr>
        <a:xfrm>
          <a:off x="0" y="252287"/>
          <a:ext cx="6860941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/>
              <a:cs typeface="Calibri"/>
            </a:rPr>
            <a:t>High Level View:</a:t>
          </a:r>
        </a:p>
      </dsp:txBody>
      <dsp:txXfrm>
        <a:off x="32784" y="285071"/>
        <a:ext cx="6795373" cy="606012"/>
      </dsp:txXfrm>
    </dsp:sp>
    <dsp:sp modelId="{8D36F2E5-39A7-43B5-A4E7-7C807FF14460}">
      <dsp:nvSpPr>
        <dsp:cNvPr id="0" name=""/>
        <dsp:cNvSpPr/>
      </dsp:nvSpPr>
      <dsp:spPr>
        <a:xfrm>
          <a:off x="0" y="923867"/>
          <a:ext cx="6860941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835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Calibri"/>
              <a:cs typeface="Calibri"/>
            </a:rPr>
            <a:t>Display aircraft information 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Calibri"/>
              <a:cs typeface="Calibri"/>
            </a:rPr>
            <a:t>Create a Website with better usability and display than FlightRadar24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Calibri"/>
              <a:cs typeface="Calibri"/>
            </a:rPr>
            <a:t>Use ASR to incorporate ATC and Pilot communications </a:t>
          </a:r>
        </a:p>
      </dsp:txBody>
      <dsp:txXfrm>
        <a:off x="0" y="923867"/>
        <a:ext cx="6860941" cy="1449000"/>
      </dsp:txXfrm>
    </dsp:sp>
    <dsp:sp modelId="{159211B2-8A9C-41A3-AFDA-80F6A9927232}">
      <dsp:nvSpPr>
        <dsp:cNvPr id="0" name=""/>
        <dsp:cNvSpPr/>
      </dsp:nvSpPr>
      <dsp:spPr>
        <a:xfrm>
          <a:off x="0" y="2372867"/>
          <a:ext cx="6860941" cy="671580"/>
        </a:xfrm>
        <a:prstGeom prst="roundRect">
          <a:avLst/>
        </a:prstGeom>
        <a:solidFill>
          <a:schemeClr val="accent2">
            <a:hueOff val="-4152713"/>
            <a:satOff val="-19727"/>
            <a:lumOff val="-6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/>
              <a:cs typeface="Calibri"/>
            </a:rPr>
            <a:t>Benefit:</a:t>
          </a:r>
        </a:p>
      </dsp:txBody>
      <dsp:txXfrm>
        <a:off x="32784" y="2405651"/>
        <a:ext cx="6795373" cy="606012"/>
      </dsp:txXfrm>
    </dsp:sp>
    <dsp:sp modelId="{D6E84306-B081-43F5-BA45-1B9C4673A873}">
      <dsp:nvSpPr>
        <dsp:cNvPr id="0" name=""/>
        <dsp:cNvSpPr/>
      </dsp:nvSpPr>
      <dsp:spPr>
        <a:xfrm>
          <a:off x="0" y="3044447"/>
          <a:ext cx="6860941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835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kern="1200" dirty="0">
              <a:latin typeface="Calibri"/>
              <a:cs typeface="Calibri"/>
            </a:rPr>
            <a:t>Integrates separate features into the same website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kern="1200" dirty="0">
              <a:latin typeface="Calibri"/>
              <a:cs typeface="Calibri"/>
            </a:rPr>
            <a:t>Don't have to switch back and forth between map and ATC viewer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kern="1200" dirty="0">
              <a:latin typeface="Calibri"/>
              <a:cs typeface="Calibri"/>
            </a:rPr>
            <a:t>Map View provides benefit of being more intuitive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kern="1200" dirty="0">
              <a:latin typeface="Calibri"/>
              <a:cs typeface="Calibri"/>
            </a:rPr>
            <a:t>Adding a Text Box to better understand transmissions</a:t>
          </a:r>
        </a:p>
      </dsp:txBody>
      <dsp:txXfrm>
        <a:off x="0" y="3044447"/>
        <a:ext cx="6860941" cy="1825740"/>
      </dsp:txXfrm>
    </dsp:sp>
    <dsp:sp modelId="{E96A1715-8852-47B7-86E1-C6194D5177CF}">
      <dsp:nvSpPr>
        <dsp:cNvPr id="0" name=""/>
        <dsp:cNvSpPr/>
      </dsp:nvSpPr>
      <dsp:spPr>
        <a:xfrm>
          <a:off x="0" y="4870187"/>
          <a:ext cx="6860941" cy="671580"/>
        </a:xfrm>
        <a:prstGeom prst="roundRect">
          <a:avLst/>
        </a:prstGeom>
        <a:solidFill>
          <a:schemeClr val="accent2">
            <a:hueOff val="-8305426"/>
            <a:satOff val="-39455"/>
            <a:lumOff val="-12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/>
              <a:cs typeface="Calibri"/>
            </a:rPr>
            <a:t>Importance:</a:t>
          </a:r>
        </a:p>
      </dsp:txBody>
      <dsp:txXfrm>
        <a:off x="32784" y="4902971"/>
        <a:ext cx="6795373" cy="606012"/>
      </dsp:txXfrm>
    </dsp:sp>
    <dsp:sp modelId="{C3ED0E63-91B2-4F87-A55F-9F9264DA34B2}">
      <dsp:nvSpPr>
        <dsp:cNvPr id="0" name=""/>
        <dsp:cNvSpPr/>
      </dsp:nvSpPr>
      <dsp:spPr>
        <a:xfrm>
          <a:off x="0" y="5541767"/>
          <a:ext cx="6860941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835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kern="1200" dirty="0">
              <a:latin typeface="Calibri"/>
              <a:cs typeface="Calibri"/>
            </a:rPr>
            <a:t>Providing situational awareness to users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kern="1200" dirty="0">
              <a:latin typeface="Calibri"/>
              <a:cs typeface="Calibri"/>
            </a:rPr>
            <a:t>ATC information is currently audio only</a:t>
          </a:r>
        </a:p>
      </dsp:txBody>
      <dsp:txXfrm>
        <a:off x="0" y="5541767"/>
        <a:ext cx="6860941" cy="753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659A2-5E84-41F7-AB4F-19A1FE263DE2}" type="datetimeFigureOut"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065BB-EFC6-47ED-A275-FC399EB6F9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7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065BB-EFC6-47ED-A275-FC399EB6F9C9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5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62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5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09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4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4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6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9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2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4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8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2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8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3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87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utCJpYCi0I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Yg4x4VMxIA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ED6E04-90E3-DCC0-0C0D-829FE049A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1"/>
              <a:t>Semester 1 Presentation</a:t>
            </a:r>
            <a:br>
              <a:rPr lang="en-US" sz="5400" b="1"/>
            </a:br>
            <a:r>
              <a:rPr lang="en-US" sz="5400" b="1"/>
              <a:t>ATC ASR Map Team </a:t>
            </a:r>
            <a:endParaRPr lang="en-US" sz="5400" b="1">
              <a:cs typeface="Calibri Light"/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4167D37-1141-D8D0-D0E8-5A13CD00E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287" y="4368138"/>
            <a:ext cx="7818270" cy="1405467"/>
          </a:xfrm>
        </p:spPr>
        <p:txBody>
          <a:bodyPr/>
          <a:lstStyle/>
          <a:p>
            <a:r>
              <a:rPr lang="en-US" sz="2800">
                <a:effectLst/>
                <a:latin typeface="Times"/>
                <a:ea typeface="Times New Roman" panose="02020603050405020304" pitchFamily="18" charset="0"/>
                <a:cs typeface="Times New Roman"/>
              </a:rPr>
              <a:t>Braeden Burnett, Jakob Haehre, Kira McFadden, Tyler Carr</a:t>
            </a:r>
            <a:endParaRPr lang="en-US" sz="280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92C2B-FE2E-44ED-1782-20294781D16C}"/>
              </a:ext>
            </a:extLst>
          </p:cNvPr>
          <p:cNvSpPr txBox="1"/>
          <p:nvPr/>
        </p:nvSpPr>
        <p:spPr>
          <a:xfrm>
            <a:off x="2521258" y="914400"/>
            <a:ext cx="4483224" cy="1405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5B888-ED7E-39E7-13DB-1AB4B367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Calibri Light"/>
              </a:rPr>
              <a:t>Research Trello to </a:t>
            </a:r>
            <a:r>
              <a:rPr lang="en-US" err="1">
                <a:cs typeface="Calibri Light"/>
              </a:rPr>
              <a:t>Github</a:t>
            </a:r>
            <a:r>
              <a:rPr lang="en-US">
                <a:cs typeface="Calibri Light"/>
              </a:rPr>
              <a:t> 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BB3E-7B7B-A4F5-1DBA-DBF603F47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sz="2000">
                <a:cs typeface="Calibri"/>
              </a:rPr>
              <a:t>Adding point values to Trello cards</a:t>
            </a:r>
          </a:p>
          <a:p>
            <a:pPr>
              <a:buClr>
                <a:srgbClr val="FFFFFF"/>
              </a:buClr>
            </a:pPr>
            <a:r>
              <a:rPr lang="en-US" sz="2000">
                <a:cs typeface="Calibri"/>
              </a:rPr>
              <a:t>Burndown chart generation in Trello</a:t>
            </a:r>
          </a:p>
          <a:p>
            <a:pPr>
              <a:buClr>
                <a:srgbClr val="FFFFFF"/>
              </a:buClr>
            </a:pPr>
            <a:r>
              <a:rPr lang="en-US" sz="2000">
                <a:cs typeface="Calibri"/>
              </a:rPr>
              <a:t>Link Cards to general backlog and sprint backlogs respectively</a:t>
            </a:r>
          </a:p>
          <a:p>
            <a:pPr>
              <a:buClr>
                <a:srgbClr val="FFFFFF"/>
              </a:buClr>
            </a:pPr>
            <a:r>
              <a:rPr lang="en-US" sz="2000">
                <a:cs typeface="Calibri"/>
              </a:rPr>
              <a:t>Automatically add start and end dates to cards</a:t>
            </a:r>
          </a:p>
          <a:p>
            <a:pPr>
              <a:buClr>
                <a:srgbClr val="FFFFFF"/>
              </a:buClr>
            </a:pPr>
            <a:r>
              <a:rPr lang="en-US" sz="2000">
                <a:cs typeface="Calibri"/>
              </a:rPr>
              <a:t>Checklists on cards create new cards in the backlog</a:t>
            </a:r>
          </a:p>
        </p:txBody>
      </p:sp>
    </p:spTree>
    <p:extLst>
      <p:ext uri="{BB962C8B-B14F-4D97-AF65-F5344CB8AC3E}">
        <p14:creationId xmlns:p14="http://schemas.microsoft.com/office/powerpoint/2010/main" val="398059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FD13F5E-700F-9982-1087-82D3B52AA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0" y="133068"/>
            <a:ext cx="10006980" cy="64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3C93-3D3E-84E0-0B0D-CDCE94CD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955" y="-196705"/>
            <a:ext cx="10131425" cy="145626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High-level system architecture diagram</a:t>
            </a:r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F7C6E1D0-006F-04C3-BD28-687E9D790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684" y="1067604"/>
            <a:ext cx="7886042" cy="5759148"/>
          </a:xfrm>
        </p:spPr>
      </p:pic>
    </p:spTree>
    <p:extLst>
      <p:ext uri="{BB962C8B-B14F-4D97-AF65-F5344CB8AC3E}">
        <p14:creationId xmlns:p14="http://schemas.microsoft.com/office/powerpoint/2010/main" val="118294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C398-CA93-A62E-C601-52F4D72E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469" y="-437662"/>
            <a:ext cx="10131425" cy="1456267"/>
          </a:xfrm>
        </p:spPr>
        <p:txBody>
          <a:bodyPr/>
          <a:lstStyle/>
          <a:p>
            <a:r>
              <a:rPr lang="en-US">
                <a:cs typeface="Calibri Light"/>
              </a:rPr>
              <a:t>Overall System UML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94242E-FDEF-D945-7C0A-DB627D618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562" y="530146"/>
            <a:ext cx="9994408" cy="6328245"/>
          </a:xfrm>
        </p:spPr>
      </p:pic>
    </p:spTree>
    <p:extLst>
      <p:ext uri="{BB962C8B-B14F-4D97-AF65-F5344CB8AC3E}">
        <p14:creationId xmlns:p14="http://schemas.microsoft.com/office/powerpoint/2010/main" val="166682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58CAFE-9635-7F40-FECA-276B995E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Lessons</a:t>
            </a:r>
            <a:r>
              <a:rPr lang="en-US" b="0" i="0">
                <a:effectLst/>
                <a:latin typeface="Arial"/>
                <a:cs typeface="Arial"/>
              </a:rPr>
              <a:t> Learned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95F636-E998-27EA-0985-128EA99A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24" y="2142067"/>
            <a:ext cx="10131425" cy="3649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en-US" sz="3600">
                <a:cs typeface="Calibri"/>
              </a:rPr>
              <a:t>Research and test all package options before choosing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sz="3600">
                <a:cs typeface="Calibri"/>
              </a:rPr>
              <a:t>Corrupted files and issues</a:t>
            </a:r>
          </a:p>
          <a:p>
            <a:pPr>
              <a:buClr>
                <a:srgbClr val="FFFFFF"/>
              </a:buClr>
            </a:pPr>
            <a:r>
              <a:rPr lang="en-US" sz="3600">
                <a:cs typeface="Calibri"/>
              </a:rPr>
              <a:t>Slow and steady wins the race</a:t>
            </a:r>
          </a:p>
          <a:p>
            <a:pPr>
              <a:buClr>
                <a:srgbClr val="FFFFFF"/>
              </a:buClr>
            </a:pPr>
            <a:endParaRPr lang="en-US" sz="3600">
              <a:cs typeface="Calibri"/>
            </a:endParaRPr>
          </a:p>
          <a:p>
            <a:pPr>
              <a:buClr>
                <a:srgbClr val="FFFFFF"/>
              </a:buClr>
            </a:pPr>
            <a:endParaRPr lang="en-US" sz="3600">
              <a:cs typeface="Calibri"/>
            </a:endParaRPr>
          </a:p>
          <a:p>
            <a:pPr>
              <a:buClr>
                <a:srgbClr val="FFFFFF"/>
              </a:buClr>
            </a:pPr>
            <a:endParaRPr lang="en-US" sz="3600">
              <a:cs typeface="Calibri"/>
            </a:endParaRPr>
          </a:p>
          <a:p>
            <a:pPr>
              <a:buClr>
                <a:srgbClr val="FFFFFF"/>
              </a:buClr>
            </a:pP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8712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930B9D82-AD64-47EB-AA56-F2005D37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7D21F67-77A0-4E4C-877A-44E07247E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CD4034DE-14FA-4CF1-8E19-414FC341E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7D150E39-4466-4DEF-6A23-81F0FE87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Arial"/>
                <a:cs typeface="Arial"/>
              </a:rPr>
              <a:t>Project Timeline</a:t>
            </a: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: Future</a:t>
            </a: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F8EAAD-3470-4B18-9590-58F3F365F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77ACC04E-B841-9E68-C29C-308A5C49A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498701"/>
              </p:ext>
            </p:extLst>
          </p:nvPr>
        </p:nvGraphicFramePr>
        <p:xfrm>
          <a:off x="5062733" y="1676672"/>
          <a:ext cx="6790084" cy="449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38">
                  <a:extLst>
                    <a:ext uri="{9D8B030D-6E8A-4147-A177-3AD203B41FA5}">
                      <a16:colId xmlns:a16="http://schemas.microsoft.com/office/drawing/2014/main" val="1195272328"/>
                    </a:ext>
                  </a:extLst>
                </a:gridCol>
                <a:gridCol w="5732446">
                  <a:extLst>
                    <a:ext uri="{9D8B030D-6E8A-4147-A177-3AD203B41FA5}">
                      <a16:colId xmlns:a16="http://schemas.microsoft.com/office/drawing/2014/main" val="3366790467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r>
                        <a:rPr lang="en-US" sz="2000"/>
                        <a:t>Sprint</a:t>
                      </a:r>
                    </a:p>
                  </a:txBody>
                  <a:tcPr marL="74340" marR="74340" marT="37170" marB="37170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Goals</a:t>
                      </a:r>
                    </a:p>
                  </a:txBody>
                  <a:tcPr marL="74340" marR="74340" marT="37170" marB="37170"/>
                </a:tc>
                <a:extLst>
                  <a:ext uri="{0D108BD9-81ED-4DB2-BD59-A6C34878D82A}">
                    <a16:rowId xmlns:a16="http://schemas.microsoft.com/office/drawing/2014/main" val="112050846"/>
                  </a:ext>
                </a:extLst>
              </a:tr>
              <a:tr h="1219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4</a:t>
                      </a:r>
                      <a:endParaRPr lang="en-US" sz="2000" b="1"/>
                    </a:p>
                  </a:txBody>
                  <a:tcPr marL="74339" marR="74339" marT="37170" marB="3717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2000"/>
                        <a:t>Explore Dash-Leaflet map rendering engine</a:t>
                      </a:r>
                      <a:endParaRPr lang="en-US"/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2000"/>
                        <a:t>Display airplanes on aeronautical chart map</a:t>
                      </a:r>
                      <a:endParaRPr lang="en-US"/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2000"/>
                        <a:t>Make airplanes update on website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2000"/>
                        <a:t>Display selected aircraft information</a:t>
                      </a:r>
                    </a:p>
                  </a:txBody>
                  <a:tcPr marL="74339" marR="74339" marT="37170" marB="37170"/>
                </a:tc>
                <a:extLst>
                  <a:ext uri="{0D108BD9-81ED-4DB2-BD59-A6C34878D82A}">
                    <a16:rowId xmlns:a16="http://schemas.microsoft.com/office/drawing/2014/main" val="2417500186"/>
                  </a:ext>
                </a:extLst>
              </a:tr>
              <a:tr h="1219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Backlog</a:t>
                      </a:r>
                      <a:endParaRPr lang="en-US" sz="2000" b="1"/>
                    </a:p>
                  </a:txBody>
                  <a:tcPr marL="74340" marR="74340" marT="37170" marB="3717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Documentation</a:t>
                      </a:r>
                      <a:endParaRPr lang="en-US" sz="2000" b="1" i="0" u="none" strike="noStrike" noProof="0">
                        <a:latin typeface="Calibri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Jasper Model Training</a:t>
                      </a:r>
                      <a:endParaRPr lang="en-US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Summative Statistics Scripts</a:t>
                      </a:r>
                      <a:endParaRPr lang="en-US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Word Error Rate per utterance</a:t>
                      </a:r>
                      <a:endParaRPr lang="en-US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Model Tuning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Get data from </a:t>
                      </a:r>
                      <a:r>
                        <a:rPr lang="en-US" sz="2000" b="0" i="0" u="none" strike="noStrike" noProof="0" err="1">
                          <a:latin typeface="Calibri"/>
                        </a:rPr>
                        <a:t>LiveATC</a:t>
                      </a:r>
                      <a:endParaRPr lang="en-US" sz="2000" b="0" i="0" u="none" strike="noStrike" noProof="0">
                        <a:latin typeface="Calibri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FAA API Testing</a:t>
                      </a:r>
                      <a:endParaRPr lang="en-US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Scaling for maps</a:t>
                      </a:r>
                      <a:endParaRPr lang="en-US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Combine model and website</a:t>
                      </a:r>
                      <a:endParaRPr lang="en-US"/>
                    </a:p>
                  </a:txBody>
                  <a:tcPr marL="74340" marR="74340" marT="37170" marB="37170"/>
                </a:tc>
                <a:extLst>
                  <a:ext uri="{0D108BD9-81ED-4DB2-BD59-A6C34878D82A}">
                    <a16:rowId xmlns:a16="http://schemas.microsoft.com/office/drawing/2014/main" val="388292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448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>
            <a:extLst>
              <a:ext uri="{FF2B5EF4-FFF2-40B4-BE49-F238E27FC236}">
                <a16:creationId xmlns:a16="http://schemas.microsoft.com/office/drawing/2014/main" id="{F3812132-56AD-436D-A522-B55990A6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5BD666D3-125E-01CD-43AA-07CE4F3C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i="0"/>
              <a:t>Thank you</a:t>
            </a:r>
            <a:endParaRPr lang="en-US" sz="6600" b="1">
              <a:cs typeface="Calibri Ligh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FFBF47-1093-AA13-D0F9-EC5C1A9B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4000" cap="all"/>
              <a:t>Questions?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CDA5D36-CABB-4B66-A6AE-98C32891C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D3610325-2E01-4A10-9699-F3F047A5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17">
            <a:extLst>
              <a:ext uri="{FF2B5EF4-FFF2-40B4-BE49-F238E27FC236}">
                <a16:creationId xmlns:a16="http://schemas.microsoft.com/office/drawing/2014/main" id="{5603367D-E67B-4C5F-B32C-A4DCE175E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CA7E52-2D3D-4A73-897A-26DDD937F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01C8991-ADCE-42D9-B956-AFFC4536C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A75D41-B910-4C91-B4BE-D4FB46A4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570BA5-42E4-4D3E-A518-EA1F06E2E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5901F9-B873-4903-9717-A43C760D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7C1BF2-F77A-47C2-9A0D-CC49E8B7C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FAE46F6-3AE4-477B-AEA3-11B074A8C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0A038F7-9DE7-4A90-976F-265DC39F4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B583C2-FAE0-4D6A-AFD5-DD89396A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2A74C6-E21E-467A-B257-2B505400C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DB7A5F-BE4E-48A6-8FD1-140BC738A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C9C85FA-3456-477D-81BE-A3EB3959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BBEC98F-AEC8-4B6C-976B-267E2E424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6410C-2DB8-44BC-9A8B-412D647F5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E1F5255-23E6-429D-907D-BB0D8DE0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9AF50CA-9180-4E13-BEA7-F7D00C2AF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069D2C-E4AD-4123-BD71-326C78310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CD958AE-AD6D-4F3C-B158-89D96BCA0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177CA3-31C7-4B83-ADD2-3E134D7ED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F55632-4C25-474D-A467-2DB156C2D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300455-DEA8-43BC-8A82-AC73AB720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0DCE2B-5A7B-411A-9BFD-9CF85117C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456CD2-651D-40AD-842D-2763E4452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CC08F9-CA6C-4861-BFD9-4EC8A1007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29ED64-1037-4D22-A49D-1A386DF49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3C2550-397B-40FA-AB0B-6DC5DC174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ABF628F-72E5-4D37-9BB7-E749C094B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01C00F6-48F5-478D-8735-42A8CBB91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894B964-D6C8-4219-871B-16F63834A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88B5F16-FE81-461F-BF9B-BA90A2328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99FFA72-A8D7-4E27-9EA7-2A4FE0059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D14C873-96AC-4BBA-8DDC-202B32B0E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43C47B3-DCF2-44C0-BE29-7A82FBCF4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BDB1D8-88E3-4DDA-8EAB-BE8A7FA19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7351A6-002F-4F42-A3A2-B7525D443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B6CA314-C827-4076-959B-4E9C72456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CCD13F-BB71-4B7A-811D-917B080A4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01E49FC-E040-4D26-ABF7-303DA6780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9282B3-B1A9-4A8B-AEE1-BACEC0F70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DC10BE6-BFCA-4E4F-B77D-218CD06F2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C84183-5841-4B87-9A2C-CF2AC9972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7742C9B-AE29-4445-B243-84B550891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398CF4-01B7-41AB-9926-7E58D139F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155282-B603-49AB-BA9B-B78E2949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2CA815-891E-40AF-81C8-DFB4157D3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6DAC98D-BE44-4ABA-BCF4-56775DCB6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5E4AFA3-3F0C-40B0-94EC-2D9339CA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3CA4E88-C418-452C-9D74-E356B528A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8872687-B2DB-4538-A3D2-BC4580353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CB7F4-FEAA-495F-893D-A28F8B608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D480FF-7392-40FB-9A3E-5E2D15668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90509C-B09E-4642-8975-91BB4684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4F7D4DE-5DB4-458D-B9B4-38297AE79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4F1B18-9CCF-41A3-BF2A-97D97456A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AAFD58E-86CB-4189-BD27-2939C3591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66A8561-E65D-4675-B448-0FA92CBD1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49DE23-2BC7-4056-A75C-5CA0F8E24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D8C256C-D573-4B6F-92A9-23DBC5189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0286D0D-A1C1-4640-B8A9-2A842ED1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E270C88-6227-41FD-8459-3B74B1568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035D064-A6BD-495D-A380-45435595C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7B65C1-C657-492F-854E-E9F2382FE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BD5ED32-5D83-42BA-B06B-2FCC5EDFF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8F1EC87-926B-4C53-A72F-801C0C5EF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9EA41EC-1758-4554-A707-6D35448A2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26B22D2-C2E2-4723-AE14-F19DFBB0B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9AEBD37-2AEB-4C71-B9B0-A65659682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E3DECB-B2B9-4556-AF30-42D7B0192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1D37BD9-CB45-439F-823A-F639912D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76A752C-7054-4446-84CC-DED60E485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12337DE-B7CF-41C4-A4BA-B32E05239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2DC00D2-FF99-4E56-91C9-DAC239051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947083D-4ACF-478F-94DA-9038980D9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96FE15D-CDE5-49DB-91FD-B4599688D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778DB54-2246-4529-8D48-2081DD9C3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D10A58C-A6DC-4C2F-8CDD-D8ED7AFB4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9342724-2DAE-453E-B79B-1C44334D3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C638F2B-13C6-4449-B7B0-846B57FF0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685E7301-3590-ABD3-5B28-17A6924E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263" y="2433919"/>
            <a:ext cx="3211160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3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0B9D82-AD64-47EB-AA56-F2005D37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21F67-77A0-4E4C-877A-44E07247E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4034DE-14FA-4CF1-8E19-414FC341E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2AADBA99-8B6C-0C8B-C026-C8D5B8C7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FFFFFF"/>
                </a:solidFill>
                <a:effectLst/>
                <a:latin typeface="Arial"/>
                <a:cs typeface="Arial"/>
              </a:rPr>
              <a:t>Introduction</a:t>
            </a:r>
            <a:r>
              <a:rPr lang="en-US" sz="3200">
                <a:solidFill>
                  <a:srgbClr val="FFFFFF"/>
                </a:solidFill>
                <a:latin typeface="Arial"/>
                <a:cs typeface="Arial"/>
              </a:rPr>
              <a:t> </a:t>
            </a:r>
            <a:endParaRPr lang="en-US" sz="3200">
              <a:solidFill>
                <a:srgbClr val="FFFFFF"/>
              </a:solidFill>
              <a:cs typeface="Calibri Light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BF8EAAD-3470-4B18-9590-58F3F365F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2BA9A3BE-D11B-BAAE-F05C-2E7DE4756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968748"/>
              </p:ext>
            </p:extLst>
          </p:nvPr>
        </p:nvGraphicFramePr>
        <p:xfrm>
          <a:off x="4953603" y="78113"/>
          <a:ext cx="6860941" cy="6547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6924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930B9D82-AD64-47EB-AA56-F2005D37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planes</a:t>
            </a:r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7D21F67-77A0-4E4C-877A-44E07247E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CD4034DE-14FA-4CF1-8E19-414FC341E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7D150E39-4466-4DEF-6A23-81F0FE87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Arial"/>
                <a:cs typeface="Arial"/>
              </a:rPr>
              <a:t>Project Timeline</a:t>
            </a: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: Past</a:t>
            </a: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F8EAAD-3470-4B18-9590-58F3F365F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77ACC04E-B841-9E68-C29C-308A5C49A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022674"/>
              </p:ext>
            </p:extLst>
          </p:nvPr>
        </p:nvGraphicFramePr>
        <p:xfrm>
          <a:off x="5121348" y="416441"/>
          <a:ext cx="6790084" cy="532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38">
                  <a:extLst>
                    <a:ext uri="{9D8B030D-6E8A-4147-A177-3AD203B41FA5}">
                      <a16:colId xmlns:a16="http://schemas.microsoft.com/office/drawing/2014/main" val="1195272328"/>
                    </a:ext>
                  </a:extLst>
                </a:gridCol>
                <a:gridCol w="5732446">
                  <a:extLst>
                    <a:ext uri="{9D8B030D-6E8A-4147-A177-3AD203B41FA5}">
                      <a16:colId xmlns:a16="http://schemas.microsoft.com/office/drawing/2014/main" val="3366790467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r>
                        <a:rPr lang="en-US" sz="2000"/>
                        <a:t>Sprint</a:t>
                      </a:r>
                    </a:p>
                  </a:txBody>
                  <a:tcPr marL="74340" marR="74340" marT="37170" marB="37170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Goals</a:t>
                      </a:r>
                    </a:p>
                  </a:txBody>
                  <a:tcPr marL="74340" marR="74340" marT="37170" marB="37170"/>
                </a:tc>
                <a:extLst>
                  <a:ext uri="{0D108BD9-81ED-4DB2-BD59-A6C34878D82A}">
                    <a16:rowId xmlns:a16="http://schemas.microsoft.com/office/drawing/2014/main" val="112050846"/>
                  </a:ext>
                </a:extLst>
              </a:tr>
              <a:tr h="1219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1</a:t>
                      </a:r>
                    </a:p>
                  </a:txBody>
                  <a:tcPr marL="74339" marR="74339" marT="37170" marB="3717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buFont typeface="Arial,Sans-Serif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Install and learn Nvidia </a:t>
                      </a:r>
                      <a:r>
                        <a:rPr lang="en-US" sz="2000" b="0" i="0" u="none" strike="noStrike" noProof="0" err="1">
                          <a:latin typeface="Calibri"/>
                        </a:rPr>
                        <a:t>NeMo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buFont typeface="Arial,Sans-Serif"/>
                        <a:buChar char="•"/>
                      </a:pPr>
                      <a:r>
                        <a:rPr lang="en-US" sz="20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Figure out where and how to host website 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buFont typeface="Arial,Sans-Serif"/>
                        <a:buChar char="•"/>
                      </a:pPr>
                      <a:r>
                        <a:rPr lang="en-US" sz="20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Research </a:t>
                      </a:r>
                      <a:r>
                        <a:rPr lang="en-US" sz="2000" b="0" i="0" u="none" strike="noStrike" baseline="0" noProof="0" err="1">
                          <a:solidFill>
                            <a:srgbClr val="000000"/>
                          </a:solidFill>
                          <a:latin typeface="Calibri"/>
                        </a:rPr>
                        <a:t>PyTorch</a:t>
                      </a:r>
                      <a:r>
                        <a:rPr lang="en-US" sz="20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, Aeronautical Map APIs, interactive map APIs, </a:t>
                      </a:r>
                      <a:r>
                        <a:rPr lang="en-US" sz="2000" b="0" i="0" u="none" strike="noStrike" baseline="0" noProof="0" err="1">
                          <a:solidFill>
                            <a:srgbClr val="000000"/>
                          </a:solidFill>
                          <a:latin typeface="Calibri"/>
                        </a:rPr>
                        <a:t>NeMo</a:t>
                      </a:r>
                      <a:r>
                        <a:rPr lang="en-US" sz="20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buFont typeface="Arial,Sans-Serif"/>
                        <a:buChar char="•"/>
                      </a:pPr>
                      <a:r>
                        <a:rPr lang="en-US" sz="20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Initial website setup </a:t>
                      </a:r>
                    </a:p>
                  </a:txBody>
                  <a:tcPr marL="74339" marR="74339" marT="37170" marB="37170"/>
                </a:tc>
                <a:extLst>
                  <a:ext uri="{0D108BD9-81ED-4DB2-BD59-A6C34878D82A}">
                    <a16:rowId xmlns:a16="http://schemas.microsoft.com/office/drawing/2014/main" val="2417500186"/>
                  </a:ext>
                </a:extLst>
              </a:tr>
              <a:tr h="1219178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74340" marR="74340" marT="37170" marB="37170"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Get PC and Laptop set up for hosting and training</a:t>
                      </a:r>
                    </a:p>
                    <a:p>
                      <a:pPr marL="285750" lvl="0" indent="-2857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Website map improvements</a:t>
                      </a:r>
                    </a:p>
                    <a:p>
                      <a:pPr marL="285750" lvl="0" indent="-2857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Add floating textbox to website</a:t>
                      </a:r>
                    </a:p>
                    <a:p>
                      <a:pPr marL="285750" lvl="0" indent="-2857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Use example datasets to train Nemo Model</a:t>
                      </a:r>
                    </a:p>
                    <a:p>
                      <a:pPr marL="285750" lvl="0" indent="-2857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Research ASR and API's </a:t>
                      </a:r>
                    </a:p>
                    <a:p>
                      <a:pPr marL="285750" lvl="0" indent="-2857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Do Summative Statistics on 4 Models and optimize</a:t>
                      </a:r>
                      <a:endParaRPr lang="en-US" sz="2000"/>
                    </a:p>
                  </a:txBody>
                  <a:tcPr marL="74340" marR="74340" marT="37170" marB="37170"/>
                </a:tc>
                <a:extLst>
                  <a:ext uri="{0D108BD9-81ED-4DB2-BD59-A6C34878D82A}">
                    <a16:rowId xmlns:a16="http://schemas.microsoft.com/office/drawing/2014/main" val="3882928323"/>
                  </a:ext>
                </a:extLst>
              </a:tr>
              <a:tr h="1442199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74340" marR="74340" marT="37170" marB="3717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/>
                        <a:t>Display planes on Google map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000"/>
                        <a:t>Add scales to the maps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000"/>
                        <a:t>Display flight information for selected flight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000"/>
                        <a:t>Transcribe data from </a:t>
                      </a:r>
                      <a:r>
                        <a:rPr lang="en-US" sz="2000" err="1"/>
                        <a:t>LiveATC</a:t>
                      </a:r>
                      <a:r>
                        <a:rPr lang="en-US" sz="2000"/>
                        <a:t> for a selected flight</a:t>
                      </a:r>
                    </a:p>
                  </a:txBody>
                  <a:tcPr marL="74340" marR="74340" marT="37170" marB="37170"/>
                </a:tc>
                <a:extLst>
                  <a:ext uri="{0D108BD9-81ED-4DB2-BD59-A6C34878D82A}">
                    <a16:rowId xmlns:a16="http://schemas.microsoft.com/office/drawing/2014/main" val="1395428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597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4AC1-7E42-7259-C8E6-404554ED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cs typeface="Calibri Light"/>
              </a:rPr>
              <a:t>Website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15CA5-69D7-CA69-6865-A48C91D442AC}"/>
              </a:ext>
            </a:extLst>
          </p:cNvPr>
          <p:cNvSpPr txBox="1"/>
          <p:nvPr/>
        </p:nvSpPr>
        <p:spPr>
          <a:xfrm>
            <a:off x="992371" y="2055627"/>
            <a:ext cx="10349023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cs typeface="Calibri" panose="020F0502020204030204"/>
              </a:rPr>
              <a:t>Made using </a:t>
            </a:r>
            <a:r>
              <a:rPr lang="en-US" sz="2800" err="1">
                <a:cs typeface="Calibri" panose="020F0502020204030204"/>
              </a:rPr>
              <a:t>Plotly</a:t>
            </a:r>
            <a:r>
              <a:rPr lang="en-US" sz="2800">
                <a:cs typeface="Calibri" panose="020F0502020204030204"/>
              </a:rPr>
              <a:t> Dash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 panose="020F0502020204030204"/>
              </a:rPr>
              <a:t>Create two maps: 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>
                <a:cs typeface="Calibri" panose="020F0502020204030204"/>
              </a:rPr>
              <a:t>"Google" map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>
                <a:cs typeface="Calibri" panose="020F0502020204030204"/>
              </a:rPr>
              <a:t>Made using Folium, Leaflet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>
                <a:cs typeface="Calibri" panose="020F0502020204030204"/>
              </a:rPr>
              <a:t>Displays airplanes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>
                <a:cs typeface="Calibri" panose="020F0502020204030204"/>
              </a:rPr>
              <a:t>Aeronautical chart map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>
                <a:cs typeface="Calibri" panose="020F0502020204030204"/>
              </a:rPr>
              <a:t>Made using </a:t>
            </a:r>
            <a:r>
              <a:rPr lang="en-US" sz="2800" err="1">
                <a:cs typeface="Calibri" panose="020F0502020204030204"/>
              </a:rPr>
              <a:t>OpenSeaDragon</a:t>
            </a:r>
            <a:r>
              <a:rPr lang="en-US" sz="2800">
                <a:cs typeface="Calibri" panose="020F0502020204030204"/>
              </a:rPr>
              <a:t> and FAA's charts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 panose="020F0502020204030204"/>
              </a:rPr>
              <a:t>Floating text-box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>
                <a:cs typeface="Calibri" panose="020F0502020204030204"/>
              </a:rPr>
              <a:t>Soon to display plane information when clicked</a:t>
            </a:r>
          </a:p>
          <a:p>
            <a:pPr marL="285750" indent="-285750">
              <a:buFont typeface="Arial"/>
              <a:buChar char="•"/>
            </a:pPr>
            <a:endParaRPr lang="en-US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2290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378B-FDB3-77DA-59FC-3818C8E9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29"/>
            <a:ext cx="10131425" cy="1456267"/>
          </a:xfrm>
        </p:spPr>
        <p:txBody>
          <a:bodyPr/>
          <a:lstStyle/>
          <a:p>
            <a:r>
              <a:rPr lang="en-US">
                <a:cs typeface="Calibri Light"/>
              </a:rPr>
              <a:t>Demo Video website</a:t>
            </a:r>
            <a:endParaRPr lang="en-US"/>
          </a:p>
        </p:txBody>
      </p:sp>
      <p:pic>
        <p:nvPicPr>
          <p:cNvPr id="5" name="Online Media 4" title="demo 3">
            <a:hlinkClick r:id="" action="ppaction://media"/>
            <a:extLst>
              <a:ext uri="{FF2B5EF4-FFF2-40B4-BE49-F238E27FC236}">
                <a16:creationId xmlns:a16="http://schemas.microsoft.com/office/drawing/2014/main" id="{00B9E036-7E82-0F83-6F93-5D0A0A4D026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1659" y="1052840"/>
            <a:ext cx="7743264" cy="5804647"/>
          </a:xfrm>
        </p:spPr>
      </p:pic>
    </p:spTree>
    <p:extLst>
      <p:ext uri="{BB962C8B-B14F-4D97-AF65-F5344CB8AC3E}">
        <p14:creationId xmlns:p14="http://schemas.microsoft.com/office/powerpoint/2010/main" val="365796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7D3E-EEF8-FB36-777C-F8173F14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7908"/>
            <a:ext cx="10131425" cy="1456267"/>
          </a:xfrm>
        </p:spPr>
        <p:txBody>
          <a:bodyPr/>
          <a:lstStyle/>
          <a:p>
            <a:r>
              <a:rPr lang="en-US">
                <a:cs typeface="Calibri Light"/>
              </a:rPr>
              <a:t>NEMO Updates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C9D2-505F-9DB9-1CCA-44D07529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40" y="2245716"/>
            <a:ext cx="10131425" cy="364913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0"/>
              </a:spcAft>
              <a:buFont typeface="Arial,Sans-Serif"/>
            </a:pPr>
            <a:r>
              <a:rPr lang="en-US" sz="2800">
                <a:ea typeface="+mn-lt"/>
                <a:cs typeface="+mn-lt"/>
              </a:rPr>
              <a:t>Trained models</a:t>
            </a:r>
          </a:p>
          <a:p>
            <a:pPr lvl="1">
              <a:spcAft>
                <a:spcPts val="0"/>
              </a:spcAft>
              <a:buClr>
                <a:srgbClr val="FFFFFF"/>
              </a:buClr>
              <a:buFont typeface="Arial,Sans-Serif"/>
            </a:pPr>
            <a:r>
              <a:rPr lang="en-US" sz="2800">
                <a:ea typeface="+mn-lt"/>
                <a:cs typeface="+mn-lt"/>
              </a:rPr>
              <a:t>Trained 2 </a:t>
            </a:r>
            <a:r>
              <a:rPr lang="en-US" sz="2800" err="1">
                <a:ea typeface="+mn-lt"/>
                <a:cs typeface="+mn-lt"/>
              </a:rPr>
              <a:t>Citrinet</a:t>
            </a:r>
            <a:r>
              <a:rPr lang="en-US" sz="2800">
                <a:ea typeface="+mn-lt"/>
                <a:cs typeface="+mn-lt"/>
              </a:rPr>
              <a:t> models</a:t>
            </a:r>
          </a:p>
          <a:p>
            <a:pPr lvl="1">
              <a:spcAft>
                <a:spcPts val="0"/>
              </a:spcAft>
              <a:buClr>
                <a:srgbClr val="FFFFFF"/>
              </a:buClr>
              <a:buFont typeface="Arial,Sans-Serif"/>
            </a:pPr>
            <a:r>
              <a:rPr lang="en-US" sz="2800">
                <a:ea typeface="+mn-lt"/>
                <a:cs typeface="+mn-lt"/>
              </a:rPr>
              <a:t>Trained a </a:t>
            </a:r>
            <a:r>
              <a:rPr lang="en-US" sz="2800" err="1">
                <a:ea typeface="+mn-lt"/>
                <a:cs typeface="+mn-lt"/>
              </a:rPr>
              <a:t>Quartznet</a:t>
            </a:r>
            <a:r>
              <a:rPr lang="en-US" sz="2800">
                <a:ea typeface="+mn-lt"/>
                <a:cs typeface="+mn-lt"/>
              </a:rPr>
              <a:t> model</a:t>
            </a:r>
          </a:p>
          <a:p>
            <a:pPr>
              <a:spcAft>
                <a:spcPts val="0"/>
              </a:spcAft>
              <a:buClr>
                <a:srgbClr val="FFFFFF"/>
              </a:buClr>
              <a:buFont typeface="Arial,Sans-Serif"/>
            </a:pPr>
            <a:r>
              <a:rPr lang="en-US" sz="2800">
                <a:ea typeface="+mn-lt"/>
                <a:cs typeface="+mn-lt"/>
              </a:rPr>
              <a:t>Tested model</a:t>
            </a:r>
          </a:p>
          <a:p>
            <a:pPr lvl="1">
              <a:spcAft>
                <a:spcPts val="0"/>
              </a:spcAft>
              <a:buClr>
                <a:srgbClr val="FFFFFF"/>
              </a:buClr>
              <a:buFont typeface="Arial,Sans-Serif"/>
            </a:pPr>
            <a:r>
              <a:rPr lang="en-US" sz="2800">
                <a:ea typeface="+mn-lt"/>
                <a:cs typeface="+mn-lt"/>
              </a:rPr>
              <a:t>Used Nemo word error rate scripts to test these models on our dataset</a:t>
            </a:r>
          </a:p>
          <a:p>
            <a:pPr>
              <a:spcAft>
                <a:spcPts val="0"/>
              </a:spcAft>
              <a:buClr>
                <a:srgbClr val="FFFFFF"/>
              </a:buClr>
              <a:buFont typeface="Arial,Sans-Serif"/>
            </a:pPr>
            <a:r>
              <a:rPr lang="en-US" sz="2800">
                <a:ea typeface="+mn-lt"/>
                <a:cs typeface="+mn-lt"/>
              </a:rPr>
              <a:t>Stability issues held us back </a:t>
            </a:r>
          </a:p>
          <a:p>
            <a:pPr lvl="1">
              <a:spcAft>
                <a:spcPts val="0"/>
              </a:spcAft>
              <a:buClr>
                <a:srgbClr val="FFFFFF"/>
              </a:buClr>
              <a:buFont typeface="Arial,Sans-Serif"/>
            </a:pPr>
            <a:r>
              <a:rPr lang="en-US" sz="2600">
                <a:cs typeface="Calibri"/>
              </a:rPr>
              <a:t>Driver, update, and version issues prevented training</a:t>
            </a:r>
          </a:p>
          <a:p>
            <a:pPr>
              <a:spcAft>
                <a:spcPts val="0"/>
              </a:spcAft>
              <a:buClr>
                <a:srgbClr val="FFFFFF"/>
              </a:buClr>
              <a:buFont typeface="Arial,Sans-Serif"/>
            </a:pPr>
            <a:r>
              <a:rPr lang="en-US" sz="2800">
                <a:cs typeface="Calibri"/>
              </a:rPr>
              <a:t>Further data preparation</a:t>
            </a:r>
          </a:p>
          <a:p>
            <a:pPr lvl="1">
              <a:spcAft>
                <a:spcPts val="0"/>
              </a:spcAft>
              <a:buClr>
                <a:srgbClr val="FFFFFF"/>
              </a:buClr>
              <a:buFont typeface="Arial,Sans-Serif"/>
            </a:pPr>
            <a:r>
              <a:rPr lang="en-US" sz="2600">
                <a:cs typeface="Calibri"/>
              </a:rPr>
              <a:t>Combined all datasets into one dataset then split into train and validation datasets</a:t>
            </a:r>
          </a:p>
          <a:p>
            <a:pPr lvl="1">
              <a:spcAft>
                <a:spcPts val="0"/>
              </a:spcAft>
              <a:buClr>
                <a:srgbClr val="FFFFFF"/>
              </a:buClr>
              <a:buFont typeface="Arial,Sans-Serif"/>
            </a:pP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97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91B26D3-1DF8-4F37-31A8-8C8018A2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73" y="880335"/>
            <a:ext cx="7965687" cy="491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0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2D22-30AF-85A1-F25C-A96CC68F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878" y="-377092"/>
            <a:ext cx="10131425" cy="1456267"/>
          </a:xfrm>
        </p:spPr>
        <p:txBody>
          <a:bodyPr/>
          <a:lstStyle/>
          <a:p>
            <a:r>
              <a:rPr lang="en-US">
                <a:cs typeface="Calibri Light"/>
              </a:rPr>
              <a:t>NEMO demo</a:t>
            </a:r>
            <a:endParaRPr lang="en-US"/>
          </a:p>
        </p:txBody>
      </p:sp>
      <p:pic>
        <p:nvPicPr>
          <p:cNvPr id="3" name="Online Media 2" title="Testing Trained Neural Model">
            <a:hlinkClick r:id="" action="ppaction://media"/>
            <a:extLst>
              <a:ext uri="{FF2B5EF4-FFF2-40B4-BE49-F238E27FC236}">
                <a16:creationId xmlns:a16="http://schemas.microsoft.com/office/drawing/2014/main" id="{B2777557-1E7A-4708-66A3-C0042319B3C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1385" y="767374"/>
            <a:ext cx="9446845" cy="591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254A-51A2-9D8F-77BB-A2C5B298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Research Flight Tracking </a:t>
            </a:r>
            <a:endParaRPr lang="en-US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6F4F6-DF55-E914-8838-F4DAB5246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FAA API/Maps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B204E-D79C-03C8-D8A8-BFB6D064A2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Map downloads and version checker (ARPA)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Major US airport information (ASWS)</a:t>
            </a: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Delays</a:t>
            </a: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Ground</a:t>
            </a: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Airport status</a:t>
            </a: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Weather conditions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B2B99-0B79-7646-F7FB-271E3DA15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OpenSky/Flight Tracker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DAB7D-E95C-284D-2131-A6DE9FF4CF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Set range of Jacksonville Sectional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Specific flight data restrictions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Organize flight data for website and selected plane data cases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Time zone conversion</a:t>
            </a:r>
          </a:p>
          <a:p>
            <a:pPr>
              <a:buClr>
                <a:srgbClr val="FFFFFF"/>
              </a:buClr>
            </a:pPr>
            <a:r>
              <a:rPr lang="en-US" err="1">
                <a:cs typeface="Calibri"/>
              </a:rPr>
              <a:t>Aviationstack</a:t>
            </a:r>
            <a:r>
              <a:rPr lang="en-US">
                <a:cs typeface="Calibri"/>
              </a:rPr>
              <a:t> basic plan cannot be used to get remaining flight information</a:t>
            </a:r>
          </a:p>
          <a:p>
            <a:pPr>
              <a:buClr>
                <a:srgbClr val="FFFFFF"/>
              </a:buClr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003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Celestial</vt:lpstr>
      <vt:lpstr>Semester 1 Presentation ATC ASR Map Team </vt:lpstr>
      <vt:lpstr>Introduction </vt:lpstr>
      <vt:lpstr>Project Timeline: Past</vt:lpstr>
      <vt:lpstr>Website summary</vt:lpstr>
      <vt:lpstr>Demo Video website</vt:lpstr>
      <vt:lpstr>NEMO Updates</vt:lpstr>
      <vt:lpstr>PowerPoint Presentation</vt:lpstr>
      <vt:lpstr>NEMO demo</vt:lpstr>
      <vt:lpstr>Research Flight Tracking </vt:lpstr>
      <vt:lpstr>Research Trello to Github </vt:lpstr>
      <vt:lpstr>PowerPoint Presentation</vt:lpstr>
      <vt:lpstr>High-level system architecture diagram</vt:lpstr>
      <vt:lpstr>Overall System UML</vt:lpstr>
      <vt:lpstr>Lessons Learned</vt:lpstr>
      <vt:lpstr>Project Timeline: Future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Presentaion </dc:title>
  <dc:creator>Haehre, Jakob K.</dc:creator>
  <cp:revision>5</cp:revision>
  <dcterms:created xsi:type="dcterms:W3CDTF">2022-10-06T16:48:49Z</dcterms:created>
  <dcterms:modified xsi:type="dcterms:W3CDTF">2022-12-06T20:03:18Z</dcterms:modified>
</cp:coreProperties>
</file>