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93" r:id="rId3"/>
    <p:sldId id="268" r:id="rId4"/>
    <p:sldId id="294" r:id="rId5"/>
    <p:sldId id="269" r:id="rId6"/>
    <p:sldId id="278" r:id="rId7"/>
    <p:sldId id="295" r:id="rId8"/>
    <p:sldId id="292" r:id="rId9"/>
    <p:sldId id="291" r:id="rId10"/>
    <p:sldId id="296" r:id="rId11"/>
    <p:sldId id="289" r:id="rId12"/>
    <p:sldId id="287" r:id="rId13"/>
    <p:sldId id="275" r:id="rId14"/>
  </p:sldIdLst>
  <p:sldSz cx="9144000" cy="5143500" type="screen16x9"/>
  <p:notesSz cx="6858000" cy="9144000"/>
  <p:embeddedFontLs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Raleway" panose="020B0604020202020204" charset="0"/>
      <p:regular r:id="rId20"/>
      <p:bold r:id="rId21"/>
      <p:italic r:id="rId22"/>
      <p:boldItalic r:id="rId23"/>
    </p:embeddedFont>
    <p:embeddedFont>
      <p:font typeface="黑体" panose="02010609060101010101" pitchFamily="49" charset="-122"/>
      <p:regular r:id="rId24"/>
    </p:embeddedFont>
    <p:embeddedFont>
      <p:font typeface="Varela Round" panose="020B0604020202020204" charset="-79"/>
      <p:regular r:id="rId25"/>
    </p:embeddedFont>
    <p:embeddedFont>
      <p:font typeface="Lat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1B2"/>
    <a:srgbClr val="0B1FB5"/>
    <a:srgbClr val="0628BA"/>
    <a:srgbClr val="0408B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2274" y="-8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504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4e9b175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4e9b175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4e9b175f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4e9b175f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9f3000953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9f3000953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4304c72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4304c72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b4115c3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b4115c3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703450"/>
            <a:ext cx="47136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Varela Round"/>
              <a:buNone/>
              <a:defRPr sz="42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626" y="3477700"/>
            <a:ext cx="4713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8443" y="76200"/>
            <a:ext cx="34307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25" y="1178700"/>
            <a:ext cx="1932870" cy="5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484632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">
  <p:cSld name="TITLE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5507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Varela Round"/>
              <a:buNone/>
              <a:defRPr sz="42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9624" y="3172900"/>
            <a:ext cx="7550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275" y="658449"/>
            <a:ext cx="678000" cy="57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84757" y="709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84632" y="13930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98910" y="13930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84632" y="7090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Google Shape;41;p7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3407" y="7090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84632" y="2019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106140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33000" y="658449"/>
            <a:ext cx="678000" cy="57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5302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5296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84632" y="7430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">
  <p:cSld name="SECTION_TITLE_AND_DESCRIPTION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484632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 sz="2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484632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5132832" y="7430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t="396" b="396"/>
          <a:stretch/>
        </p:blipFill>
        <p:spPr>
          <a:xfrm>
            <a:off x="7530729" y="34800"/>
            <a:ext cx="155448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00B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Varela Round"/>
              <a:buNone/>
              <a:defRPr sz="2400" b="1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Open Sans"/>
              <a:buChar char="●"/>
              <a:defRPr sz="13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●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pen Sans"/>
              <a:buChar char="○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100"/>
              <a:buFont typeface="Open Sans"/>
              <a:buChar char="■"/>
              <a:defRPr sz="11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经济模型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811" y="1087972"/>
            <a:ext cx="6374378" cy="39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3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912150" y="549911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运行示例</a:t>
            </a:r>
            <a:endParaRPr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0" name="Google Shape;347;p41"/>
          <p:cNvSpPr txBox="1"/>
          <p:nvPr/>
        </p:nvSpPr>
        <p:spPr>
          <a:xfrm>
            <a:off x="162382" y="915566"/>
            <a:ext cx="8819235" cy="400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质</a:t>
            </a: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押用户</a:t>
            </a:r>
            <a:endParaRPr lang="en-US" altLang="zh-CN" sz="20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发起提案、投票表决</a:t>
            </a:r>
            <a:endParaRPr lang="en-US" altLang="zh-CN" sz="1600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质押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stkMOVR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,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持有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stkMOVR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获取质押奖励和空投奖励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retMOVR</a:t>
            </a:r>
            <a:endParaRPr lang="en-US" altLang="zh-CN" sz="16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交易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stkMOVR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MOVR,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交易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retMOVR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USDT</a:t>
            </a:r>
          </a:p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DAO</a:t>
            </a: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治理</a:t>
            </a:r>
            <a:endParaRPr lang="en-US" altLang="zh-CN" sz="2000" b="1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质押池、空投池、奖励池参数控制</a:t>
            </a:r>
            <a:endParaRPr lang="en-US" altLang="zh-CN" sz="16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租赁用户</a:t>
            </a:r>
            <a:endParaRPr lang="en-US" altLang="zh-CN" sz="2000" b="1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燃烧抵押</a:t>
            </a:r>
            <a:r>
              <a:rPr lang="en-US" altLang="zh-CN" sz="1600" dirty="0" err="1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retMOVR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使用权</a:t>
            </a:r>
            <a:endParaRPr lang="en-US" altLang="zh-CN" sz="16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节点质押奖励发送到奖励池</a:t>
            </a:r>
            <a:endParaRPr lang="en-US" altLang="zh-CN" sz="16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租赁到期</a:t>
            </a:r>
            <a:r>
              <a:rPr lang="en-US" altLang="zh-CN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MOVR</a:t>
            </a:r>
            <a:r>
              <a:rPr lang="zh-CN" altLang="en-US" sz="16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返还到质押池</a:t>
            </a:r>
            <a:endParaRPr lang="en-US" altLang="zh-CN" sz="16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88775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未来的扩展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Google Shape;347;p41"/>
          <p:cNvSpPr txBox="1"/>
          <p:nvPr/>
        </p:nvSpPr>
        <p:spPr>
          <a:xfrm>
            <a:off x="387696" y="1093711"/>
            <a:ext cx="8352928" cy="196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多链发展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DEFI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借贷：利用现有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Pool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池衍生出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DEFI</a:t>
            </a: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基金募资：利用现有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DAO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治理扩展基金募资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367848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71800" y="1995686"/>
            <a:ext cx="4104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</a:rPr>
              <a:t>感谢聆听！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83568" y="693879"/>
            <a:ext cx="2160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目录导航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Google Shape;347;p41"/>
          <p:cNvSpPr txBox="1"/>
          <p:nvPr/>
        </p:nvSpPr>
        <p:spPr>
          <a:xfrm>
            <a:off x="398440" y="1203598"/>
            <a:ext cx="835292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、存在的痛点及解决方案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2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、用户群体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3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、收益及分配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4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、带来的优势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5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、经济模型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6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、运行示例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  <a:p>
            <a:pPr marL="139700" lvl="0">
              <a:lnSpc>
                <a:spcPct val="150000"/>
              </a:lnSpc>
              <a:buSzPts val="1400"/>
            </a:pPr>
            <a:r>
              <a:rPr lang="en-US" altLang="zh-CN" sz="1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7</a:t>
            </a:r>
            <a:r>
              <a:rPr lang="zh-CN" altLang="en-US" sz="1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Varela Round"/>
                <a:sym typeface="Varela Round"/>
              </a:rPr>
              <a:t>、未来的扩展</a:t>
            </a:r>
            <a:endParaRPr lang="en-US" altLang="zh-CN" sz="1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Varela Round"/>
              <a:sym typeface="Varela Round"/>
            </a:endParaRPr>
          </a:p>
        </p:txBody>
      </p:sp>
      <p:pic>
        <p:nvPicPr>
          <p:cNvPr id="15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10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存在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的痛点及解决方案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Google Shape;347;p41"/>
          <p:cNvSpPr txBox="1"/>
          <p:nvPr/>
        </p:nvSpPr>
        <p:spPr>
          <a:xfrm>
            <a:off x="227829" y="1347614"/>
            <a:ext cx="8352928" cy="3384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Varela Round"/>
                <a:sym typeface="Varela Round"/>
              </a:rPr>
              <a:t>存在的</a:t>
            </a: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Varela Round"/>
                <a:sym typeface="Varela Round"/>
              </a:rPr>
              <a:t>痛点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+mn-ea"/>
              <a:cs typeface="Varela Round"/>
              <a:sym typeface="Varela Round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官方质押工具操作不灵活，退出或更换节点不友好，收益率持续下降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收集人需要储备大量代币以保障节点处于有效状态，不能灵活动态调节质押量和收益率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；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具有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技术支撑能力的生态参与者无法获得足够的自己建设社区节点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。</a:t>
            </a:r>
            <a:endParaRPr lang="en-US" altLang="zh-CN" sz="1600" b="1" dirty="0">
              <a:solidFill>
                <a:schemeClr val="accent5">
                  <a:lumMod val="75000"/>
                </a:schemeClr>
              </a:solidFill>
              <a:latin typeface="+mn-ea"/>
              <a:cs typeface="Varela Round"/>
              <a:sym typeface="Varela Round"/>
            </a:endParaRPr>
          </a:p>
          <a:p>
            <a:pPr marL="482600" lvl="0" indent="-3429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Varela Round"/>
                <a:sym typeface="Varela Round"/>
              </a:rPr>
              <a:t>解决方案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+mn-ea"/>
              <a:cs typeface="Varela Round"/>
              <a:sym typeface="Varela Round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建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设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一个友好、灵活，社区自治的质押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DAO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，提升持币用户的收益率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；</a:t>
            </a:r>
            <a:endParaRPr lang="zh-CN" altLang="zh-CN" sz="16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建六一个具有弹性的流动池，提供长期稳定的租赁票源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；</a:t>
            </a:r>
            <a:endParaRPr lang="zh-CN" altLang="zh-CN" sz="16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为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DAO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内不同用棉花角色提供资金的质押、租赁、调配以及动态管控。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+mn-ea"/>
              <a:ea typeface="+mn-ea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accent2"/>
                </a:solidFill>
              </a:rPr>
              <a:t>用户</a:t>
            </a:r>
            <a:r>
              <a:rPr lang="zh-CN" altLang="en-US" sz="2800" dirty="0">
                <a:solidFill>
                  <a:schemeClr val="accent2"/>
                </a:solidFill>
              </a:rPr>
              <a:t>群体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7" name="Google Shape;347;p41"/>
          <p:cNvSpPr txBox="1"/>
          <p:nvPr/>
        </p:nvSpPr>
        <p:spPr>
          <a:xfrm>
            <a:off x="217261" y="1059582"/>
            <a:ext cx="8352928" cy="393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目标客户</a:t>
            </a:r>
            <a:endParaRPr lang="en-US" altLang="zh-CN" sz="2000" b="1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dirty="0" smtClean="0">
                <a:latin typeface="+mn-ea"/>
                <a:ea typeface="+mn-ea"/>
              </a:rPr>
              <a:t>区块链长期投资者，区块链从业者，看好区块链发展的社区成员；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dirty="0" smtClean="0">
                <a:latin typeface="+mn-ea"/>
                <a:ea typeface="+mn-ea"/>
              </a:rPr>
              <a:t>已建节点，没有足够提名选票的</a:t>
            </a:r>
            <a:r>
              <a:rPr lang="zh-CN" altLang="en-US" sz="2000" dirty="0" smtClean="0">
                <a:latin typeface="+mn-ea"/>
                <a:ea typeface="+mn-ea"/>
              </a:rPr>
              <a:t>候</a:t>
            </a:r>
            <a:r>
              <a:rPr lang="zh-CN" altLang="zh-CN" sz="2000" dirty="0" smtClean="0">
                <a:latin typeface="+mn-ea"/>
                <a:ea typeface="+mn-ea"/>
              </a:rPr>
              <a:t>选节点建设者；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dirty="0" smtClean="0">
                <a:latin typeface="+mn-ea"/>
                <a:ea typeface="+mn-ea"/>
              </a:rPr>
              <a:t>想投资节点，有足够资金没有技术的投资者</a:t>
            </a:r>
            <a:r>
              <a:rPr lang="en-US" altLang="zh-CN" sz="2000" dirty="0" smtClean="0">
                <a:latin typeface="+mn-ea"/>
                <a:ea typeface="+mn-ea"/>
              </a:rPr>
              <a:t>,</a:t>
            </a:r>
            <a:r>
              <a:rPr lang="zh-CN" altLang="zh-CN" sz="2000" dirty="0" smtClean="0">
                <a:latin typeface="+mn-ea"/>
                <a:ea typeface="+mn-ea"/>
              </a:rPr>
              <a:t>有技术没有足够资金的投资者；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000" dirty="0" smtClean="0">
                <a:latin typeface="+mn-ea"/>
                <a:ea typeface="+mn-ea"/>
              </a:rPr>
              <a:t>想提名投票，没有达到提名门槛的零散社区成员</a:t>
            </a:r>
            <a:r>
              <a:rPr lang="en-US" altLang="zh-CN" sz="2000" dirty="0" smtClean="0">
                <a:latin typeface="+mn-ea"/>
                <a:ea typeface="+mn-ea"/>
              </a:rPr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accent2"/>
                </a:solidFill>
                <a:latin typeface="+mn-ea"/>
                <a:ea typeface="+mn-ea"/>
                <a:cs typeface="Varela Round"/>
                <a:sym typeface="Varela Round"/>
              </a:rPr>
              <a:t>想获得更高更稳定收益的投资者。</a:t>
            </a:r>
            <a:endParaRPr lang="en-US" altLang="zh-CN" sz="2000" dirty="0" smtClean="0">
              <a:solidFill>
                <a:schemeClr val="accent2"/>
              </a:solidFill>
              <a:latin typeface="+mn-ea"/>
              <a:ea typeface="+mn-ea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217724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9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accent2"/>
                </a:solidFill>
              </a:rPr>
              <a:t>用户</a:t>
            </a:r>
            <a:r>
              <a:rPr lang="zh-CN" altLang="en-US" sz="2800" dirty="0">
                <a:solidFill>
                  <a:schemeClr val="accent2"/>
                </a:solidFill>
              </a:rPr>
              <a:t>群体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0" name="Google Shape;347;p41"/>
          <p:cNvSpPr txBox="1"/>
          <p:nvPr/>
        </p:nvSpPr>
        <p:spPr>
          <a:xfrm>
            <a:off x="217261" y="1059582"/>
            <a:ext cx="835292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用户的</a:t>
            </a:r>
            <a:r>
              <a:rPr lang="zh-CN" altLang="en-US" sz="2000" b="1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分类</a:t>
            </a:r>
            <a:endParaRPr lang="en-US" altLang="zh-CN" b="1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质</a:t>
            </a: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押</a:t>
            </a: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用户</a:t>
            </a: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：质押</a:t>
            </a:r>
            <a:r>
              <a:rPr lang="en-US" altLang="zh-CN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Token</a:t>
            </a: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获取质押收益和空投奖励</a:t>
            </a:r>
            <a:endParaRPr lang="en-US" altLang="zh-CN" sz="20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租赁用户：租赁</a:t>
            </a:r>
            <a:r>
              <a:rPr lang="en-US" altLang="zh-CN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Token</a:t>
            </a: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获取节点奖励</a:t>
            </a:r>
            <a:endParaRPr lang="en-US" altLang="zh-CN" sz="20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技术服务方：提供节点质押服务获取技术服务奖励</a:t>
            </a:r>
            <a:endParaRPr lang="en-US" altLang="zh-CN" sz="2000" dirty="0" smtClean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收益及分配</a:t>
            </a:r>
            <a:endParaRPr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Google Shape;347;p41"/>
          <p:cNvSpPr txBox="1"/>
          <p:nvPr/>
        </p:nvSpPr>
        <p:spPr>
          <a:xfrm>
            <a:off x="395536" y="1087972"/>
            <a:ext cx="8352928" cy="3939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收益来源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通过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DAO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获取节点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租赁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收益；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通过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DAO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</a:rPr>
              <a:t>租赁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票据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</a:rPr>
              <a:t>ret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获取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zh-CN" altLang="zh-CN" sz="1600" dirty="0" smtClean="0">
                <a:solidFill>
                  <a:schemeClr val="accent5">
                    <a:lumMod val="75000"/>
                  </a:schemeClr>
                </a:solidFill>
              </a:rPr>
              <a:t>权益收益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；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随着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DAO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的成长持有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ret</a:t>
            </a:r>
            <a:r>
              <a:rPr lang="en-US" altLang="zh-CN" sz="1600" dirty="0" err="1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Token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的增值收益。</a:t>
            </a:r>
            <a:endParaRPr lang="en-US" altLang="zh-CN" sz="1600" dirty="0" smtClean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收益分配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59690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质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押用户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：按持有比例获得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节点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租赁收益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空投奖励，空投奖励通过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第三方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SWAP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兑现权益；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59690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租赁用户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：获得活跃收集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人节点奖励（该奖励不包括在</a:t>
            </a:r>
            <a:r>
              <a:rPr lang="en-US" altLang="zh-CN" sz="1600" dirty="0" smtClean="0">
                <a:solidFill>
                  <a:schemeClr val="accent5">
                    <a:lumMod val="75000"/>
                  </a:schemeClr>
                </a:solidFill>
              </a:rPr>
              <a:t>DAO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租赁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收益中）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  <a:latin typeface="Varela Round"/>
                <a:cs typeface="Varela Round"/>
                <a:sym typeface="Varela Round"/>
              </a:rPr>
              <a:t>；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596900" indent="-457200">
              <a:lnSpc>
                <a:spcPct val="150000"/>
              </a:lnSpc>
              <a:buSzPts val="1400"/>
              <a:buFont typeface="+mj-lt"/>
              <a:buAutoNum type="alphaLcParenR"/>
            </a:pP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技术服务方：按</a:t>
            </a:r>
            <a:r>
              <a:rPr lang="zh-CN" altLang="zh-CN" sz="1600" dirty="0">
                <a:solidFill>
                  <a:schemeClr val="accent5">
                    <a:lumMod val="75000"/>
                  </a:schemeClr>
                </a:solidFill>
              </a:rPr>
              <a:t>固定比例</a:t>
            </a:r>
            <a:r>
              <a:rPr lang="zh-CN" altLang="en-US" sz="1600" dirty="0" smtClean="0">
                <a:solidFill>
                  <a:schemeClr val="accent5">
                    <a:lumMod val="75000"/>
                  </a:schemeClr>
                </a:solidFill>
              </a:rPr>
              <a:t>获得节点技术服务费。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139700" lvl="0">
              <a:lnSpc>
                <a:spcPct val="150000"/>
              </a:lnSpc>
              <a:buSzPts val="1400"/>
            </a:pPr>
            <a:endParaRPr lang="en-US" sz="2000" dirty="0" smtClean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b="1" dirty="0">
              <a:solidFill>
                <a:schemeClr val="accent5">
                  <a:lumMod val="7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  <p:extLst>
      <p:ext uri="{BB962C8B-B14F-4D97-AF65-F5344CB8AC3E}">
        <p14:creationId xmlns:p14="http://schemas.microsoft.com/office/powerpoint/2010/main" val="11600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41"/>
          <p:cNvSpPr txBox="1"/>
          <p:nvPr/>
        </p:nvSpPr>
        <p:spPr>
          <a:xfrm>
            <a:off x="376372" y="1203598"/>
            <a:ext cx="8352928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96900" lvl="0" indent="-4572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/>
                </a:solidFill>
              </a:rPr>
              <a:t>提供更加友好、灵活的质押租赁服务</a:t>
            </a:r>
            <a:r>
              <a:rPr lang="zh-CN" altLang="zh-CN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/>
                </a:solidFill>
              </a:rPr>
              <a:t>为质押用户带来更高更稳定的收益</a:t>
            </a:r>
            <a:r>
              <a:rPr lang="zh-CN" altLang="zh-CN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/>
                </a:solidFill>
              </a:rPr>
              <a:t>社区完全自治，绑定更多的利益共同人，产生强共识</a:t>
            </a:r>
            <a:r>
              <a:rPr lang="zh-CN" altLang="zh-CN" sz="2000" dirty="0" smtClean="0">
                <a:solidFill>
                  <a:schemeClr val="accent2"/>
                </a:solidFill>
              </a:rPr>
              <a:t>；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/>
                </a:solidFill>
              </a:rPr>
              <a:t>为租赁用户提供长期、稳定和高效的流动性；</a:t>
            </a:r>
            <a:endParaRPr lang="en-US" altLang="zh-CN" sz="2000" dirty="0" smtClean="0">
              <a:solidFill>
                <a:schemeClr val="accent2"/>
              </a:solidFill>
            </a:endParaRPr>
          </a:p>
          <a:p>
            <a:pPr marL="596900" lvl="0" indent="-45720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rPr>
              <a:t>为租赁用户提供更多的资金配置策略。</a:t>
            </a:r>
            <a:endParaRPr lang="en-US" sz="2000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25450" lvl="0" indent="-285750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</a:pPr>
            <a:endParaRPr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带来</a:t>
            </a:r>
            <a:r>
              <a:rPr lang="zh-CN" altLang="en-US" sz="2800" dirty="0" smtClean="0">
                <a:solidFill>
                  <a:schemeClr val="accent2"/>
                </a:solidFill>
              </a:rPr>
              <a:t>的优势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6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经济模型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1325" y="1127453"/>
            <a:ext cx="83193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stkToken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：与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质押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按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比例锚定铸造，赎回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时按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比例锚定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销毁。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retToken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：持有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stkToken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用户按设定比例定期获得空投奖励</a:t>
            </a: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retToken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；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租赁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用户按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比例燃烧</a:t>
            </a: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retToken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并抵押设定比例的</a:t>
            </a: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retToken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，从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Pool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池中取得一个或多个时段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的使用权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，租赁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区间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获得的节点质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押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奖励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将被铸造成</a:t>
            </a: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stkToken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分配给符合条件的</a:t>
            </a:r>
            <a:r>
              <a:rPr lang="en-US" altLang="zh-CN" sz="2000" dirty="0" err="1" smtClean="0">
                <a:solidFill>
                  <a:schemeClr val="accent5">
                    <a:lumMod val="75000"/>
                  </a:schemeClr>
                </a:solidFill>
              </a:rPr>
              <a:t>stkToken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持有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者，同时将该质押奖励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放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入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Pool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池。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swap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stkToken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交易对，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</a:rPr>
              <a:t>retToken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</a:rPr>
              <a:t>USDT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</a:rPr>
              <a:t>交易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对，用户根据需求通过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swap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进行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</a:rPr>
              <a:t>Token</a:t>
            </a:r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</a:rPr>
              <a:t>的交易。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483518"/>
          </a:xfrm>
          <a:prstGeom prst="rect">
            <a:avLst/>
          </a:prstGeom>
          <a:solidFill>
            <a:srgbClr val="0E41B2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Google Shape;16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6336" y="33212"/>
            <a:ext cx="1440160" cy="450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4" y="83719"/>
            <a:ext cx="349291" cy="349291"/>
          </a:xfrm>
          <a:prstGeom prst="rect">
            <a:avLst/>
          </a:prstGeom>
        </p:spPr>
      </p:pic>
      <p:sp>
        <p:nvSpPr>
          <p:cNvPr id="7" name="Google Shape;345;p41"/>
          <p:cNvSpPr txBox="1">
            <a:spLocks noGrp="1"/>
          </p:cNvSpPr>
          <p:nvPr/>
        </p:nvSpPr>
        <p:spPr>
          <a:xfrm>
            <a:off x="899592" y="552772"/>
            <a:ext cx="7009402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arela Round"/>
              <a:buNone/>
              <a:defRPr sz="2400" b="1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</a:rPr>
              <a:t>经济模型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30" y="1302776"/>
            <a:ext cx="6284505" cy="378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43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onbeam">
  <a:themeElements>
    <a:clrScheme name="Streamline">
      <a:dk1>
        <a:srgbClr val="551561"/>
      </a:dk1>
      <a:lt1>
        <a:srgbClr val="FFFFFF"/>
      </a:lt1>
      <a:dk2>
        <a:srgbClr val="353535"/>
      </a:dk2>
      <a:lt2>
        <a:srgbClr val="F0EFEF"/>
      </a:lt2>
      <a:accent1>
        <a:srgbClr val="2F2F2F"/>
      </a:accent1>
      <a:accent2>
        <a:srgbClr val="1E0E2D"/>
      </a:accent2>
      <a:accent3>
        <a:srgbClr val="53CBC9"/>
      </a:accent3>
      <a:accent4>
        <a:srgbClr val="296564"/>
      </a:accent4>
      <a:accent5>
        <a:srgbClr val="E1147B"/>
      </a:accent5>
      <a:accent6>
        <a:srgbClr val="700A3D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668</Words>
  <Application>Microsoft Office PowerPoint</Application>
  <PresentationFormat>全屏显示(16:9)</PresentationFormat>
  <Paragraphs>66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Open Sans</vt:lpstr>
      <vt:lpstr>Raleway</vt:lpstr>
      <vt:lpstr>黑体</vt:lpstr>
      <vt:lpstr>Varela Round</vt:lpstr>
      <vt:lpstr>Lato</vt:lpstr>
      <vt:lpstr>Moonbeam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Moonbuilder 大使计划</dc:title>
  <cp:lastModifiedBy>xtzj</cp:lastModifiedBy>
  <cp:revision>94</cp:revision>
  <dcterms:modified xsi:type="dcterms:W3CDTF">2022-06-08T06:58:20Z</dcterms:modified>
</cp:coreProperties>
</file>