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sldIdLst>
    <p:sldId id="1864" r:id="rId5"/>
    <p:sldId id="1846" r:id="rId6"/>
    <p:sldId id="1848" r:id="rId7"/>
    <p:sldId id="1852" r:id="rId8"/>
    <p:sldId id="1849" r:id="rId9"/>
    <p:sldId id="1865" r:id="rId10"/>
    <p:sldId id="184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78AF"/>
    <a:srgbClr val="E23042"/>
    <a:srgbClr val="C4C4C4"/>
    <a:srgbClr val="50B4D7"/>
    <a:srgbClr val="FE4387"/>
    <a:srgbClr val="FF2625"/>
    <a:srgbClr val="007788"/>
    <a:srgbClr val="297C2A"/>
    <a:srgbClr val="F69000"/>
    <a:srgbClr val="01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brumin/Konnektu_test_tas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ru-RU" dirty="0">
                <a:solidFill>
                  <a:srgbClr val="3578AF"/>
                </a:solidFill>
                <a:latin typeface="Century Gothic" panose="020B0502020202020204" pitchFamily="34" charset="0"/>
              </a:rPr>
              <a:t>РЕЗУЛЬТАТЫ ПРОВЕДЕНИЯ </a:t>
            </a:r>
            <a:r>
              <a:rPr lang="ru-RU" dirty="0">
                <a:solidFill>
                  <a:schemeClr val="accent1"/>
                </a:solidFill>
                <a:latin typeface="Century Gothic" panose="020B0502020202020204" pitchFamily="34" charset="0"/>
              </a:rPr>
              <a:t>ПРОМОАКЦИИ</a:t>
            </a:r>
            <a:endParaRPr lang="en-US" alt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5">
            <a:extLst>
              <a:ext uri="{FF2B5EF4-FFF2-40B4-BE49-F238E27FC236}">
                <a16:creationId xmlns:a16="http://schemas.microsoft.com/office/drawing/2014/main" id="{9BA45393-1A60-6603-38C1-1EEB852AB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16627"/>
              </p:ext>
            </p:extLst>
          </p:nvPr>
        </p:nvGraphicFramePr>
        <p:xfrm>
          <a:off x="1828800" y="765810"/>
          <a:ext cx="3449637" cy="5326380"/>
        </p:xfrm>
        <a:graphic>
          <a:graphicData uri="http://schemas.openxmlformats.org/drawingml/2006/table">
            <a:tbl>
              <a:tblPr firstRow="1"/>
              <a:tblGrid>
                <a:gridCol w="3449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38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ДНЕЙ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длительность промоакции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926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40 437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ЧЕЛОВЕК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29835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зарегистрировалось на портале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53708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038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45 656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ПРОМОКОДОВ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75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активировано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5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A2C8429-2209-394F-441F-00104975A436}"/>
              </a:ext>
            </a:extLst>
          </p:cNvPr>
          <p:cNvSpPr/>
          <p:nvPr/>
        </p:nvSpPr>
        <p:spPr>
          <a:xfrm>
            <a:off x="451411" y="1840374"/>
            <a:ext cx="5454000" cy="401568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09EE3-C671-F7FA-E5DD-157D373BD4BA}"/>
              </a:ext>
            </a:extLst>
          </p:cNvPr>
          <p:cNvSpPr/>
          <p:nvPr/>
        </p:nvSpPr>
        <p:spPr>
          <a:xfrm>
            <a:off x="6245240" y="1840374"/>
            <a:ext cx="5454000" cy="401568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6243F-619D-619A-6884-7D4B05D2BE95}"/>
              </a:ext>
            </a:extLst>
          </p:cNvPr>
          <p:cNvSpPr/>
          <p:nvPr/>
        </p:nvSpPr>
        <p:spPr>
          <a:xfrm>
            <a:off x="6245240" y="380724"/>
            <a:ext cx="5454000" cy="1303020"/>
          </a:xfrm>
          <a:prstGeom prst="rect">
            <a:avLst/>
          </a:prstGeom>
          <a:solidFill>
            <a:srgbClr val="E230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46844302"/>
              </p:ext>
            </p:extLst>
          </p:nvPr>
        </p:nvGraphicFramePr>
        <p:xfrm>
          <a:off x="472632" y="380724"/>
          <a:ext cx="5435538" cy="1310640"/>
        </p:xfrm>
        <a:graphic>
          <a:graphicData uri="http://schemas.openxmlformats.org/drawingml/2006/table">
            <a:tbl>
              <a:tblPr firstRow="1"/>
              <a:tblGrid>
                <a:gridCol w="5435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60%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ПРОДАЖ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приходится на Центральный и Приволжский </a:t>
                      </a:r>
                      <a:r>
                        <a:rPr lang="ru-RU" sz="1600" b="0" i="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федеральные 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округа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85">
            <a:extLst>
              <a:ext uri="{FF2B5EF4-FFF2-40B4-BE49-F238E27FC236}">
                <a16:creationId xmlns:a16="http://schemas.microsoft.com/office/drawing/2014/main" id="{F7E7D611-3728-E113-F087-63486F0F1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551593"/>
              </p:ext>
            </p:extLst>
          </p:nvPr>
        </p:nvGraphicFramePr>
        <p:xfrm>
          <a:off x="6245240" y="426444"/>
          <a:ext cx="5456759" cy="1211580"/>
        </p:xfrm>
        <a:graphic>
          <a:graphicData uri="http://schemas.openxmlformats.org/drawingml/2006/table">
            <a:tbl>
              <a:tblPr firstRow="1"/>
              <a:tblGrid>
                <a:gridCol w="5456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ЦЕНТРАЛЬНО-ЕВРОПЕЙСКАЯ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ЧАСТЬ РОССИИ 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основной рынок сбыта для компании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Picture 30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20F453D-D802-2367-E1D1-567356D10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26445" r="44804" b="4344"/>
          <a:stretch/>
        </p:blipFill>
        <p:spPr>
          <a:xfrm>
            <a:off x="6283832" y="1956122"/>
            <a:ext cx="5317859" cy="38444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42B632-E296-2C6C-0468-DBD849E672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9" t="3120" r="1911" b="4392"/>
          <a:stretch/>
        </p:blipFill>
        <p:spPr>
          <a:xfrm>
            <a:off x="460936" y="2150434"/>
            <a:ext cx="5416548" cy="34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85">
            <a:extLst>
              <a:ext uri="{FF2B5EF4-FFF2-40B4-BE49-F238E27FC236}">
                <a16:creationId xmlns:a16="http://schemas.microsoft.com/office/drawing/2014/main" id="{BCF2B367-964A-9986-369C-AF5E75C32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729092"/>
              </p:ext>
            </p:extLst>
          </p:nvPr>
        </p:nvGraphicFramePr>
        <p:xfrm>
          <a:off x="420534" y="774263"/>
          <a:ext cx="4348235" cy="1341120"/>
        </p:xfrm>
        <a:graphic>
          <a:graphicData uri="http://schemas.openxmlformats.org/drawingml/2006/table">
            <a:tbl>
              <a:tblPr firstRow="1"/>
              <a:tblGrid>
                <a:gridCol w="434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53% </a:t>
                      </a: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  <a:cs typeface="Prompt" panose="020B0502040204020203" pitchFamily="2" charset="-34"/>
                        </a:rPr>
                        <a:t>→ </a:t>
                      </a: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35%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снижение доли </a:t>
                      </a:r>
                      <a:b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Центрального федерального округа </a:t>
                      </a:r>
                      <a:b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 общем объёме </a:t>
                      </a:r>
                      <a:r>
                        <a:rPr lang="ru-RU" sz="1600" b="0" i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активаций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промокодов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B32AF-AD6E-11DA-5C57-2B73C82E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31317"/>
              </p:ext>
            </p:extLst>
          </p:nvPr>
        </p:nvGraphicFramePr>
        <p:xfrm>
          <a:off x="420534" y="3090690"/>
          <a:ext cx="4348235" cy="2198942"/>
        </p:xfrm>
        <a:graphic>
          <a:graphicData uri="http://schemas.openxmlformats.org/drawingml/2006/table">
            <a:tbl>
              <a:tblPr firstRow="1"/>
              <a:tblGrid>
                <a:gridCol w="4348235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9620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ПРОИЗВОДСТВО ТОВАРОВ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НАХОДИТСЯ В ЦЕНТРАЛЬНОМ </a:t>
                      </a: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ФО</a:t>
                      </a: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1236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 мере доставки акционных товаров в другие ФО доля Центрального ФО в общем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объёме активаций </a:t>
                      </a:r>
                      <a:r>
                        <a:rPr lang="ru-RU" sz="1600" b="0" i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промокодов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снижалась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30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B6E185-425D-3291-2B46-60ADB3B413F8}"/>
              </a:ext>
            </a:extLst>
          </p:cNvPr>
          <p:cNvSpPr/>
          <p:nvPr/>
        </p:nvSpPr>
        <p:spPr>
          <a:xfrm>
            <a:off x="5202168" y="774263"/>
            <a:ext cx="6548458" cy="4607965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36D285-0E99-AD9C-03CB-2B9CD376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68" y="1025607"/>
            <a:ext cx="6550821" cy="410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D284AB-40A2-5EAF-B6B7-42EE4AD4BCA1}"/>
              </a:ext>
            </a:extLst>
          </p:cNvPr>
          <p:cNvSpPr/>
          <p:nvPr/>
        </p:nvSpPr>
        <p:spPr>
          <a:xfrm>
            <a:off x="5161497" y="1333978"/>
            <a:ext cx="6548458" cy="3657607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894FD-94F7-2E37-FE19-F64B5EAADC75}"/>
              </a:ext>
            </a:extLst>
          </p:cNvPr>
          <p:cNvSpPr txBox="1"/>
          <p:nvPr/>
        </p:nvSpPr>
        <p:spPr>
          <a:xfrm>
            <a:off x="335903" y="388189"/>
            <a:ext cx="6400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3" name="Group 85">
            <a:extLst>
              <a:ext uri="{FF2B5EF4-FFF2-40B4-BE49-F238E27FC236}">
                <a16:creationId xmlns:a16="http://schemas.microsoft.com/office/drawing/2014/main" id="{5C4F3CE9-B024-F799-2B8B-B422F7500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071178"/>
              </p:ext>
            </p:extLst>
          </p:nvPr>
        </p:nvGraphicFramePr>
        <p:xfrm>
          <a:off x="5161497" y="201201"/>
          <a:ext cx="6548458" cy="1088623"/>
        </p:xfrm>
        <a:graphic>
          <a:graphicData uri="http://schemas.openxmlformats.org/drawingml/2006/table">
            <a:tbl>
              <a:tblPr firstRow="1"/>
              <a:tblGrid>
                <a:gridCol w="654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График изменения количества активаций в зависимости от дня недели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монотонен, наблюдается сезонность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5FD0986-D419-EBF8-63A9-5A54F9A9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6507"/>
              </p:ext>
            </p:extLst>
          </p:nvPr>
        </p:nvGraphicFramePr>
        <p:xfrm>
          <a:off x="5161497" y="5199928"/>
          <a:ext cx="6545424" cy="1394461"/>
        </p:xfrm>
        <a:graphic>
          <a:graphicData uri="http://schemas.openxmlformats.org/drawingml/2006/table">
            <a:tbl>
              <a:tblPr firstRow="1"/>
              <a:tblGrid>
                <a:gridCol w="6545424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ОПРЕДЕЛИТЬ КАТЕГОРИЮ АКЦИОННОГО ТОВАРА НЕВОЗМОЖНО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7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7543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данные содержат информацию о дате активации </a:t>
                      </a:r>
                      <a:r>
                        <a:rPr lang="ru-RU" sz="1600" b="0" i="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промокода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b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а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не о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дате покупки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57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A913A00A-952C-3EA6-8338-8AB3F1AC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68" y="1333978"/>
            <a:ext cx="611348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956F8B-09D7-AAC7-DD23-1700AAF615CB}"/>
              </a:ext>
            </a:extLst>
          </p:cNvPr>
          <p:cNvSpPr/>
          <p:nvPr/>
        </p:nvSpPr>
        <p:spPr>
          <a:xfrm>
            <a:off x="427451" y="952012"/>
            <a:ext cx="6548458" cy="3550538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85">
            <a:extLst>
              <a:ext uri="{FF2B5EF4-FFF2-40B4-BE49-F238E27FC236}">
                <a16:creationId xmlns:a16="http://schemas.microsoft.com/office/drawing/2014/main" id="{42B4F17D-CA3E-F1E5-7A8F-6FA193FF6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696370"/>
              </p:ext>
            </p:extLst>
          </p:nvPr>
        </p:nvGraphicFramePr>
        <p:xfrm>
          <a:off x="427451" y="166477"/>
          <a:ext cx="6548458" cy="701040"/>
        </p:xfrm>
        <a:graphic>
          <a:graphicData uri="http://schemas.openxmlformats.org/drawingml/2006/table">
            <a:tbl>
              <a:tblPr firstRow="1"/>
              <a:tblGrid>
                <a:gridCol w="654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Понедельное количество активаций </a:t>
                      </a:r>
                      <a:r>
                        <a:rPr kumimoji="0" lang="ru-RU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промокодов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entury Gothic" panose="020B0502020202020204" pitchFamily="34" charset="0"/>
                        </a:rPr>
                        <a:t> на протяжении всей акции росло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D5E27C-E4E6-2404-CEEF-A96C7D7F5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46287"/>
              </p:ext>
            </p:extLst>
          </p:nvPr>
        </p:nvGraphicFramePr>
        <p:xfrm>
          <a:off x="427451" y="4699320"/>
          <a:ext cx="6545424" cy="1893539"/>
        </p:xfrm>
        <a:graphic>
          <a:graphicData uri="http://schemas.openxmlformats.org/drawingml/2006/table">
            <a:tbl>
              <a:tblPr firstRow="1"/>
              <a:tblGrid>
                <a:gridCol w="6545424">
                  <a:extLst>
                    <a:ext uri="{9D8B030D-6E8A-4147-A177-3AD203B41FA5}">
                      <a16:colId xmlns:a16="http://schemas.microsoft.com/office/drawing/2014/main" val="3814819904"/>
                    </a:ext>
                  </a:extLst>
                </a:gridCol>
              </a:tblGrid>
              <a:tr h="1145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СНИЖЕНИЕ </a:t>
                      </a: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НА ПОСЛЕДНЕЙ НЕДЕЛЕ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ВЫЗВАНО ЗАВЕРШЕНИЕМ ЭКСПЕРИМЕНТА </a:t>
                      </a:r>
                      <a:b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</a:b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 СЕРЕДИНЕ КАЛЕНДАРНОЙ НЕДЕЛИ 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485215"/>
                  </a:ext>
                </a:extLst>
              </a:tr>
              <a:tr h="747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ru-RU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были потеряны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последние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дни недели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с </a:t>
                      </a:r>
                      <a:r>
                        <a:rPr lang="ru-RU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прогнозируемо большим числом </a:t>
                      </a:r>
                      <a:r>
                        <a:rPr lang="ru-RU" sz="16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активаций</a:t>
                      </a:r>
                      <a:endParaRPr lang="ru-RU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0757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A3EC6DF-568F-FF26-1B29-E671D2DF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952012"/>
            <a:ext cx="5971204" cy="355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5">
            <a:extLst>
              <a:ext uri="{FF2B5EF4-FFF2-40B4-BE49-F238E27FC236}">
                <a16:creationId xmlns:a16="http://schemas.microsoft.com/office/drawing/2014/main" id="{E609DAD2-361D-0A22-92C2-068D6DDBE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321782"/>
              </p:ext>
            </p:extLst>
          </p:nvPr>
        </p:nvGraphicFramePr>
        <p:xfrm>
          <a:off x="2837726" y="1683037"/>
          <a:ext cx="6516548" cy="3894390"/>
        </p:xfrm>
        <a:graphic>
          <a:graphicData uri="http://schemas.openxmlformats.org/drawingml/2006/table">
            <a:tbl>
              <a:tblPr firstRow="1"/>
              <a:tblGrid>
                <a:gridCol w="3258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8274">
                  <a:extLst>
                    <a:ext uri="{9D8B030D-6E8A-4147-A177-3AD203B41FA5}">
                      <a16:colId xmlns:a16="http://schemas.microsoft.com/office/drawing/2014/main" val="3421779981"/>
                    </a:ext>
                  </a:extLst>
                </a:gridCol>
              </a:tblGrid>
              <a:tr h="5360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Больше информации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об исследовании результатов </a:t>
                      </a: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промоакции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GitHub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492611"/>
                  </a:ext>
                </a:extLst>
              </a:tr>
              <a:tr h="591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0386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Александр </a:t>
                      </a:r>
                      <a:r>
                        <a:rPr kumimoji="0" lang="ru-RU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Брумин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17512"/>
                  </a:ext>
                </a:extLst>
              </a:tr>
              <a:tr h="5911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av.brumin@gmail.com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451843"/>
                  </a:ext>
                </a:extLst>
              </a:tr>
            </a:tbl>
          </a:graphicData>
        </a:graphic>
      </p:graphicFrame>
      <p:pic>
        <p:nvPicPr>
          <p:cNvPr id="1026" name="Picture 2" descr="https://cdn.icon-icons.com/icons2/2550/PNG/512/external_link_icon_152621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20" y="2827762"/>
            <a:ext cx="335492" cy="33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www.w3.org/XML/1998/namespace"/>
    <ds:schemaRef ds:uri="http://purl.org/dc/dcmitype/"/>
    <ds:schemaRef ds:uri="http://schemas.microsoft.com/sharepoint/v3"/>
    <ds:schemaRef ds:uri="http://purl.org/dc/terms/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197</TotalTime>
  <Words>116</Words>
  <Application>Microsoft Office PowerPoint</Application>
  <PresentationFormat>Широкоэкранный</PresentationFormat>
  <Paragraphs>31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Prompt</vt:lpstr>
      <vt:lpstr>Roboto</vt:lpstr>
      <vt:lpstr>Segoe UI</vt:lpstr>
      <vt:lpstr>Office Theme</vt:lpstr>
      <vt:lpstr>РЕЗУЛЬТАТЫ ПРОВЕДЕНИЯ ПРОМОАКЦИИ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ПРОВЕДЕНИЯ ПРОМОАКЦИИ</dc:title>
  <dc:subject/>
  <dc:creator>Aleksandr Brumin</dc:creator>
  <cp:keywords/>
  <dc:description/>
  <cp:lastModifiedBy>Aleksandr Brumin</cp:lastModifiedBy>
  <cp:revision>11</cp:revision>
  <dcterms:created xsi:type="dcterms:W3CDTF">2023-06-30T06:36:37Z</dcterms:created>
  <dcterms:modified xsi:type="dcterms:W3CDTF">2023-06-30T10:20:23Z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