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1" r:id="rId5"/>
    <p:sldId id="275" r:id="rId6"/>
    <p:sldId id="276" r:id="rId7"/>
    <p:sldId id="274" r:id="rId8"/>
    <p:sldId id="264" r:id="rId9"/>
    <p:sldId id="278" r:id="rId10"/>
    <p:sldId id="280" r:id="rId11"/>
    <p:sldId id="265" r:id="rId12"/>
    <p:sldId id="269" r:id="rId13"/>
    <p:sldId id="267" r:id="rId14"/>
    <p:sldId id="279" r:id="rId15"/>
    <p:sldId id="281" r:id="rId16"/>
    <p:sldId id="277" r:id="rId17"/>
    <p:sldId id="268" r:id="rId18"/>
    <p:sldId id="263" r:id="rId19"/>
    <p:sldId id="272" r:id="rId20"/>
    <p:sldId id="271"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567F3-7961-455F-A0B6-0A0FC71111BF}" type="datetimeFigureOut">
              <a:rPr lang="en-IN" smtClean="0"/>
              <a:t>28-01-2020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57431-4744-4E4E-B047-DEA85BC32DD8}" type="slidenum">
              <a:rPr lang="en-IN" smtClean="0"/>
              <a:t>‹#›</a:t>
            </a:fld>
            <a:endParaRPr lang="en-IN"/>
          </a:p>
        </p:txBody>
      </p:sp>
    </p:spTree>
    <p:extLst>
      <p:ext uri="{BB962C8B-B14F-4D97-AF65-F5344CB8AC3E}">
        <p14:creationId xmlns:p14="http://schemas.microsoft.com/office/powerpoint/2010/main" val="230527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d16419b6b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d16419b6b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d16419b6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d16419b6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d16419b6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d16419b6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121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d16419b6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d16419b6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4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d16419b6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d16419b6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404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d16419b6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d16419b6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ECCA-C519-41DB-890A-24BF68008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A825F1-B559-43D8-8E5F-430BC96EF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97217B-5576-479B-A019-DDEC66A65A90}"/>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5" name="Footer Placeholder 4">
            <a:extLst>
              <a:ext uri="{FF2B5EF4-FFF2-40B4-BE49-F238E27FC236}">
                <a16:creationId xmlns:a16="http://schemas.microsoft.com/office/drawing/2014/main" id="{F150715B-7BEB-49A2-866C-396191126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4A2AB-497C-44BF-BC15-49ADD5B8E9E8}"/>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140288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7241-7F59-47EB-B3B7-CAAA377A57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DD3E5B-39EE-4BB1-BAF5-734FB5B399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19698-6003-4000-B785-4A386238409C}"/>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5" name="Footer Placeholder 4">
            <a:extLst>
              <a:ext uri="{FF2B5EF4-FFF2-40B4-BE49-F238E27FC236}">
                <a16:creationId xmlns:a16="http://schemas.microsoft.com/office/drawing/2014/main" id="{AA83E1AB-7009-40E7-A344-4A4B7879A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78C45-BBA8-4E0F-B9AA-DB288905E10B}"/>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229499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68C9F7-344D-4275-8AD6-55795AAD42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05E42-54D9-4E45-B131-7BE2AF535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2AF8AF-06CA-45D3-A131-67D8012124E5}"/>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5" name="Footer Placeholder 4">
            <a:extLst>
              <a:ext uri="{FF2B5EF4-FFF2-40B4-BE49-F238E27FC236}">
                <a16:creationId xmlns:a16="http://schemas.microsoft.com/office/drawing/2014/main" id="{21775889-4708-47F4-ADFC-71DD82A8E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5F6BC-0890-4D63-83FC-A4C2E1035B20}"/>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220499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3991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119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CD4A-2908-47DE-9E31-BC83ADB53B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2B69B7-6FC4-42E0-90A1-334EA00806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512C8-4E24-4566-88CE-AC8BFC2A7CCF}"/>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5" name="Footer Placeholder 4">
            <a:extLst>
              <a:ext uri="{FF2B5EF4-FFF2-40B4-BE49-F238E27FC236}">
                <a16:creationId xmlns:a16="http://schemas.microsoft.com/office/drawing/2014/main" id="{5DD164A4-8C8D-4849-9144-EA48B8C3F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A959AA-1F74-4348-87ED-C68C6050C058}"/>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255326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92FF-5261-4647-AC29-3A05C02E3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810729-43F9-4A04-B3DD-1AF1ACDBF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99002B-498C-4DE2-A061-9AA6406D0E8C}"/>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5" name="Footer Placeholder 4">
            <a:extLst>
              <a:ext uri="{FF2B5EF4-FFF2-40B4-BE49-F238E27FC236}">
                <a16:creationId xmlns:a16="http://schemas.microsoft.com/office/drawing/2014/main" id="{E8082096-2ED5-40AB-9D85-58425B3FA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EEE77-A8E7-4265-AE66-9A07928F7029}"/>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189656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C0A-7229-439C-A910-3FF02C546D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39B76-648D-4209-B880-EBC197AB9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9F9673-E9DA-48C5-8F59-CFD08A0E1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C8E470-AB7E-4CF0-AD88-C7F0832C4EE5}"/>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6" name="Footer Placeholder 5">
            <a:extLst>
              <a:ext uri="{FF2B5EF4-FFF2-40B4-BE49-F238E27FC236}">
                <a16:creationId xmlns:a16="http://schemas.microsoft.com/office/drawing/2014/main" id="{0A77E164-946F-441F-9064-88812958BC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242310-9760-408D-9D0B-9BB4CB1EB79E}"/>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11579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EC07-38ED-464C-B772-60E2820A0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10C9B0-9749-4D60-A294-34DAFB8DF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F3945A-51B5-4428-AA9A-D4C06DC99C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1AE65C-FC74-4310-A2A7-0E4CC6C094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967D7-1921-4C76-8569-E0107F5D3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0B6C8B-FDB7-400B-87FA-BAB84B3F76A5}"/>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8" name="Footer Placeholder 7">
            <a:extLst>
              <a:ext uri="{FF2B5EF4-FFF2-40B4-BE49-F238E27FC236}">
                <a16:creationId xmlns:a16="http://schemas.microsoft.com/office/drawing/2014/main" id="{84A0E4DF-9E49-48DA-82E0-7E3918D7F7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19C702-26DE-4E5D-B0EF-3D1B121A55CD}"/>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252344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FA6B-FCB3-48D4-B483-979265C4F0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DE970A-7105-41E7-8FBA-E133B6EAA10B}"/>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4" name="Footer Placeholder 3">
            <a:extLst>
              <a:ext uri="{FF2B5EF4-FFF2-40B4-BE49-F238E27FC236}">
                <a16:creationId xmlns:a16="http://schemas.microsoft.com/office/drawing/2014/main" id="{76FAA71D-9A87-455C-A27C-691C3DCD7A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B2DB18-4318-4F0F-8793-CB4930945A7C}"/>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305657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812F5-9DBF-4537-BE44-28CAC1FEB898}"/>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3" name="Footer Placeholder 2">
            <a:extLst>
              <a:ext uri="{FF2B5EF4-FFF2-40B4-BE49-F238E27FC236}">
                <a16:creationId xmlns:a16="http://schemas.microsoft.com/office/drawing/2014/main" id="{44A80B08-EB9D-4DCB-BA15-078B35F3D8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BC1EDC-7455-410A-8FF8-31C2F0C03509}"/>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62017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9376-55CB-4E75-95AB-D169E5322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A5B730-477E-4A1E-B002-8DEA765148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52FADB-5376-461C-BF6E-FA9BC60F5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2512F-EE03-4E5B-8515-0418E22F1FA0}"/>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6" name="Footer Placeholder 5">
            <a:extLst>
              <a:ext uri="{FF2B5EF4-FFF2-40B4-BE49-F238E27FC236}">
                <a16:creationId xmlns:a16="http://schemas.microsoft.com/office/drawing/2014/main" id="{6FCED5FF-03EB-4586-BD1E-0C92F979E6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27CDB9-B871-4166-B138-AF1C4683357D}"/>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20501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CAA9-075E-462B-A947-FAF1F6FE9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83A64E-5735-4562-AEBD-B9906A158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03D9ED-4531-4BBF-8332-9C74A69A1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837ED-3A2C-4AAA-8366-5809DB9B90E8}"/>
              </a:ext>
            </a:extLst>
          </p:cNvPr>
          <p:cNvSpPr>
            <a:spLocks noGrp="1"/>
          </p:cNvSpPr>
          <p:nvPr>
            <p:ph type="dt" sz="half" idx="10"/>
          </p:nvPr>
        </p:nvSpPr>
        <p:spPr/>
        <p:txBody>
          <a:bodyPr/>
          <a:lstStyle/>
          <a:p>
            <a:fld id="{6AD489FC-5910-49F6-B08D-31CFEBEC56EF}" type="datetimeFigureOut">
              <a:rPr lang="en-IN" smtClean="0"/>
              <a:t>28-01-2020</a:t>
            </a:fld>
            <a:endParaRPr lang="en-IN"/>
          </a:p>
        </p:txBody>
      </p:sp>
      <p:sp>
        <p:nvSpPr>
          <p:cNvPr id="6" name="Footer Placeholder 5">
            <a:extLst>
              <a:ext uri="{FF2B5EF4-FFF2-40B4-BE49-F238E27FC236}">
                <a16:creationId xmlns:a16="http://schemas.microsoft.com/office/drawing/2014/main" id="{170AA0F7-B04F-4E6D-BDCB-E018CC4FF6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0EFE46-A7C2-484A-A3B5-BC7170577EFC}"/>
              </a:ext>
            </a:extLst>
          </p:cNvPr>
          <p:cNvSpPr>
            <a:spLocks noGrp="1"/>
          </p:cNvSpPr>
          <p:nvPr>
            <p:ph type="sldNum" sz="quarter" idx="12"/>
          </p:nvPr>
        </p:nvSpPr>
        <p:spPr/>
        <p:txBody>
          <a:bodyPr/>
          <a:lstStyle/>
          <a:p>
            <a:fld id="{D5E513EE-21D4-4EC1-AB85-F01248460404}" type="slidenum">
              <a:rPr lang="en-IN" smtClean="0"/>
              <a:t>‹#›</a:t>
            </a:fld>
            <a:endParaRPr lang="en-IN"/>
          </a:p>
        </p:txBody>
      </p:sp>
    </p:spTree>
    <p:extLst>
      <p:ext uri="{BB962C8B-B14F-4D97-AF65-F5344CB8AC3E}">
        <p14:creationId xmlns:p14="http://schemas.microsoft.com/office/powerpoint/2010/main" val="148753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AE62B-C46A-466B-943F-B024D9E4C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F1448-02B3-484D-AF83-28350E166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83B27-9D41-4D20-8C79-B106BFA08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489FC-5910-49F6-B08D-31CFEBEC56EF}" type="datetimeFigureOut">
              <a:rPr lang="en-IN" smtClean="0"/>
              <a:t>28-01-2020</a:t>
            </a:fld>
            <a:endParaRPr lang="en-IN"/>
          </a:p>
        </p:txBody>
      </p:sp>
      <p:sp>
        <p:nvSpPr>
          <p:cNvPr id="5" name="Footer Placeholder 4">
            <a:extLst>
              <a:ext uri="{FF2B5EF4-FFF2-40B4-BE49-F238E27FC236}">
                <a16:creationId xmlns:a16="http://schemas.microsoft.com/office/drawing/2014/main" id="{E7404480-8096-4B4A-AB85-038AE9E7B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B9B7DC-372F-4D06-8B95-7D5B4FFC3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513EE-21D4-4EC1-AB85-F01248460404}" type="slidenum">
              <a:rPr lang="en-IN" smtClean="0"/>
              <a:t>‹#›</a:t>
            </a:fld>
            <a:endParaRPr lang="en-IN"/>
          </a:p>
        </p:txBody>
      </p:sp>
    </p:spTree>
    <p:extLst>
      <p:ext uri="{BB962C8B-B14F-4D97-AF65-F5344CB8AC3E}">
        <p14:creationId xmlns:p14="http://schemas.microsoft.com/office/powerpoint/2010/main" val="205563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victorzhou.com/blog/keras-cnn-tutoria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itting, light, table, clear&#10;&#10;Description automatically generated">
            <a:extLst>
              <a:ext uri="{FF2B5EF4-FFF2-40B4-BE49-F238E27FC236}">
                <a16:creationId xmlns:a16="http://schemas.microsoft.com/office/drawing/2014/main" id="{00296880-A0FD-441E-93B4-49464A75C87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22" b="8414"/>
          <a:stretch/>
        </p:blipFill>
        <p:spPr>
          <a:xfrm>
            <a:off x="0" y="1"/>
            <a:ext cx="12191980" cy="6857999"/>
          </a:xfrm>
          <a:prstGeom prst="rect">
            <a:avLst/>
          </a:prstGeom>
        </p:spPr>
      </p:pic>
      <p:sp>
        <p:nvSpPr>
          <p:cNvPr id="2" name="Title 1">
            <a:extLst>
              <a:ext uri="{FF2B5EF4-FFF2-40B4-BE49-F238E27FC236}">
                <a16:creationId xmlns:a16="http://schemas.microsoft.com/office/drawing/2014/main" id="{D9EB23FF-F92B-4E38-A039-D3A5BCA5826C}"/>
              </a:ext>
            </a:extLst>
          </p:cNvPr>
          <p:cNvSpPr>
            <a:spLocks noGrp="1"/>
          </p:cNvSpPr>
          <p:nvPr>
            <p:ph type="ctrTitle"/>
          </p:nvPr>
        </p:nvSpPr>
        <p:spPr>
          <a:xfrm>
            <a:off x="1524000" y="1122362"/>
            <a:ext cx="9144000" cy="2900518"/>
          </a:xfrm>
        </p:spPr>
        <p:txBody>
          <a:bodyPr>
            <a:normAutofit/>
          </a:bodyPr>
          <a:lstStyle/>
          <a:p>
            <a:r>
              <a:rPr lang="en-IN" sz="5100" b="1">
                <a:solidFill>
                  <a:srgbClr val="FFFFFF"/>
                </a:solidFill>
              </a:rPr>
              <a:t>CLASSIFICATION OF CORONARY HEART DISEASE </a:t>
            </a:r>
            <a:br>
              <a:rPr lang="en-IN" sz="5100" b="1">
                <a:solidFill>
                  <a:srgbClr val="FFFFFF"/>
                </a:solidFill>
              </a:rPr>
            </a:br>
            <a:r>
              <a:rPr lang="en-IN" sz="5100" b="1">
                <a:solidFill>
                  <a:srgbClr val="FFFFFF"/>
                </a:solidFill>
              </a:rPr>
              <a:t>USING </a:t>
            </a:r>
            <a:br>
              <a:rPr lang="en-IN" sz="5100" b="1">
                <a:solidFill>
                  <a:srgbClr val="FFFFFF"/>
                </a:solidFill>
              </a:rPr>
            </a:br>
            <a:r>
              <a:rPr lang="en-IN" sz="5100" b="1">
                <a:solidFill>
                  <a:srgbClr val="FFFFFF"/>
                </a:solidFill>
              </a:rPr>
              <a:t>NEURAL NETWORKS</a:t>
            </a:r>
          </a:p>
        </p:txBody>
      </p:sp>
      <p:sp>
        <p:nvSpPr>
          <p:cNvPr id="3" name="Subtitle 2">
            <a:extLst>
              <a:ext uri="{FF2B5EF4-FFF2-40B4-BE49-F238E27FC236}">
                <a16:creationId xmlns:a16="http://schemas.microsoft.com/office/drawing/2014/main" id="{02D7F43A-4010-4C04-8A5D-E5576A2D73C4}"/>
              </a:ext>
            </a:extLst>
          </p:cNvPr>
          <p:cNvSpPr>
            <a:spLocks noGrp="1"/>
          </p:cNvSpPr>
          <p:nvPr>
            <p:ph type="subTitle" idx="1"/>
          </p:nvPr>
        </p:nvSpPr>
        <p:spPr>
          <a:xfrm>
            <a:off x="1524000" y="4159404"/>
            <a:ext cx="9144000" cy="1098395"/>
          </a:xfrm>
        </p:spPr>
        <p:txBody>
          <a:bodyPr>
            <a:normAutofit/>
          </a:bodyPr>
          <a:lstStyle/>
          <a:p>
            <a:r>
              <a:rPr lang="en-IN" dirty="0">
                <a:solidFill>
                  <a:srgbClr val="FFFFFF"/>
                </a:solidFill>
                <a:latin typeface="Brush Script MT" panose="03060802040406070304" pitchFamily="66" charset="0"/>
              </a:rPr>
              <a:t>Presented by:</a:t>
            </a:r>
          </a:p>
          <a:p>
            <a:r>
              <a:rPr lang="en-IN">
                <a:solidFill>
                  <a:srgbClr val="FFFFFF"/>
                </a:solidFill>
              </a:rPr>
              <a:t>Vikranth</a:t>
            </a:r>
            <a:r>
              <a:rPr lang="en-IN" dirty="0">
                <a:solidFill>
                  <a:srgbClr val="FFFFFF"/>
                </a:solidFill>
              </a:rPr>
              <a:t> Ale [1873995]</a:t>
            </a:r>
          </a:p>
        </p:txBody>
      </p:sp>
    </p:spTree>
    <p:extLst>
      <p:ext uri="{BB962C8B-B14F-4D97-AF65-F5344CB8AC3E}">
        <p14:creationId xmlns:p14="http://schemas.microsoft.com/office/powerpoint/2010/main" val="8758565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lock&#10;&#10;Description automatically generated">
            <a:extLst>
              <a:ext uri="{FF2B5EF4-FFF2-40B4-BE49-F238E27FC236}">
                <a16:creationId xmlns:a16="http://schemas.microsoft.com/office/drawing/2014/main" id="{1879A524-2B31-4215-A84C-1B578E3B3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311284"/>
            <a:ext cx="10905066" cy="5982511"/>
          </a:xfrm>
          <a:prstGeom prst="rect">
            <a:avLst/>
          </a:prstGeom>
        </p:spPr>
      </p:pic>
    </p:spTree>
    <p:extLst>
      <p:ext uri="{BB962C8B-B14F-4D97-AF65-F5344CB8AC3E}">
        <p14:creationId xmlns:p14="http://schemas.microsoft.com/office/powerpoint/2010/main" val="125689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26700" y="223933"/>
            <a:ext cx="5131708" cy="763600"/>
          </a:xfrm>
          <a:prstGeom prst="rect">
            <a:avLst/>
          </a:prstGeom>
        </p:spPr>
        <p:txBody>
          <a:bodyPr spcFirstLastPara="1" vert="horz" wrap="square" lIns="121900" tIns="121900" rIns="121900" bIns="121900" rtlCol="0" anchor="t" anchorCtr="0">
            <a:noAutofit/>
          </a:bodyPr>
          <a:lstStyle/>
          <a:p>
            <a:r>
              <a:rPr lang="en-IN" sz="3200" b="1" dirty="0"/>
              <a:t>ACTIVATION FUNCTION</a:t>
            </a:r>
            <a:endParaRPr sz="3200" b="1" dirty="0"/>
          </a:p>
        </p:txBody>
      </p:sp>
      <p:sp>
        <p:nvSpPr>
          <p:cNvPr id="145" name="Google Shape;145;p22"/>
          <p:cNvSpPr txBox="1">
            <a:spLocks noGrp="1"/>
          </p:cNvSpPr>
          <p:nvPr>
            <p:ph type="body" idx="1"/>
          </p:nvPr>
        </p:nvSpPr>
        <p:spPr>
          <a:xfrm>
            <a:off x="8711697" y="3870410"/>
            <a:ext cx="3109870" cy="1166492"/>
          </a:xfrm>
          <a:prstGeom prst="rect">
            <a:avLst/>
          </a:prstGeom>
        </p:spPr>
        <p:txBody>
          <a:bodyPr spcFirstLastPara="1" vert="horz" wrap="square" lIns="121900" tIns="121900" rIns="121900" bIns="121900" rtlCol="0" anchor="t" anchorCtr="0">
            <a:noAutofit/>
          </a:bodyPr>
          <a:lstStyle/>
          <a:p>
            <a:pPr marL="0" indent="0">
              <a:buNone/>
            </a:pPr>
            <a:r>
              <a:rPr lang="en" dirty="0"/>
              <a:t> </a:t>
            </a:r>
            <a:r>
              <a:rPr lang="en" sz="1600" dirty="0"/>
              <a:t>f(x) = max(0,</a:t>
            </a:r>
            <a:r>
              <a:rPr lang="en-IN" sz="1600" dirty="0"/>
              <a:t>x</a:t>
            </a:r>
            <a:r>
              <a:rPr lang="en" sz="1600" dirty="0"/>
              <a:t>)   -&gt; </a:t>
            </a:r>
            <a:r>
              <a:rPr lang="en-IN" sz="1600" dirty="0" err="1"/>
              <a:t>ReLU</a:t>
            </a:r>
            <a:endParaRPr lang="en-IN" sz="1600" dirty="0"/>
          </a:p>
          <a:p>
            <a:pPr marL="0" indent="0">
              <a:buNone/>
            </a:pPr>
            <a:endParaRPr lang="en-IN" sz="1600" dirty="0"/>
          </a:p>
          <a:p>
            <a:pPr marL="0" indent="0">
              <a:buNone/>
            </a:pPr>
            <a:r>
              <a:rPr lang="en-IN" sz="1600" dirty="0"/>
              <a:t> f(x) = x  if  x&gt;=0</a:t>
            </a:r>
          </a:p>
          <a:p>
            <a:pPr marL="0" indent="0">
              <a:buNone/>
            </a:pPr>
            <a:r>
              <a:rPr lang="en-IN" sz="1600" dirty="0"/>
              <a:t>        = 0  if x&lt; 0</a:t>
            </a:r>
          </a:p>
          <a:p>
            <a:pPr marL="0" indent="0">
              <a:buNone/>
            </a:pPr>
            <a:endParaRPr lang="en-IN" sz="1600" dirty="0"/>
          </a:p>
          <a:p>
            <a:pPr marL="0" indent="0">
              <a:buNone/>
            </a:pPr>
            <a:endParaRPr lang="en" sz="1600" dirty="0"/>
          </a:p>
        </p:txBody>
      </p:sp>
      <p:sp>
        <p:nvSpPr>
          <p:cNvPr id="149" name="Google Shape;149;p22"/>
          <p:cNvSpPr txBox="1">
            <a:spLocks noGrp="1"/>
          </p:cNvSpPr>
          <p:nvPr>
            <p:ph type="body" idx="1"/>
          </p:nvPr>
        </p:nvSpPr>
        <p:spPr>
          <a:xfrm>
            <a:off x="9056252" y="3283157"/>
            <a:ext cx="3017560" cy="388709"/>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IN" sz="1800" dirty="0"/>
              <a:t>RELU Activation Function</a:t>
            </a:r>
          </a:p>
          <a:p>
            <a:pPr marL="0" indent="0">
              <a:spcAft>
                <a:spcPts val="2133"/>
              </a:spcAft>
              <a:buNone/>
            </a:pPr>
            <a:endParaRPr lang="en-IN" sz="1800" dirty="0"/>
          </a:p>
          <a:p>
            <a:pPr marL="0" indent="0">
              <a:spcAft>
                <a:spcPts val="2133"/>
              </a:spcAft>
              <a:buNone/>
            </a:pPr>
            <a:endParaRPr lang="en-IN" sz="1800" dirty="0"/>
          </a:p>
          <a:p>
            <a:pPr marL="0" indent="0">
              <a:spcAft>
                <a:spcPts val="2133"/>
              </a:spcAft>
              <a:buNone/>
            </a:pPr>
            <a:endParaRPr lang="en-IN" sz="1800" dirty="0"/>
          </a:p>
        </p:txBody>
      </p:sp>
      <p:pic>
        <p:nvPicPr>
          <p:cNvPr id="3" name="Picture 2" descr="A close up of a clock&#10;&#10;Description automatically generated">
            <a:extLst>
              <a:ext uri="{FF2B5EF4-FFF2-40B4-BE49-F238E27FC236}">
                <a16:creationId xmlns:a16="http://schemas.microsoft.com/office/drawing/2014/main" id="{833CEFE5-A0D4-4E08-B5C0-08884FDB7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83" y="855391"/>
            <a:ext cx="5333200" cy="3525463"/>
          </a:xfrm>
          <a:prstGeom prst="rect">
            <a:avLst/>
          </a:prstGeom>
        </p:spPr>
      </p:pic>
      <p:pic>
        <p:nvPicPr>
          <p:cNvPr id="1026" name="Picture 2">
            <a:extLst>
              <a:ext uri="{FF2B5EF4-FFF2-40B4-BE49-F238E27FC236}">
                <a16:creationId xmlns:a16="http://schemas.microsoft.com/office/drawing/2014/main" id="{2F415807-5210-4AFB-BA3B-886130DBF3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0367" y="211185"/>
            <a:ext cx="4476750" cy="31828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25A21C-9976-4EFB-BF8A-A2E72CBBB3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232" y="3876362"/>
            <a:ext cx="4014281" cy="28184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6E369F-8E61-4B55-AA23-6501BB4F924D}"/>
              </a:ext>
            </a:extLst>
          </p:cNvPr>
          <p:cNvSpPr txBox="1"/>
          <p:nvPr/>
        </p:nvSpPr>
        <p:spPr>
          <a:xfrm>
            <a:off x="4911473" y="3915575"/>
            <a:ext cx="3480319" cy="2862322"/>
          </a:xfrm>
          <a:prstGeom prst="rect">
            <a:avLst/>
          </a:prstGeom>
          <a:noFill/>
        </p:spPr>
        <p:txBody>
          <a:bodyPr wrap="square" rtlCol="0">
            <a:spAutoFit/>
          </a:bodyPr>
          <a:lstStyle/>
          <a:p>
            <a:r>
              <a:rPr lang="en-IN" dirty="0"/>
              <a:t>SOFTMAX Activation Function</a:t>
            </a:r>
          </a:p>
          <a:p>
            <a:endParaRPr lang="en-IN" dirty="0"/>
          </a:p>
          <a:p>
            <a:r>
              <a:rPr lang="en-IN" dirty="0"/>
              <a:t>It is similar to Sigmoid function but it can handle many classes</a:t>
            </a:r>
          </a:p>
          <a:p>
            <a:endParaRPr lang="en-IN" dirty="0"/>
          </a:p>
          <a:p>
            <a:r>
              <a:rPr lang="en-IN" dirty="0"/>
              <a:t>We use </a:t>
            </a:r>
            <a:r>
              <a:rPr lang="en-IN" dirty="0" err="1"/>
              <a:t>Softmax</a:t>
            </a:r>
            <a:r>
              <a:rPr lang="en-IN" dirty="0"/>
              <a:t> in output layer to attain probabilities of each input</a:t>
            </a:r>
          </a:p>
          <a:p>
            <a:endParaRPr lang="en-IN" dirty="0"/>
          </a:p>
          <a:p>
            <a:endParaRPr lang="en-IN" dirty="0"/>
          </a:p>
          <a:p>
            <a:endParaRPr lang="en-IN" dirty="0"/>
          </a:p>
        </p:txBody>
      </p:sp>
      <p:pic>
        <p:nvPicPr>
          <p:cNvPr id="4" name="Picture 3" descr="A picture containing clock&#10;&#10;Description automatically generated">
            <a:extLst>
              <a:ext uri="{FF2B5EF4-FFF2-40B4-BE49-F238E27FC236}">
                <a16:creationId xmlns:a16="http://schemas.microsoft.com/office/drawing/2014/main" id="{E10E4430-E39D-45BF-8646-67E9AE8F58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7498" y="6180803"/>
            <a:ext cx="2772980" cy="6802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26700" y="225398"/>
            <a:ext cx="7325570" cy="763600"/>
          </a:xfrm>
          <a:prstGeom prst="rect">
            <a:avLst/>
          </a:prstGeom>
        </p:spPr>
        <p:txBody>
          <a:bodyPr spcFirstLastPara="1" vert="horz" wrap="square" lIns="121900" tIns="121900" rIns="121900" bIns="121900" rtlCol="0" anchor="t" anchorCtr="0">
            <a:noAutofit/>
          </a:bodyPr>
          <a:lstStyle/>
          <a:p>
            <a:r>
              <a:rPr lang="en-IN" sz="3200" b="1" dirty="0"/>
              <a:t>BUILDING A NEURAL NETWORK MODEL</a:t>
            </a:r>
            <a:endParaRPr sz="3200" b="1" dirty="0"/>
          </a:p>
        </p:txBody>
      </p:sp>
      <p:sp>
        <p:nvSpPr>
          <p:cNvPr id="146" name="Google Shape;146;p22"/>
          <p:cNvSpPr txBox="1">
            <a:spLocks noGrp="1"/>
          </p:cNvSpPr>
          <p:nvPr>
            <p:ph type="body" idx="2"/>
          </p:nvPr>
        </p:nvSpPr>
        <p:spPr>
          <a:xfrm>
            <a:off x="2319070" y="4835034"/>
            <a:ext cx="5333200" cy="1714000"/>
          </a:xfrm>
          <a:prstGeom prst="rect">
            <a:avLst/>
          </a:prstGeom>
        </p:spPr>
        <p:txBody>
          <a:bodyPr spcFirstLastPara="1" vert="horz" wrap="square" lIns="121900" tIns="121900" rIns="121900" bIns="121900" rtlCol="0" anchor="t" anchorCtr="0">
            <a:noAutofit/>
          </a:bodyPr>
          <a:lstStyle/>
          <a:p>
            <a:pPr marL="0" indent="0">
              <a:buNone/>
            </a:pPr>
            <a:r>
              <a:rPr lang="en" dirty="0"/>
              <a:t>Y* = F( sum(W* ⋅ h*) + b*)  &lt;=  Output’s</a:t>
            </a:r>
            <a:endParaRPr dirty="0"/>
          </a:p>
          <a:p>
            <a:pPr marL="0" indent="0">
              <a:spcBef>
                <a:spcPts val="2133"/>
              </a:spcBef>
              <a:spcAft>
                <a:spcPts val="2133"/>
              </a:spcAft>
              <a:buNone/>
            </a:pPr>
            <a:r>
              <a:rPr lang="en" dirty="0"/>
              <a:t>h* = F(sum(W* ⋅ X*) + b*)   &lt;= Hidden layer calc</a:t>
            </a:r>
            <a:endParaRPr dirty="0"/>
          </a:p>
        </p:txBody>
      </p:sp>
      <p:pic>
        <p:nvPicPr>
          <p:cNvPr id="12" name="Content Placeholder 4" descr="A screenshot of a cell phone&#10;&#10;Description automatically generated">
            <a:extLst>
              <a:ext uri="{FF2B5EF4-FFF2-40B4-BE49-F238E27FC236}">
                <a16:creationId xmlns:a16="http://schemas.microsoft.com/office/drawing/2014/main" id="{84C68EC9-DA3E-4156-8A5A-85028CF73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346" y="1504404"/>
            <a:ext cx="4783204" cy="3175942"/>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A2A3187F-7526-4508-9DDC-5B8F3202B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205" y="988998"/>
            <a:ext cx="6429982" cy="3340124"/>
          </a:xfrm>
          <a:prstGeom prst="rect">
            <a:avLst/>
          </a:prstGeom>
        </p:spPr>
      </p:pic>
    </p:spTree>
    <p:extLst>
      <p:ext uri="{BB962C8B-B14F-4D97-AF65-F5344CB8AC3E}">
        <p14:creationId xmlns:p14="http://schemas.microsoft.com/office/powerpoint/2010/main" val="159330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82D8C1-6A91-47D9-B031-F08D2C9FB0FA}"/>
              </a:ext>
            </a:extLst>
          </p:cNvPr>
          <p:cNvSpPr>
            <a:spLocks noGrp="1"/>
          </p:cNvSpPr>
          <p:nvPr>
            <p:ph type="body" idx="1"/>
          </p:nvPr>
        </p:nvSpPr>
        <p:spPr>
          <a:xfrm>
            <a:off x="729936" y="875357"/>
            <a:ext cx="6422944" cy="671209"/>
          </a:xfrm>
        </p:spPr>
        <p:txBody>
          <a:bodyPr/>
          <a:lstStyle/>
          <a:p>
            <a:pPr marL="152396" indent="0">
              <a:buNone/>
            </a:pPr>
            <a:r>
              <a:rPr lang="en-IN" dirty="0"/>
              <a:t>Original Model Accuracy and Loss</a:t>
            </a:r>
          </a:p>
        </p:txBody>
      </p:sp>
      <p:pic>
        <p:nvPicPr>
          <p:cNvPr id="17" name="Picture 16" descr="A screenshot of a cell phone&#10;&#10;Description automatically generated">
            <a:extLst>
              <a:ext uri="{FF2B5EF4-FFF2-40B4-BE49-F238E27FC236}">
                <a16:creationId xmlns:a16="http://schemas.microsoft.com/office/drawing/2014/main" id="{34BB9FFB-E98E-467A-A9A0-16C1F7FCA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936" y="1955127"/>
            <a:ext cx="5055752" cy="3531405"/>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4244CC88-3D56-4620-8C68-57A9A6CCD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855" y="1955126"/>
            <a:ext cx="4979534" cy="3531405"/>
          </a:xfrm>
          <a:prstGeom prst="rect">
            <a:avLst/>
          </a:prstGeom>
        </p:spPr>
      </p:pic>
      <p:sp>
        <p:nvSpPr>
          <p:cNvPr id="20" name="Text Placeholder 2">
            <a:extLst>
              <a:ext uri="{FF2B5EF4-FFF2-40B4-BE49-F238E27FC236}">
                <a16:creationId xmlns:a16="http://schemas.microsoft.com/office/drawing/2014/main" id="{243DBA6D-2C05-4D9D-9A2B-35B4B13AF24E}"/>
              </a:ext>
            </a:extLst>
          </p:cNvPr>
          <p:cNvSpPr txBox="1">
            <a:spLocks/>
          </p:cNvSpPr>
          <p:nvPr/>
        </p:nvSpPr>
        <p:spPr>
          <a:xfrm>
            <a:off x="729936" y="376135"/>
            <a:ext cx="6422944" cy="671209"/>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IN" b="1" dirty="0">
                <a:solidFill>
                  <a:srgbClr val="C00000"/>
                </a:solidFill>
              </a:rPr>
              <a:t>RESULTS</a:t>
            </a:r>
          </a:p>
        </p:txBody>
      </p:sp>
    </p:spTree>
    <p:extLst>
      <p:ext uri="{BB962C8B-B14F-4D97-AF65-F5344CB8AC3E}">
        <p14:creationId xmlns:p14="http://schemas.microsoft.com/office/powerpoint/2010/main" val="367347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0" y="159964"/>
            <a:ext cx="7114960" cy="763600"/>
          </a:xfrm>
          <a:prstGeom prst="rect">
            <a:avLst/>
          </a:prstGeom>
        </p:spPr>
        <p:txBody>
          <a:bodyPr spcFirstLastPara="1" vert="horz" wrap="square" lIns="121900" tIns="121900" rIns="121900" bIns="121900" rtlCol="0" anchor="t" anchorCtr="0">
            <a:noAutofit/>
          </a:bodyPr>
          <a:lstStyle/>
          <a:p>
            <a:r>
              <a:rPr lang="en-IN" sz="3000" b="1" dirty="0"/>
              <a:t>Reduced Model:</a:t>
            </a:r>
            <a:endParaRPr sz="3000" b="1" dirty="0"/>
          </a:p>
        </p:txBody>
      </p:sp>
      <p:sp>
        <p:nvSpPr>
          <p:cNvPr id="146" name="Google Shape;146;p22"/>
          <p:cNvSpPr txBox="1">
            <a:spLocks noGrp="1"/>
          </p:cNvSpPr>
          <p:nvPr>
            <p:ph type="body" idx="2"/>
          </p:nvPr>
        </p:nvSpPr>
        <p:spPr>
          <a:xfrm>
            <a:off x="2319070" y="4835034"/>
            <a:ext cx="5333200" cy="1714000"/>
          </a:xfrm>
          <a:prstGeom prst="rect">
            <a:avLst/>
          </a:prstGeom>
        </p:spPr>
        <p:txBody>
          <a:bodyPr spcFirstLastPara="1" vert="horz" wrap="square" lIns="121900" tIns="121900" rIns="121900" bIns="121900" rtlCol="0" anchor="t" anchorCtr="0">
            <a:noAutofit/>
          </a:bodyPr>
          <a:lstStyle/>
          <a:p>
            <a:pPr marL="0" indent="0">
              <a:spcBef>
                <a:spcPts val="2133"/>
              </a:spcBef>
              <a:spcAft>
                <a:spcPts val="2133"/>
              </a:spcAft>
              <a:buNone/>
            </a:pPr>
            <a:r>
              <a:rPr lang="en" dirty="0"/>
              <a:t>h* = F(sum(W* ⋅ X*) + b*)   &lt;= Hidden layer </a:t>
            </a:r>
            <a:r>
              <a:rPr lang="en-IN" dirty="0"/>
              <a:t>output</a:t>
            </a:r>
            <a:endParaRPr lang="en" dirty="0"/>
          </a:p>
          <a:p>
            <a:pPr marL="0" indent="0">
              <a:spcBef>
                <a:spcPts val="2133"/>
              </a:spcBef>
              <a:spcAft>
                <a:spcPts val="2133"/>
              </a:spcAft>
              <a:buNone/>
            </a:pPr>
            <a:r>
              <a:rPr lang="en-IN" dirty="0"/>
              <a:t>Y* = F( sum(W* ⋅ h*) + b*)  &lt;=  Output value</a:t>
            </a:r>
          </a:p>
          <a:p>
            <a:pPr marL="0" indent="0">
              <a:spcBef>
                <a:spcPts val="2133"/>
              </a:spcBef>
              <a:spcAft>
                <a:spcPts val="2133"/>
              </a:spcAft>
              <a:buNone/>
            </a:pPr>
            <a:endParaRPr lang="en" dirty="0"/>
          </a:p>
        </p:txBody>
      </p:sp>
      <p:pic>
        <p:nvPicPr>
          <p:cNvPr id="3" name="Picture 2" descr="A close up of a map&#10;&#10;Description automatically generated">
            <a:extLst>
              <a:ext uri="{FF2B5EF4-FFF2-40B4-BE49-F238E27FC236}">
                <a16:creationId xmlns:a16="http://schemas.microsoft.com/office/drawing/2014/main" id="{D39CC576-FAFE-4D7F-A724-ABD1663E7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344" y="316204"/>
            <a:ext cx="4926471" cy="3314987"/>
          </a:xfrm>
          <a:prstGeom prst="rect">
            <a:avLst/>
          </a:prstGeom>
        </p:spPr>
      </p:pic>
      <p:sp>
        <p:nvSpPr>
          <p:cNvPr id="4" name="Arrow: Right 3">
            <a:extLst>
              <a:ext uri="{FF2B5EF4-FFF2-40B4-BE49-F238E27FC236}">
                <a16:creationId xmlns:a16="http://schemas.microsoft.com/office/drawing/2014/main" id="{823CACE2-0FC1-46D5-A7EE-BFFE12F04C32}"/>
              </a:ext>
            </a:extLst>
          </p:cNvPr>
          <p:cNvSpPr/>
          <p:nvPr/>
        </p:nvSpPr>
        <p:spPr>
          <a:xfrm>
            <a:off x="6096000" y="2222680"/>
            <a:ext cx="674451" cy="20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65DC2F09-8245-49AE-BB7D-1E4E3FDD3BDF}"/>
              </a:ext>
            </a:extLst>
          </p:cNvPr>
          <p:cNvSpPr/>
          <p:nvPr/>
        </p:nvSpPr>
        <p:spPr>
          <a:xfrm>
            <a:off x="9339942" y="3333557"/>
            <a:ext cx="205274" cy="490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close up of a map&#10;&#10;Description automatically generated">
            <a:extLst>
              <a:ext uri="{FF2B5EF4-FFF2-40B4-BE49-F238E27FC236}">
                <a16:creationId xmlns:a16="http://schemas.microsoft.com/office/drawing/2014/main" id="{DC9CCB79-B7FA-41C4-A3C0-6D742A163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7195" y="3978147"/>
            <a:ext cx="3356041" cy="2570887"/>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6A57F5C3-2B0E-4D84-8D21-5336A98B22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3" y="1007636"/>
            <a:ext cx="5823714" cy="3743325"/>
          </a:xfrm>
          <a:prstGeom prst="rect">
            <a:avLst/>
          </a:prstGeom>
        </p:spPr>
      </p:pic>
    </p:spTree>
    <p:extLst>
      <p:ext uri="{BB962C8B-B14F-4D97-AF65-F5344CB8AC3E}">
        <p14:creationId xmlns:p14="http://schemas.microsoft.com/office/powerpoint/2010/main" val="220975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6358-AE48-47D6-82CE-B590C387EC15}"/>
              </a:ext>
            </a:extLst>
          </p:cNvPr>
          <p:cNvSpPr>
            <a:spLocks noGrp="1"/>
          </p:cNvSpPr>
          <p:nvPr>
            <p:ph type="title"/>
          </p:nvPr>
        </p:nvSpPr>
        <p:spPr/>
        <p:txBody>
          <a:bodyPr/>
          <a:lstStyle/>
          <a:p>
            <a:r>
              <a:rPr lang="en-IN" sz="3600" dirty="0">
                <a:solidFill>
                  <a:srgbClr val="7030A0"/>
                </a:solidFill>
                <a:latin typeface="Times New Roman" panose="02020603050405020304" pitchFamily="18" charset="0"/>
                <a:cs typeface="Times New Roman" panose="02020603050405020304" pitchFamily="18" charset="0"/>
              </a:rPr>
              <a:t>Dropout</a:t>
            </a:r>
          </a:p>
        </p:txBody>
      </p:sp>
      <p:sp>
        <p:nvSpPr>
          <p:cNvPr id="3" name="Text Placeholder 2">
            <a:extLst>
              <a:ext uri="{FF2B5EF4-FFF2-40B4-BE49-F238E27FC236}">
                <a16:creationId xmlns:a16="http://schemas.microsoft.com/office/drawing/2014/main" id="{E8C17906-F725-4FE3-A53B-E0C61302BBAC}"/>
              </a:ext>
            </a:extLst>
          </p:cNvPr>
          <p:cNvSpPr>
            <a:spLocks noGrp="1"/>
          </p:cNvSpPr>
          <p:nvPr>
            <p:ph type="body" idx="1"/>
          </p:nvPr>
        </p:nvSpPr>
        <p:spPr>
          <a:xfrm>
            <a:off x="415600" y="1536633"/>
            <a:ext cx="10622514" cy="2755449"/>
          </a:xfrm>
        </p:spPr>
        <p:txBody>
          <a:bodyPr/>
          <a:lstStyle/>
          <a:p>
            <a:r>
              <a:rPr lang="en-IN" dirty="0"/>
              <a:t>Dropout is a regularization technique used to improve over-fit on neural networks</a:t>
            </a:r>
          </a:p>
          <a:p>
            <a:endParaRPr lang="en-IN" dirty="0"/>
          </a:p>
          <a:p>
            <a:r>
              <a:rPr lang="en-IN" dirty="0"/>
              <a:t>We use dropout only during training, half of neurons on a particular layer will be deactivated to improve generalization.</a:t>
            </a:r>
          </a:p>
          <a:p>
            <a:pPr marL="186262" indent="0">
              <a:buNone/>
            </a:pPr>
            <a:endParaRPr lang="en-IN" dirty="0"/>
          </a:p>
          <a:p>
            <a:r>
              <a:rPr lang="en-IN" dirty="0"/>
              <a:t>The reason to implement dropout here is it avoid a situation where the network will memorize the training examples.</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26957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26700" y="225398"/>
            <a:ext cx="5868827" cy="763600"/>
          </a:xfrm>
          <a:prstGeom prst="rect">
            <a:avLst/>
          </a:prstGeom>
        </p:spPr>
        <p:txBody>
          <a:bodyPr spcFirstLastPara="1" vert="horz" wrap="square" lIns="121900" tIns="121900" rIns="121900" bIns="121900" rtlCol="0" anchor="t" anchorCtr="0">
            <a:noAutofit/>
          </a:bodyPr>
          <a:lstStyle/>
          <a:p>
            <a:r>
              <a:rPr lang="en-IN" sz="3200" b="1" dirty="0">
                <a:solidFill>
                  <a:schemeClr val="accent1"/>
                </a:solidFill>
              </a:rPr>
              <a:t>Cont’d</a:t>
            </a:r>
            <a:r>
              <a:rPr lang="en-IN" sz="3200" b="1" dirty="0"/>
              <a:t>….IMPROVING THE MODEL</a:t>
            </a:r>
            <a:endParaRPr sz="3200" b="1" dirty="0"/>
          </a:p>
        </p:txBody>
      </p:sp>
      <p:sp>
        <p:nvSpPr>
          <p:cNvPr id="7" name="TextBox 6">
            <a:extLst>
              <a:ext uri="{FF2B5EF4-FFF2-40B4-BE49-F238E27FC236}">
                <a16:creationId xmlns:a16="http://schemas.microsoft.com/office/drawing/2014/main" id="{629571FA-F75B-4DD7-A0DC-F90EBA592F8C}"/>
              </a:ext>
            </a:extLst>
          </p:cNvPr>
          <p:cNvSpPr txBox="1"/>
          <p:nvPr/>
        </p:nvSpPr>
        <p:spPr>
          <a:xfrm>
            <a:off x="7652270" y="5038928"/>
            <a:ext cx="3690181" cy="646331"/>
          </a:xfrm>
          <a:prstGeom prst="rect">
            <a:avLst/>
          </a:prstGeom>
          <a:noFill/>
        </p:spPr>
        <p:txBody>
          <a:bodyPr wrap="square" rtlCol="0">
            <a:spAutoFit/>
          </a:bodyPr>
          <a:lstStyle/>
          <a:p>
            <a:r>
              <a:rPr lang="en-IN" dirty="0"/>
              <a:t>Neural Network with added layers and Dropout</a:t>
            </a:r>
          </a:p>
        </p:txBody>
      </p:sp>
      <p:sp>
        <p:nvSpPr>
          <p:cNvPr id="9" name="Google Shape;146;p22">
            <a:extLst>
              <a:ext uri="{FF2B5EF4-FFF2-40B4-BE49-F238E27FC236}">
                <a16:creationId xmlns:a16="http://schemas.microsoft.com/office/drawing/2014/main" id="{7A2BC1DD-5F13-4275-BD2E-2656B80266D0}"/>
              </a:ext>
            </a:extLst>
          </p:cNvPr>
          <p:cNvSpPr txBox="1">
            <a:spLocks/>
          </p:cNvSpPr>
          <p:nvPr/>
        </p:nvSpPr>
        <p:spPr>
          <a:xfrm>
            <a:off x="1182104" y="4828259"/>
            <a:ext cx="5333200" cy="1714000"/>
          </a:xfrm>
          <a:prstGeom prst="rect">
            <a:avLst/>
          </a:prstGeom>
        </p:spPr>
        <p:txBody>
          <a:bodyPr spcFirstLastPara="1" vert="horz" wrap="square" lIns="121900" tIns="121900" rIns="121900" bIns="121900" rtlCol="0" anchor="t" anchorCtr="0">
            <a:noAutofit/>
          </a:bodyPr>
          <a:lstStyle>
            <a:lvl1pPr marL="609585" lvl="0" indent="-423323" algn="l" defTabSz="914400" rtl="0" eaLnBrk="1" latinLnBrk="0" hangingPunct="1">
              <a:lnSpc>
                <a:spcPct val="90000"/>
              </a:lnSpc>
              <a:spcBef>
                <a:spcPts val="0"/>
              </a:spcBef>
              <a:spcAft>
                <a:spcPts val="0"/>
              </a:spcAft>
              <a:buSzPts val="1400"/>
              <a:buFont typeface="Arial" panose="020B0604020202020204" pitchFamily="34" charset="0"/>
              <a:buChar char="●"/>
              <a:defRPr sz="1867" kern="1200">
                <a:solidFill>
                  <a:schemeClr val="tx1"/>
                </a:solidFill>
                <a:latin typeface="+mn-lt"/>
                <a:ea typeface="+mn-ea"/>
                <a:cs typeface="+mn-cs"/>
              </a:defRPr>
            </a:lvl1pPr>
            <a:lvl2pPr marL="1219170" lvl="1"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IN"/>
              <a:t>Y* = F( sum(W* ⋅ h*) + b*)  &lt;=  Output’s</a:t>
            </a:r>
          </a:p>
          <a:p>
            <a:pPr marL="0" indent="0">
              <a:spcBef>
                <a:spcPts val="2133"/>
              </a:spcBef>
              <a:spcAft>
                <a:spcPts val="2133"/>
              </a:spcAft>
              <a:buFont typeface="Arial" panose="020B0604020202020204" pitchFamily="34" charset="0"/>
              <a:buNone/>
            </a:pPr>
            <a:r>
              <a:rPr lang="en-IN"/>
              <a:t>h* = F(sum(W* ⋅ X*) + b*)   &lt;= Hidden layer calc</a:t>
            </a:r>
            <a:endParaRPr lang="en-IN" dirty="0"/>
          </a:p>
        </p:txBody>
      </p:sp>
      <p:pic>
        <p:nvPicPr>
          <p:cNvPr id="6" name="Picture 5" descr="A close up of a logo&#10;&#10;Description automatically generated">
            <a:extLst>
              <a:ext uri="{FF2B5EF4-FFF2-40B4-BE49-F238E27FC236}">
                <a16:creationId xmlns:a16="http://schemas.microsoft.com/office/drawing/2014/main" id="{B757668D-7354-40AD-BE8E-3E51C86FB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46" y="1107600"/>
            <a:ext cx="5787654" cy="341823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A6CC6770-B8AB-447C-B1CB-726C73D30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607" y="988998"/>
            <a:ext cx="5585944" cy="3459780"/>
          </a:xfrm>
          <a:prstGeom prst="rect">
            <a:avLst/>
          </a:prstGeom>
        </p:spPr>
      </p:pic>
    </p:spTree>
    <p:extLst>
      <p:ext uri="{BB962C8B-B14F-4D97-AF65-F5344CB8AC3E}">
        <p14:creationId xmlns:p14="http://schemas.microsoft.com/office/powerpoint/2010/main" val="427779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82D8C1-6A91-47D9-B031-F08D2C9FB0FA}"/>
              </a:ext>
            </a:extLst>
          </p:cNvPr>
          <p:cNvSpPr>
            <a:spLocks noGrp="1"/>
          </p:cNvSpPr>
          <p:nvPr>
            <p:ph type="body" idx="1"/>
          </p:nvPr>
        </p:nvSpPr>
        <p:spPr>
          <a:xfrm>
            <a:off x="1261907" y="797667"/>
            <a:ext cx="6422944" cy="671209"/>
          </a:xfrm>
        </p:spPr>
        <p:txBody>
          <a:bodyPr/>
          <a:lstStyle/>
          <a:p>
            <a:pPr marL="152396" indent="0">
              <a:buNone/>
            </a:pPr>
            <a:r>
              <a:rPr lang="en-IN" dirty="0"/>
              <a:t>Improved Model Accuracy and Losses</a:t>
            </a:r>
          </a:p>
        </p:txBody>
      </p:sp>
      <p:pic>
        <p:nvPicPr>
          <p:cNvPr id="8" name="Picture 7" descr="A screenshot of a cell phone&#10;&#10;Description automatically generated">
            <a:extLst>
              <a:ext uri="{FF2B5EF4-FFF2-40B4-BE49-F238E27FC236}">
                <a16:creationId xmlns:a16="http://schemas.microsoft.com/office/drawing/2014/main" id="{FDF01FD5-2330-4EF5-BC1B-A3B6CBD1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907" y="1780026"/>
            <a:ext cx="5055752" cy="353140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69E5F80-F9C6-440D-BF63-4C9E0A518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356" y="1780025"/>
            <a:ext cx="4979534" cy="3531405"/>
          </a:xfrm>
          <a:prstGeom prst="rect">
            <a:avLst/>
          </a:prstGeom>
        </p:spPr>
      </p:pic>
    </p:spTree>
    <p:extLst>
      <p:ext uri="{BB962C8B-B14F-4D97-AF65-F5344CB8AC3E}">
        <p14:creationId xmlns:p14="http://schemas.microsoft.com/office/powerpoint/2010/main" val="399528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7B2A-06E2-4BEE-80A7-129D2119A635}"/>
              </a:ext>
            </a:extLst>
          </p:cNvPr>
          <p:cNvSpPr>
            <a:spLocks noGrp="1"/>
          </p:cNvSpPr>
          <p:nvPr>
            <p:ph type="title"/>
          </p:nvPr>
        </p:nvSpPr>
        <p:spPr>
          <a:xfrm>
            <a:off x="838201" y="569166"/>
            <a:ext cx="4463374" cy="637064"/>
          </a:xfrm>
        </p:spPr>
        <p:txBody>
          <a:bodyPr>
            <a:normAutofit fontScale="90000"/>
          </a:bodyPr>
          <a:lstStyle/>
          <a:p>
            <a:r>
              <a:rPr lang="en-IN" dirty="0"/>
              <a:t>Results Comparison</a:t>
            </a:r>
          </a:p>
        </p:txBody>
      </p:sp>
      <p:pic>
        <p:nvPicPr>
          <p:cNvPr id="7" name="Picture 6" descr="A screenshot of a cell phone&#10;&#10;Description automatically generated">
            <a:extLst>
              <a:ext uri="{FF2B5EF4-FFF2-40B4-BE49-F238E27FC236}">
                <a16:creationId xmlns:a16="http://schemas.microsoft.com/office/drawing/2014/main" id="{F893FA8D-8900-494A-8396-AC7299182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2" y="1917845"/>
            <a:ext cx="4949756" cy="2726176"/>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7214781F-F32A-480B-AB6F-B5F3A4D5C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737" y="1917845"/>
            <a:ext cx="5502117" cy="2726176"/>
          </a:xfrm>
          <a:prstGeom prst="rect">
            <a:avLst/>
          </a:prstGeom>
        </p:spPr>
      </p:pic>
    </p:spTree>
    <p:extLst>
      <p:ext uri="{BB962C8B-B14F-4D97-AF65-F5344CB8AC3E}">
        <p14:creationId xmlns:p14="http://schemas.microsoft.com/office/powerpoint/2010/main" val="128235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27B7-39CB-4824-8342-3B8E68754ABB}"/>
              </a:ext>
            </a:extLst>
          </p:cNvPr>
          <p:cNvSpPr>
            <a:spLocks noGrp="1"/>
          </p:cNvSpPr>
          <p:nvPr>
            <p:ph type="title"/>
          </p:nvPr>
        </p:nvSpPr>
        <p:spPr>
          <a:xfrm>
            <a:off x="838200" y="365125"/>
            <a:ext cx="3305783" cy="821649"/>
          </a:xfrm>
        </p:spPr>
        <p:txBody>
          <a:bodyPr/>
          <a:lstStyle/>
          <a:p>
            <a:r>
              <a:rPr lang="en-IN" b="1" dirty="0">
                <a:solidFill>
                  <a:srgbClr val="7030A0"/>
                </a:solidFill>
              </a:rPr>
              <a:t>Conclusions</a:t>
            </a:r>
          </a:p>
        </p:txBody>
      </p:sp>
      <p:sp>
        <p:nvSpPr>
          <p:cNvPr id="3" name="Content Placeholder 2">
            <a:extLst>
              <a:ext uri="{FF2B5EF4-FFF2-40B4-BE49-F238E27FC236}">
                <a16:creationId xmlns:a16="http://schemas.microsoft.com/office/drawing/2014/main" id="{CFBDE479-8BA9-4CC9-988E-173F7EBCFDDE}"/>
              </a:ext>
            </a:extLst>
          </p:cNvPr>
          <p:cNvSpPr>
            <a:spLocks noGrp="1"/>
          </p:cNvSpPr>
          <p:nvPr>
            <p:ph idx="1"/>
          </p:nvPr>
        </p:nvSpPr>
        <p:spPr>
          <a:xfrm>
            <a:off x="838200" y="1186774"/>
            <a:ext cx="9546771" cy="3245267"/>
          </a:xfrm>
        </p:spPr>
        <p:txBody>
          <a:bodyPr>
            <a:normAutofit/>
          </a:bodyPr>
          <a:lstStyle/>
          <a:p>
            <a:r>
              <a:rPr lang="en-IN" sz="1600" dirty="0"/>
              <a:t>From the above analysis, it is important to notice that the patient health condition is susceptible to a </a:t>
            </a:r>
            <a:r>
              <a:rPr lang="en-IN" sz="1600" dirty="0" err="1"/>
              <a:t>TenYearCHD</a:t>
            </a:r>
            <a:r>
              <a:rPr lang="en-IN" sz="1600" dirty="0"/>
              <a:t> with possible risk factors like Prevalent Hypertension and Total Cholesterol levels.</a:t>
            </a:r>
          </a:p>
          <a:p>
            <a:r>
              <a:rPr lang="en-IN" sz="1600" dirty="0"/>
              <a:t>It is noticed that Coronary Heart Disease [CHD] is more common with patients from age group 40 this also coincides with the actual fact due to the formation of plaque in the walls of arteries as we age by narrowing the channel through which blood flows.</a:t>
            </a:r>
          </a:p>
          <a:p>
            <a:r>
              <a:rPr lang="en-IN" sz="1600" dirty="0"/>
              <a:t>Uncontrolled High Systolic/Diastolic Blood Pressure is a possible risk factors among certain individuals which in result in hardening and thickening of the arteries.</a:t>
            </a:r>
          </a:p>
          <a:p>
            <a:r>
              <a:rPr lang="en-IN" sz="1600" dirty="0"/>
              <a:t>From the observed data Diabetes contribute to 5% chances for a </a:t>
            </a:r>
            <a:r>
              <a:rPr lang="en-IN" sz="1600" dirty="0" err="1"/>
              <a:t>TenYearCHD</a:t>
            </a:r>
            <a:r>
              <a:rPr lang="en-IN" sz="1600" dirty="0"/>
              <a:t>, this can be due to small sample size, having more data can help us to draw right conclusions.</a:t>
            </a:r>
          </a:p>
          <a:p>
            <a:r>
              <a:rPr lang="en-IN" sz="1600" dirty="0"/>
              <a:t>Our Model predicts with 84.28 percent accuracy, considering the various factors involved</a:t>
            </a:r>
          </a:p>
        </p:txBody>
      </p:sp>
    </p:spTree>
    <p:extLst>
      <p:ext uri="{BB962C8B-B14F-4D97-AF65-F5344CB8AC3E}">
        <p14:creationId xmlns:p14="http://schemas.microsoft.com/office/powerpoint/2010/main" val="178792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7B2A-06E2-4BEE-80A7-129D2119A635}"/>
              </a:ext>
            </a:extLst>
          </p:cNvPr>
          <p:cNvSpPr>
            <a:spLocks noGrp="1"/>
          </p:cNvSpPr>
          <p:nvPr>
            <p:ph type="title"/>
          </p:nvPr>
        </p:nvSpPr>
        <p:spPr>
          <a:xfrm>
            <a:off x="838200" y="365126"/>
            <a:ext cx="9462796" cy="679904"/>
          </a:xfrm>
        </p:spPr>
        <p:txBody>
          <a:bodyPr>
            <a:normAutofit fontScale="90000"/>
          </a:bodyPr>
          <a:lstStyle/>
          <a:p>
            <a:r>
              <a:rPr lang="en-IN" b="1" dirty="0">
                <a:solidFill>
                  <a:srgbClr val="0070C0"/>
                </a:solidFill>
                <a:latin typeface="Times New Roman" panose="02020603050405020304" pitchFamily="18" charset="0"/>
                <a:cs typeface="Times New Roman" panose="02020603050405020304" pitchFamily="18" charset="0"/>
              </a:rPr>
              <a:t>Official Statistics</a:t>
            </a:r>
          </a:p>
        </p:txBody>
      </p:sp>
      <p:sp>
        <p:nvSpPr>
          <p:cNvPr id="3" name="Content Placeholder 2">
            <a:extLst>
              <a:ext uri="{FF2B5EF4-FFF2-40B4-BE49-F238E27FC236}">
                <a16:creationId xmlns:a16="http://schemas.microsoft.com/office/drawing/2014/main" id="{F3108077-587F-44D2-AA0D-5BEFEC8F9C57}"/>
              </a:ext>
            </a:extLst>
          </p:cNvPr>
          <p:cNvSpPr>
            <a:spLocks noGrp="1"/>
          </p:cNvSpPr>
          <p:nvPr>
            <p:ph idx="1"/>
          </p:nvPr>
        </p:nvSpPr>
        <p:spPr>
          <a:xfrm>
            <a:off x="838200" y="1240971"/>
            <a:ext cx="10515600" cy="4935992"/>
          </a:xfrm>
        </p:spPr>
        <p:txBody>
          <a:bodyPr>
            <a:normAutofit fontScale="92500" lnSpcReduction="10000"/>
          </a:bodyPr>
          <a:lstStyle/>
          <a:p>
            <a:pPr marL="0" indent="0">
              <a:buNone/>
            </a:pPr>
            <a:r>
              <a:rPr lang="en-IN" sz="3200" dirty="0"/>
              <a:t>What is the need for official statistics ?</a:t>
            </a:r>
          </a:p>
          <a:p>
            <a:r>
              <a:rPr lang="en-IN" sz="2200" dirty="0"/>
              <a:t> Statistics published by government agencies or other public bodies such as international organisations as a public good.</a:t>
            </a:r>
          </a:p>
          <a:p>
            <a:r>
              <a:rPr lang="en-IN" sz="2200" dirty="0"/>
              <a:t>Official statistics provide us qualitative or quantitative information on major areas such as economic and social developments, living conditions, health, education and environment.</a:t>
            </a:r>
          </a:p>
          <a:p>
            <a:r>
              <a:rPr lang="en-IN" sz="2200" dirty="0"/>
              <a:t>Helps users to develop knowledge on a particular topic or geographical area, make comparison between countries, understand changes over time.</a:t>
            </a:r>
          </a:p>
          <a:p>
            <a:r>
              <a:rPr lang="en-IN" sz="2200" dirty="0"/>
              <a:t>Assessing government polices etc </a:t>
            </a:r>
          </a:p>
          <a:p>
            <a:pPr marL="0" indent="0">
              <a:buNone/>
            </a:pPr>
            <a:endParaRPr lang="en-IN" sz="2200" dirty="0"/>
          </a:p>
          <a:p>
            <a:pPr marL="0" indent="0">
              <a:buNone/>
            </a:pPr>
            <a:r>
              <a:rPr lang="en-IN" sz="2200" dirty="0"/>
              <a:t>Data obtained from Official Statistics assists us in </a:t>
            </a:r>
          </a:p>
          <a:p>
            <a:r>
              <a:rPr lang="en-IN" sz="2200" dirty="0"/>
              <a:t>Proper planning </a:t>
            </a:r>
          </a:p>
          <a:p>
            <a:r>
              <a:rPr lang="en-IN" sz="2200" dirty="0"/>
              <a:t>Decision making</a:t>
            </a:r>
          </a:p>
          <a:p>
            <a:r>
              <a:rPr lang="en-IN" sz="2200" dirty="0"/>
              <a:t>Getting accurate information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120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4"/>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5" name="Google Shape;175;p25"/>
          <p:cNvSpPr txBox="1">
            <a:spLocks noGrp="1"/>
          </p:cNvSpPr>
          <p:nvPr>
            <p:ph type="title"/>
          </p:nvPr>
        </p:nvSpPr>
        <p:spPr>
          <a:xfrm>
            <a:off x="640079" y="2053641"/>
            <a:ext cx="3669161" cy="2760098"/>
          </a:xfrm>
          <a:prstGeom prst="rect">
            <a:avLst/>
          </a:prstGeom>
        </p:spPr>
        <p:txBody>
          <a:bodyPr spcFirstLastPara="1" vert="horz" lIns="91440" tIns="45720" rIns="91440" bIns="45720" rtlCol="0" anchor="ctr" anchorCtr="0">
            <a:normAutofit/>
          </a:bodyPr>
          <a:lstStyle/>
          <a:p>
            <a:pPr>
              <a:spcBef>
                <a:spcPct val="0"/>
              </a:spcBef>
            </a:pPr>
            <a:r>
              <a:rPr lang="en-US" kern="1200">
                <a:solidFill>
                  <a:srgbClr val="FFFFFF"/>
                </a:solidFill>
                <a:latin typeface="+mj-lt"/>
                <a:ea typeface="+mj-ea"/>
                <a:cs typeface="+mj-cs"/>
              </a:rPr>
              <a:t>References</a:t>
            </a:r>
          </a:p>
        </p:txBody>
      </p:sp>
      <p:sp>
        <p:nvSpPr>
          <p:cNvPr id="176" name="Google Shape;176;p25"/>
          <p:cNvSpPr txBox="1">
            <a:spLocks noGrp="1"/>
          </p:cNvSpPr>
          <p:nvPr>
            <p:ph type="body" idx="1"/>
          </p:nvPr>
        </p:nvSpPr>
        <p:spPr>
          <a:xfrm>
            <a:off x="6090574" y="801866"/>
            <a:ext cx="5306084" cy="5230634"/>
          </a:xfrm>
          <a:prstGeom prst="rect">
            <a:avLst/>
          </a:prstGeom>
        </p:spPr>
        <p:txBody>
          <a:bodyPr spcFirstLastPara="1" vert="horz" lIns="91440" tIns="45720" rIns="91440" bIns="45720" rtlCol="0" anchor="ctr" anchorCtr="0">
            <a:normAutofit/>
          </a:bodyPr>
          <a:lstStyle/>
          <a:p>
            <a:pPr indent="-228600">
              <a:buSzPts val="1400"/>
              <a:buFont typeface="Arial" panose="020B0604020202020204" pitchFamily="34" charset="0"/>
              <a:buChar char="•"/>
            </a:pPr>
            <a:r>
              <a:rPr lang="en-US" sz="1500" dirty="0">
                <a:solidFill>
                  <a:srgbClr val="000000"/>
                </a:solidFill>
              </a:rPr>
              <a:t>BDOS lecture slides</a:t>
            </a:r>
          </a:p>
          <a:p>
            <a:pPr indent="-228600">
              <a:buSzPts val="1400"/>
              <a:buFont typeface="Arial" panose="020B0604020202020204" pitchFamily="34" charset="0"/>
              <a:buChar char="•"/>
            </a:pPr>
            <a:r>
              <a:rPr lang="en-US" sz="1500" dirty="0">
                <a:solidFill>
                  <a:srgbClr val="000000"/>
                </a:solidFill>
              </a:rPr>
              <a:t>https://unstats.un.org/Unsd/nationalaccount/workshops/2018/rio/UNSD.PDF</a:t>
            </a:r>
          </a:p>
          <a:p>
            <a:pPr indent="-228600">
              <a:buSzPts val="1400"/>
              <a:buFont typeface="Arial" panose="020B0604020202020204" pitchFamily="34" charset="0"/>
              <a:buChar char="•"/>
            </a:pPr>
            <a:r>
              <a:rPr lang="en-US" sz="1500" dirty="0">
                <a:solidFill>
                  <a:srgbClr val="000000"/>
                </a:solidFill>
              </a:rPr>
              <a:t>https://unstats.un.org/unsd/goodprac/bpaboutpr.asp?RecId=1</a:t>
            </a:r>
          </a:p>
          <a:p>
            <a:pPr indent="-228600">
              <a:buSzPts val="1400"/>
              <a:buFont typeface="Arial" panose="020B0604020202020204" pitchFamily="34" charset="0"/>
              <a:buChar char="•"/>
            </a:pPr>
            <a:r>
              <a:rPr lang="en-US" sz="1500" dirty="0">
                <a:solidFill>
                  <a:srgbClr val="000000"/>
                </a:solidFill>
              </a:rPr>
              <a:t>https://unstats.un.org/Unsd/nationalaccount/workshops/2018/rio/UNSD.PDF</a:t>
            </a:r>
          </a:p>
          <a:p>
            <a:pPr indent="-228600">
              <a:buSzPts val="1400"/>
              <a:buFont typeface="Arial" panose="020B0604020202020204" pitchFamily="34" charset="0"/>
              <a:buChar char="•"/>
            </a:pPr>
            <a:r>
              <a:rPr lang="en-US" sz="1500" dirty="0">
                <a:solidFill>
                  <a:srgbClr val="000000"/>
                </a:solidFill>
              </a:rPr>
              <a:t>https://www.guru99.com/learn-hadoop-in-10-minutes.html</a:t>
            </a:r>
          </a:p>
          <a:p>
            <a:pPr indent="-228600">
              <a:buSzPts val="1400"/>
              <a:buFont typeface="Arial" panose="020B0604020202020204" pitchFamily="34" charset="0"/>
              <a:buChar char="•"/>
            </a:pPr>
            <a:r>
              <a:rPr lang="en-US" sz="1500" dirty="0">
                <a:solidFill>
                  <a:srgbClr val="000000"/>
                </a:solidFill>
              </a:rPr>
              <a:t>https://bradleyboehmke.github.io/HOML/deep-learning.html</a:t>
            </a:r>
          </a:p>
          <a:p>
            <a:pPr indent="-228600">
              <a:buSzPts val="1400"/>
              <a:buFont typeface="Arial" panose="020B0604020202020204" pitchFamily="34" charset="0"/>
              <a:buChar char="•"/>
            </a:pPr>
            <a:r>
              <a:rPr lang="en-US" sz="1500" dirty="0">
                <a:solidFill>
                  <a:srgbClr val="000000"/>
                </a:solidFill>
                <a:hlinkClick r:id="rId4"/>
              </a:rPr>
              <a:t>https://victorzhou.com/blog/keras-cnn-tutorial/</a:t>
            </a:r>
            <a:endParaRPr lang="en-US" sz="1500" dirty="0">
              <a:solidFill>
                <a:srgbClr val="000000"/>
              </a:solidFill>
            </a:endParaRPr>
          </a:p>
          <a:p>
            <a:pPr indent="-228600">
              <a:buSzPts val="1400"/>
              <a:buFont typeface="Arial" panose="020B0604020202020204" pitchFamily="34" charset="0"/>
              <a:buChar char="•"/>
            </a:pPr>
            <a:r>
              <a:rPr lang="en-US" sz="1500" dirty="0">
                <a:solidFill>
                  <a:srgbClr val="000000"/>
                </a:solidFill>
              </a:rPr>
              <a:t>Andrew Ng Course on Machine Learning - Coursera</a:t>
            </a:r>
          </a:p>
          <a:p>
            <a:pPr marL="0" indent="-228600">
              <a:spcBef>
                <a:spcPts val="2133"/>
              </a:spcBef>
              <a:spcAft>
                <a:spcPts val="2133"/>
              </a:spcAft>
              <a:buFont typeface="Arial" panose="020B0604020202020204" pitchFamily="34" charset="0"/>
              <a:buChar char="•"/>
            </a:pPr>
            <a:endParaRPr lang="en-US" sz="150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6B6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Freeform: Shape 13">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pen&#10;&#10;Description automatically generated">
            <a:extLst>
              <a:ext uri="{FF2B5EF4-FFF2-40B4-BE49-F238E27FC236}">
                <a16:creationId xmlns:a16="http://schemas.microsoft.com/office/drawing/2014/main" id="{81DB8FBB-CA3E-4F14-A28C-E866D7DF4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181" y="1914525"/>
            <a:ext cx="5462546" cy="3072682"/>
          </a:xfrm>
          <a:prstGeom prst="rect">
            <a:avLst/>
          </a:prstGeom>
        </p:spPr>
      </p:pic>
    </p:spTree>
    <p:extLst>
      <p:ext uri="{BB962C8B-B14F-4D97-AF65-F5344CB8AC3E}">
        <p14:creationId xmlns:p14="http://schemas.microsoft.com/office/powerpoint/2010/main" val="207208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08077-587F-44D2-AA0D-5BEFEC8F9C57}"/>
              </a:ext>
            </a:extLst>
          </p:cNvPr>
          <p:cNvSpPr>
            <a:spLocks noGrp="1"/>
          </p:cNvSpPr>
          <p:nvPr>
            <p:ph idx="1"/>
          </p:nvPr>
        </p:nvSpPr>
        <p:spPr>
          <a:xfrm>
            <a:off x="578498" y="503853"/>
            <a:ext cx="10775302" cy="5673110"/>
          </a:xfrm>
        </p:spPr>
        <p:txBody>
          <a:bodyPr>
            <a:normAutofit fontScale="92500" lnSpcReduction="10000"/>
          </a:bodyPr>
          <a:lstStyle/>
          <a:p>
            <a:pPr marL="0" indent="0">
              <a:buNone/>
            </a:pPr>
            <a:r>
              <a:rPr lang="en-IN" sz="3500" b="1" dirty="0">
                <a:solidFill>
                  <a:schemeClr val="accent1"/>
                </a:solidFill>
              </a:rPr>
              <a:t>Official statistics enables data provided is:</a:t>
            </a:r>
          </a:p>
          <a:p>
            <a:r>
              <a:rPr lang="en-IN" dirty="0"/>
              <a:t>ACCURACY AND VALID   -  clear, meaningful and consistent</a:t>
            </a:r>
          </a:p>
          <a:p>
            <a:r>
              <a:rPr lang="en-IN" dirty="0"/>
              <a:t>OBJECTIVITY  - Transparent and ethically correct</a:t>
            </a:r>
          </a:p>
          <a:p>
            <a:r>
              <a:rPr lang="en-IN" dirty="0"/>
              <a:t>APPROPRIATENESS  - it should be able to meet our goals</a:t>
            </a:r>
          </a:p>
          <a:p>
            <a:r>
              <a:rPr lang="en-IN" dirty="0"/>
              <a:t>AVAILABILITY   -  Data should be periodic, well-timed and regular</a:t>
            </a:r>
          </a:p>
          <a:p>
            <a:r>
              <a:rPr lang="en-IN" dirty="0"/>
              <a:t>COMPARABILITY - Should be able to differentiate between units , groups and areas and Dissemination of information impartially</a:t>
            </a:r>
          </a:p>
          <a:p>
            <a:r>
              <a:rPr lang="en-IN" dirty="0"/>
              <a:t>USABILITY    -  being able to find, accessible ,manageable usable and analysable and interpretable </a:t>
            </a:r>
          </a:p>
          <a:p>
            <a:pPr marL="0" indent="0">
              <a:buNone/>
            </a:pPr>
            <a:endParaRPr lang="en-IN" dirty="0"/>
          </a:p>
          <a:p>
            <a:r>
              <a:rPr lang="en-IN" dirty="0"/>
              <a:t>Data meets the national and international standards</a:t>
            </a:r>
          </a:p>
          <a:p>
            <a:r>
              <a:rPr lang="en-IN" dirty="0"/>
              <a:t>Data is sensitive to distribution (by gender, disability, region and similar socio-economic features)</a:t>
            </a:r>
          </a:p>
        </p:txBody>
      </p:sp>
    </p:spTree>
    <p:extLst>
      <p:ext uri="{BB962C8B-B14F-4D97-AF65-F5344CB8AC3E}">
        <p14:creationId xmlns:p14="http://schemas.microsoft.com/office/powerpoint/2010/main" val="100041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7B2A-06E2-4BEE-80A7-129D2119A635}"/>
              </a:ext>
            </a:extLst>
          </p:cNvPr>
          <p:cNvSpPr>
            <a:spLocks noGrp="1"/>
          </p:cNvSpPr>
          <p:nvPr>
            <p:ph type="title"/>
          </p:nvPr>
        </p:nvSpPr>
        <p:spPr>
          <a:xfrm>
            <a:off x="838200" y="365126"/>
            <a:ext cx="8399106" cy="717226"/>
          </a:xfrm>
        </p:spPr>
        <p:txBody>
          <a:bodyPr>
            <a:normAutofit/>
          </a:bodyPr>
          <a:lstStyle/>
          <a:p>
            <a:r>
              <a:rPr lang="en-IN" b="1" dirty="0" err="1">
                <a:solidFill>
                  <a:srgbClr val="0070C0"/>
                </a:solidFill>
              </a:rPr>
              <a:t>DataSet</a:t>
            </a:r>
            <a:r>
              <a:rPr lang="en-IN" b="1" dirty="0"/>
              <a:t>: </a:t>
            </a:r>
            <a:r>
              <a:rPr lang="en-IN" b="1" dirty="0">
                <a:solidFill>
                  <a:srgbClr val="C00000"/>
                </a:solidFill>
              </a:rPr>
              <a:t>Framingham Heart Study</a:t>
            </a:r>
          </a:p>
        </p:txBody>
      </p:sp>
      <p:sp>
        <p:nvSpPr>
          <p:cNvPr id="3" name="Content Placeholder 2">
            <a:extLst>
              <a:ext uri="{FF2B5EF4-FFF2-40B4-BE49-F238E27FC236}">
                <a16:creationId xmlns:a16="http://schemas.microsoft.com/office/drawing/2014/main" id="{F3108077-587F-44D2-AA0D-5BEFEC8F9C57}"/>
              </a:ext>
            </a:extLst>
          </p:cNvPr>
          <p:cNvSpPr>
            <a:spLocks noGrp="1"/>
          </p:cNvSpPr>
          <p:nvPr>
            <p:ph idx="1"/>
          </p:nvPr>
        </p:nvSpPr>
        <p:spPr>
          <a:xfrm>
            <a:off x="838200" y="1483567"/>
            <a:ext cx="10515600" cy="4198776"/>
          </a:xfrm>
        </p:spPr>
        <p:txBody>
          <a:bodyPr>
            <a:normAutofit/>
          </a:bodyPr>
          <a:lstStyle/>
          <a:p>
            <a:r>
              <a:rPr lang="en-IN" sz="2400" dirty="0"/>
              <a:t>The Framingham Heart Study started in 1948, it is one of the most important epidemiological studies ever conducted with the underlying analytics that led to our current understanding of cardiovascular disease. In the late 1940s, the US government set out to better understand patterns of the disease. The plan was to track a large cohort of initially healthy patients over their lifetimes.</a:t>
            </a:r>
          </a:p>
          <a:p>
            <a:r>
              <a:rPr lang="en-IN" sz="2400" dirty="0"/>
              <a:t>The Framingham city was chosen because it has an appropriate size with stable population that doesn’t move too much, the doctors and residents were quite cooperative. The study included 5,209 patients aged 30 to 59, who were given a questionnaire and an examination every two years whose physical and </a:t>
            </a:r>
            <a:r>
              <a:rPr lang="en-IN" sz="2400" dirty="0" err="1"/>
              <a:t>behavioral</a:t>
            </a:r>
            <a:r>
              <a:rPr lang="en-IN" sz="2400" dirty="0"/>
              <a:t> characteristics along with test results were recorded.</a:t>
            </a:r>
          </a:p>
          <a:p>
            <a:endParaRPr lang="en-IN" sz="2400" dirty="0"/>
          </a:p>
        </p:txBody>
      </p:sp>
    </p:spTree>
    <p:extLst>
      <p:ext uri="{BB962C8B-B14F-4D97-AF65-F5344CB8AC3E}">
        <p14:creationId xmlns:p14="http://schemas.microsoft.com/office/powerpoint/2010/main" val="272360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99A5-0245-49B1-BF5E-A14CEBDD5241}"/>
              </a:ext>
            </a:extLst>
          </p:cNvPr>
          <p:cNvSpPr>
            <a:spLocks noGrp="1"/>
          </p:cNvSpPr>
          <p:nvPr>
            <p:ph type="title"/>
          </p:nvPr>
        </p:nvSpPr>
        <p:spPr>
          <a:xfrm>
            <a:off x="838200" y="365126"/>
            <a:ext cx="6850224" cy="801202"/>
          </a:xfrm>
        </p:spPr>
        <p:txBody>
          <a:bodyPr/>
          <a:lstStyle/>
          <a:p>
            <a:r>
              <a:rPr lang="en-IN" dirty="0">
                <a:solidFill>
                  <a:srgbClr val="0070C0"/>
                </a:solidFill>
              </a:rPr>
              <a:t>Cont’d…</a:t>
            </a:r>
          </a:p>
        </p:txBody>
      </p:sp>
      <p:sp>
        <p:nvSpPr>
          <p:cNvPr id="3" name="Content Placeholder 2">
            <a:extLst>
              <a:ext uri="{FF2B5EF4-FFF2-40B4-BE49-F238E27FC236}">
                <a16:creationId xmlns:a16="http://schemas.microsoft.com/office/drawing/2014/main" id="{DD36C8DF-1DEE-4876-B991-AB188E1D5DF6}"/>
              </a:ext>
            </a:extLst>
          </p:cNvPr>
          <p:cNvSpPr>
            <a:spLocks noGrp="1"/>
          </p:cNvSpPr>
          <p:nvPr>
            <p:ph idx="1"/>
          </p:nvPr>
        </p:nvSpPr>
        <p:spPr>
          <a:xfrm>
            <a:off x="838200" y="1268963"/>
            <a:ext cx="9808029" cy="4385388"/>
          </a:xfrm>
        </p:spPr>
        <p:txBody>
          <a:bodyPr>
            <a:normAutofit fontScale="92500" lnSpcReduction="10000"/>
          </a:bodyPr>
          <a:lstStyle/>
          <a:p>
            <a:r>
              <a:rPr lang="en-IN" sz="2400" dirty="0"/>
              <a:t>In this dataset we will identify the risk factors or the independent variables that increase the chances of developing a disease and to predict coronary heart diseases (CHD) in Ten Years time.</a:t>
            </a:r>
          </a:p>
          <a:p>
            <a:r>
              <a:rPr lang="en-IN" sz="2400" dirty="0"/>
              <a:t>The dataset has 4500 observations </a:t>
            </a:r>
          </a:p>
          <a:p>
            <a:pPr marL="0" indent="0">
              <a:buNone/>
            </a:pPr>
            <a:endParaRPr lang="en-IN" sz="2400" dirty="0"/>
          </a:p>
          <a:p>
            <a:pPr marL="0" indent="0">
              <a:buNone/>
            </a:pPr>
            <a:r>
              <a:rPr lang="en-IN" sz="2400" dirty="0"/>
              <a:t>Variables according to </a:t>
            </a:r>
          </a:p>
          <a:p>
            <a:r>
              <a:rPr lang="en-IN" sz="2400" dirty="0">
                <a:solidFill>
                  <a:schemeClr val="accent2"/>
                </a:solidFill>
              </a:rPr>
              <a:t>Demographic risk factors like </a:t>
            </a:r>
            <a:r>
              <a:rPr lang="en-IN" sz="2400" dirty="0" err="1"/>
              <a:t>Sex,Age,Education</a:t>
            </a:r>
            <a:r>
              <a:rPr lang="en-IN" sz="2400" dirty="0"/>
              <a:t> level etc</a:t>
            </a:r>
          </a:p>
          <a:p>
            <a:r>
              <a:rPr lang="en-IN" sz="2400" dirty="0" err="1">
                <a:solidFill>
                  <a:schemeClr val="accent1"/>
                </a:solidFill>
              </a:rPr>
              <a:t>Behavioral</a:t>
            </a:r>
            <a:r>
              <a:rPr lang="en-IN" sz="2400" dirty="0">
                <a:solidFill>
                  <a:schemeClr val="accent1"/>
                </a:solidFill>
              </a:rPr>
              <a:t> risk factors like</a:t>
            </a:r>
            <a:r>
              <a:rPr lang="en-IN" sz="2400" dirty="0">
                <a:solidFill>
                  <a:srgbClr val="C00000"/>
                </a:solidFill>
              </a:rPr>
              <a:t> </a:t>
            </a:r>
            <a:r>
              <a:rPr lang="en-IN" sz="2400" dirty="0"/>
              <a:t>current smoker, No of </a:t>
            </a:r>
            <a:r>
              <a:rPr lang="en-IN" sz="2400" dirty="0" err="1"/>
              <a:t>cigarrette</a:t>
            </a:r>
            <a:r>
              <a:rPr lang="en-IN" sz="2400" dirty="0"/>
              <a:t> on average per day etc.</a:t>
            </a:r>
          </a:p>
          <a:p>
            <a:r>
              <a:rPr lang="en-IN" sz="2400" dirty="0">
                <a:solidFill>
                  <a:srgbClr val="FF0000"/>
                </a:solidFill>
              </a:rPr>
              <a:t>Medical risk factors like</a:t>
            </a:r>
            <a:r>
              <a:rPr lang="en-IN" sz="2400" dirty="0"/>
              <a:t> Blood pressure medication, </a:t>
            </a:r>
            <a:r>
              <a:rPr lang="en-IN" sz="2400" dirty="0" err="1"/>
              <a:t>hypertensive,prone</a:t>
            </a:r>
            <a:r>
              <a:rPr lang="en-IN" sz="2400" dirty="0"/>
              <a:t> to stroke, diabetes etc,</a:t>
            </a:r>
          </a:p>
          <a:p>
            <a:r>
              <a:rPr lang="en-IN" sz="2400" dirty="0">
                <a:solidFill>
                  <a:srgbClr val="7030A0"/>
                </a:solidFill>
              </a:rPr>
              <a:t>Physical examination factors like </a:t>
            </a:r>
            <a:r>
              <a:rPr lang="en-IN" sz="2400" dirty="0"/>
              <a:t>cholesterol, systolic &amp; diastolic blood pressure, heart rate, BMI and glucose levels of the patients.</a:t>
            </a:r>
          </a:p>
          <a:p>
            <a:endParaRPr lang="en-IN" sz="2400" dirty="0"/>
          </a:p>
        </p:txBody>
      </p:sp>
    </p:spTree>
    <p:extLst>
      <p:ext uri="{BB962C8B-B14F-4D97-AF65-F5344CB8AC3E}">
        <p14:creationId xmlns:p14="http://schemas.microsoft.com/office/powerpoint/2010/main" val="152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rossword&#10;&#10;Description automatically generated">
            <a:extLst>
              <a:ext uri="{FF2B5EF4-FFF2-40B4-BE49-F238E27FC236}">
                <a16:creationId xmlns:a16="http://schemas.microsoft.com/office/drawing/2014/main" id="{564FEE72-4722-43B1-BEB0-B9B8E9C03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715" y="826850"/>
            <a:ext cx="9212093" cy="6031149"/>
          </a:xfrm>
          <a:prstGeom prst="rect">
            <a:avLst/>
          </a:prstGeom>
        </p:spPr>
      </p:pic>
      <p:sp>
        <p:nvSpPr>
          <p:cNvPr id="6" name="TextBox 5">
            <a:extLst>
              <a:ext uri="{FF2B5EF4-FFF2-40B4-BE49-F238E27FC236}">
                <a16:creationId xmlns:a16="http://schemas.microsoft.com/office/drawing/2014/main" id="{C386F1C2-E9B2-456D-B9BE-43FF4F74EDDF}"/>
              </a:ext>
            </a:extLst>
          </p:cNvPr>
          <p:cNvSpPr txBox="1"/>
          <p:nvPr/>
        </p:nvSpPr>
        <p:spPr>
          <a:xfrm>
            <a:off x="894945" y="476655"/>
            <a:ext cx="2889115" cy="369332"/>
          </a:xfrm>
          <a:prstGeom prst="rect">
            <a:avLst/>
          </a:prstGeom>
          <a:noFill/>
        </p:spPr>
        <p:txBody>
          <a:bodyPr wrap="square" rtlCol="0">
            <a:spAutoFit/>
          </a:bodyPr>
          <a:lstStyle/>
          <a:p>
            <a:r>
              <a:rPr lang="en-IN" b="1" dirty="0"/>
              <a:t>Distribution of each variable</a:t>
            </a:r>
          </a:p>
        </p:txBody>
      </p:sp>
    </p:spTree>
    <p:extLst>
      <p:ext uri="{BB962C8B-B14F-4D97-AF65-F5344CB8AC3E}">
        <p14:creationId xmlns:p14="http://schemas.microsoft.com/office/powerpoint/2010/main" val="362777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7310-78D0-455D-9D23-4E93FAB6FD29}"/>
              </a:ext>
            </a:extLst>
          </p:cNvPr>
          <p:cNvSpPr>
            <a:spLocks noGrp="1"/>
          </p:cNvSpPr>
          <p:nvPr>
            <p:ph type="title"/>
          </p:nvPr>
        </p:nvSpPr>
        <p:spPr>
          <a:xfrm>
            <a:off x="415600" y="311265"/>
            <a:ext cx="6918261" cy="763600"/>
          </a:xfrm>
        </p:spPr>
        <p:txBody>
          <a:bodyPr/>
          <a:lstStyle/>
          <a:p>
            <a:r>
              <a:rPr lang="en-IN" b="1" dirty="0"/>
              <a:t>Correlation Among variables</a:t>
            </a:r>
          </a:p>
        </p:txBody>
      </p:sp>
      <p:pic>
        <p:nvPicPr>
          <p:cNvPr id="5" name="Picture 4" descr="A picture containing drawing&#10;&#10;Description automatically generated">
            <a:extLst>
              <a:ext uri="{FF2B5EF4-FFF2-40B4-BE49-F238E27FC236}">
                <a16:creationId xmlns:a16="http://schemas.microsoft.com/office/drawing/2014/main" id="{6D4AAABC-B6AA-4BA1-8DED-ADDD47DE7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089" y="1429967"/>
            <a:ext cx="7723761" cy="5359940"/>
          </a:xfrm>
          <a:prstGeom prst="rect">
            <a:avLst/>
          </a:prstGeom>
        </p:spPr>
      </p:pic>
    </p:spTree>
    <p:extLst>
      <p:ext uri="{BB962C8B-B14F-4D97-AF65-F5344CB8AC3E}">
        <p14:creationId xmlns:p14="http://schemas.microsoft.com/office/powerpoint/2010/main" val="240290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29288" y="287000"/>
            <a:ext cx="6232769"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IN" b="1" dirty="0"/>
              <a:t>Data </a:t>
            </a:r>
            <a:r>
              <a:rPr lang="en-IN" b="1" dirty="0" err="1"/>
              <a:t>Preprocessing</a:t>
            </a:r>
            <a:endParaRPr b="1" dirty="0"/>
          </a:p>
        </p:txBody>
      </p:sp>
      <p:sp>
        <p:nvSpPr>
          <p:cNvPr id="134" name="Google Shape;134;p21"/>
          <p:cNvSpPr txBox="1">
            <a:spLocks noGrp="1"/>
          </p:cNvSpPr>
          <p:nvPr>
            <p:ph type="body" idx="1"/>
          </p:nvPr>
        </p:nvSpPr>
        <p:spPr>
          <a:xfrm>
            <a:off x="244500" y="1050600"/>
            <a:ext cx="10215116" cy="4555200"/>
          </a:xfrm>
          <a:prstGeom prst="rect">
            <a:avLst/>
          </a:prstGeom>
        </p:spPr>
        <p:txBody>
          <a:bodyPr spcFirstLastPara="1" vert="horz" wrap="square" lIns="121900" tIns="121900" rIns="121900" bIns="121900" rtlCol="0" anchor="t" anchorCtr="0">
            <a:noAutofit/>
          </a:bodyPr>
          <a:lstStyle/>
          <a:p>
            <a:pPr>
              <a:lnSpc>
                <a:spcPct val="150000"/>
              </a:lnSpc>
              <a:buChar char="➢"/>
            </a:pPr>
            <a:r>
              <a:rPr lang="en" dirty="0"/>
              <a:t>Missing value replacement</a:t>
            </a:r>
            <a:endParaRPr dirty="0"/>
          </a:p>
          <a:p>
            <a:pPr>
              <a:lnSpc>
                <a:spcPct val="150000"/>
              </a:lnSpc>
              <a:buChar char="➢"/>
            </a:pPr>
            <a:r>
              <a:rPr lang="en" dirty="0"/>
              <a:t>Removal of distort statistical values </a:t>
            </a:r>
            <a:r>
              <a:rPr lang="en-IN" dirty="0"/>
              <a:t>and </a:t>
            </a:r>
            <a:r>
              <a:rPr lang="en-IN" dirty="0" err="1"/>
              <a:t>NaN</a:t>
            </a:r>
            <a:endParaRPr dirty="0"/>
          </a:p>
          <a:p>
            <a:pPr>
              <a:lnSpc>
                <a:spcPct val="150000"/>
              </a:lnSpc>
              <a:buChar char="➢"/>
            </a:pPr>
            <a:r>
              <a:rPr lang="en" dirty="0"/>
              <a:t>Customised feature variables analysis</a:t>
            </a:r>
          </a:p>
          <a:p>
            <a:pPr>
              <a:lnSpc>
                <a:spcPct val="150000"/>
              </a:lnSpc>
              <a:buChar char="➢"/>
            </a:pPr>
            <a:r>
              <a:rPr lang="en-IN" dirty="0"/>
              <a:t>transforming data types from objects to integers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AC2A-A108-4E3D-BF3E-E06489FC4CED}"/>
              </a:ext>
            </a:extLst>
          </p:cNvPr>
          <p:cNvSpPr>
            <a:spLocks noGrp="1"/>
          </p:cNvSpPr>
          <p:nvPr>
            <p:ph type="title"/>
          </p:nvPr>
        </p:nvSpPr>
        <p:spPr>
          <a:xfrm>
            <a:off x="838200" y="365125"/>
            <a:ext cx="5861180" cy="948109"/>
          </a:xfrm>
        </p:spPr>
        <p:txBody>
          <a:bodyPr>
            <a:normAutofit/>
          </a:bodyPr>
          <a:lstStyle/>
          <a:p>
            <a:r>
              <a:rPr lang="en-IN" b="1" dirty="0">
                <a:solidFill>
                  <a:srgbClr val="C00000"/>
                </a:solidFill>
              </a:rPr>
              <a:t>Observations from Data:</a:t>
            </a:r>
          </a:p>
        </p:txBody>
      </p:sp>
      <p:sp>
        <p:nvSpPr>
          <p:cNvPr id="3" name="Content Placeholder 2">
            <a:extLst>
              <a:ext uri="{FF2B5EF4-FFF2-40B4-BE49-F238E27FC236}">
                <a16:creationId xmlns:a16="http://schemas.microsoft.com/office/drawing/2014/main" id="{C953E59F-BC71-482C-87EA-754E05790698}"/>
              </a:ext>
            </a:extLst>
          </p:cNvPr>
          <p:cNvSpPr>
            <a:spLocks noGrp="1"/>
          </p:cNvSpPr>
          <p:nvPr>
            <p:ph idx="1"/>
          </p:nvPr>
        </p:nvSpPr>
        <p:spPr>
          <a:xfrm>
            <a:off x="838200" y="1533694"/>
            <a:ext cx="10097278" cy="3790611"/>
          </a:xfrm>
        </p:spPr>
        <p:txBody>
          <a:bodyPr>
            <a:normAutofit/>
          </a:bodyPr>
          <a:lstStyle/>
          <a:p>
            <a:r>
              <a:rPr lang="en-IN" sz="2400" dirty="0"/>
              <a:t>There is an increased risk of </a:t>
            </a:r>
            <a:r>
              <a:rPr lang="en-IN" sz="2400" dirty="0" err="1"/>
              <a:t>TenYearCHD</a:t>
            </a:r>
            <a:r>
              <a:rPr lang="en-IN" sz="2400" dirty="0"/>
              <a:t> as the patient age increases.</a:t>
            </a:r>
          </a:p>
          <a:p>
            <a:r>
              <a:rPr lang="en-IN" sz="2400" dirty="0"/>
              <a:t>Male patients are more susceptible to coronary Heart Disease than female counterparts.</a:t>
            </a:r>
          </a:p>
          <a:p>
            <a:r>
              <a:rPr lang="en-IN" sz="2400" dirty="0"/>
              <a:t>Having prevalent Heart stroke is not a possible cause for a </a:t>
            </a:r>
            <a:r>
              <a:rPr lang="en-IN" sz="2400" dirty="0" err="1"/>
              <a:t>TenYear</a:t>
            </a:r>
            <a:r>
              <a:rPr lang="en-IN" sz="2400" dirty="0"/>
              <a:t> CHD.</a:t>
            </a:r>
          </a:p>
          <a:p>
            <a:r>
              <a:rPr lang="en-IN" sz="2400" dirty="0"/>
              <a:t>Prevalent Hypertension can be a potential cause for </a:t>
            </a:r>
            <a:r>
              <a:rPr lang="en-IN" sz="2400" dirty="0" err="1"/>
              <a:t>TenYear</a:t>
            </a:r>
            <a:r>
              <a:rPr lang="en-IN" sz="2400" dirty="0"/>
              <a:t> CHD.</a:t>
            </a:r>
          </a:p>
          <a:p>
            <a:r>
              <a:rPr lang="en-IN" sz="2400" dirty="0"/>
              <a:t>Patient with smoking Habits has a increased risk of developing the disease.</a:t>
            </a:r>
          </a:p>
          <a:p>
            <a:r>
              <a:rPr lang="en-IN" sz="2400" dirty="0"/>
              <a:t>From our data we can observe that there is only 5% probability that a person with Diabetes is susceptible to </a:t>
            </a:r>
            <a:r>
              <a:rPr lang="en-IN" sz="2400" dirty="0" err="1"/>
              <a:t>TenYear</a:t>
            </a:r>
            <a:r>
              <a:rPr lang="en-IN" sz="2400" dirty="0"/>
              <a:t> CHD.</a:t>
            </a:r>
          </a:p>
          <a:p>
            <a:endParaRPr lang="en-IN" sz="2400" dirty="0"/>
          </a:p>
        </p:txBody>
      </p:sp>
    </p:spTree>
    <p:extLst>
      <p:ext uri="{BB962C8B-B14F-4D97-AF65-F5344CB8AC3E}">
        <p14:creationId xmlns:p14="http://schemas.microsoft.com/office/powerpoint/2010/main" val="2686397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1104</Words>
  <Application>Microsoft Office PowerPoint</Application>
  <PresentationFormat>Widescreen</PresentationFormat>
  <Paragraphs>102</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Brush Script MT</vt:lpstr>
      <vt:lpstr>Calibri</vt:lpstr>
      <vt:lpstr>Calibri Light</vt:lpstr>
      <vt:lpstr>Times New Roman</vt:lpstr>
      <vt:lpstr>Office Theme</vt:lpstr>
      <vt:lpstr>CLASSIFICATION OF CORONARY HEART DISEASE  USING  NEURAL NETWORKS</vt:lpstr>
      <vt:lpstr>Official Statistics</vt:lpstr>
      <vt:lpstr>PowerPoint Presentation</vt:lpstr>
      <vt:lpstr>DataSet: Framingham Heart Study</vt:lpstr>
      <vt:lpstr>Cont’d…</vt:lpstr>
      <vt:lpstr>PowerPoint Presentation</vt:lpstr>
      <vt:lpstr>Correlation Among variables</vt:lpstr>
      <vt:lpstr>Data Preprocessing</vt:lpstr>
      <vt:lpstr>Observations from Data:</vt:lpstr>
      <vt:lpstr>PowerPoint Presentation</vt:lpstr>
      <vt:lpstr>ACTIVATION FUNCTION</vt:lpstr>
      <vt:lpstr>BUILDING A NEURAL NETWORK MODEL</vt:lpstr>
      <vt:lpstr>PowerPoint Presentation</vt:lpstr>
      <vt:lpstr>Reduced Model:</vt:lpstr>
      <vt:lpstr>Dropout</vt:lpstr>
      <vt:lpstr>Cont’d….IMPROVING THE MODEL</vt:lpstr>
      <vt:lpstr>PowerPoint Presentation</vt:lpstr>
      <vt:lpstr>Results Comparison</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CORONARY HEART DISEASE  USING  NEURAL NETWORKS</dc:title>
  <dc:creator>vicky rockzz</dc:creator>
  <cp:lastModifiedBy>vicky rockzz</cp:lastModifiedBy>
  <cp:revision>10</cp:revision>
  <dcterms:created xsi:type="dcterms:W3CDTF">2020-01-28T00:08:48Z</dcterms:created>
  <dcterms:modified xsi:type="dcterms:W3CDTF">2020-01-28T10:32:42Z</dcterms:modified>
</cp:coreProperties>
</file>