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67875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5feda3d2c_2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85feda3d2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6784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5feda3d2c_2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85feda3d2c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8696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5feda3d2c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85feda3d2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2780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5feda3d2c_2_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5feda3d2c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447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5feda3d2c_2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85feda3d2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762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feda3d2c_2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85feda3d2c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3882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feda3d2c_2_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85feda3d2c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8317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5feda3d2c_2_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5feda3d2c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74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5feda3d2c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5feda3d2c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2164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5feda3d2c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85feda3d2c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166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5feda3d2c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85feda3d2c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653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5feda3d2c_2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85feda3d2c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445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feda3d2c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85feda3d2c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425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5feda3d2c_2_1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85feda3d2c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486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5feda3d2c_2_1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85feda3d2c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4480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5feda3d2c_2_1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85feda3d2c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148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5feda3d2c_2_1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85feda3d2c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64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5feda3d2c_2_1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85feda3d2c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5feda3d2c_2_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85feda3d2c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071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5feda3d2c_2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85feda3d2c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60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feda3d2c_2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85feda3d2c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614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feda3d2c_2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5feda3d2c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444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feda3d2c_2_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85feda3d2c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42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5feda3d2c_2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5feda3d2c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49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5feda3d2c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5feda3d2c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7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67865"/>
            <a:ext cx="8229600" cy="113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383587" y="4683919"/>
            <a:ext cx="303212" cy="21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67865"/>
            <a:ext cx="8229600" cy="113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383587" y="4683919"/>
            <a:ext cx="303212" cy="21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52400" y="988219"/>
            <a:ext cx="8589962" cy="263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" sz="3100" b="0" i="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Week-1</a:t>
            </a:r>
            <a:br>
              <a:rPr lang="en" sz="3100" b="0" i="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ORGANISATION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457200" y="-1143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 of Records (contd.)</a:t>
            </a: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372900" y="674550"/>
            <a:ext cx="82296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physical disk blocks that are allocated to hold the records of a file can be </a:t>
            </a:r>
            <a:r>
              <a:rPr lang="en" sz="2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contiguous, linked, or indexed</a:t>
            </a:r>
            <a:r>
              <a:rPr lang="en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file of fixed-length records, all records have the same format. Usually, unspanned blocking is used with such files.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 of variable-length records require additional information to be stored in each record, such as </a:t>
            </a:r>
            <a:r>
              <a:rPr lang="en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separator</a:t>
            </a:r>
            <a:r>
              <a:rPr lang="en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</a:t>
            </a:r>
            <a:r>
              <a:rPr lang="en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types</a:t>
            </a:r>
            <a:r>
              <a:rPr lang="en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lang="en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spanned blocking is used with such files.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 on Files</a:t>
            </a:r>
            <a:endParaRPr dirty="0"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457200" y="534000"/>
            <a:ext cx="8229600" cy="46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file operations include</a:t>
            </a:r>
            <a:r>
              <a:rPr lang="en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742950" lvl="1" indent="-2857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lang="en" sz="2200" b="1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</a:t>
            </a:r>
            <a:r>
              <a:rPr lang="en"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Readies the file for access, and associates a pointer that will refer to a </a:t>
            </a:r>
            <a:r>
              <a:rPr lang="en" sz="2200" b="0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</a:t>
            </a:r>
            <a:r>
              <a:rPr lang="en"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record at each point in time.</a:t>
            </a:r>
            <a:endParaRPr sz="22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lang="en" sz="2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</a:t>
            </a:r>
            <a:r>
              <a:rPr lang="en"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Searches for the first file record that satisfies a certain condition, and makes it the current file record.</a:t>
            </a:r>
            <a:endParaRPr sz="22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lang="en" sz="2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FINDNEXT</a:t>
            </a:r>
            <a:r>
              <a:rPr lang="en"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Searches for the next file record (from the current record) that satisfies a certain condition, and makes it the current file record.</a:t>
            </a:r>
            <a:endParaRPr sz="22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lang="en" sz="2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lang="en"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Reads the current file record into a program variable.</a:t>
            </a:r>
            <a:endParaRPr sz="22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lang="en" sz="2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</a:t>
            </a:r>
            <a:r>
              <a:rPr lang="en"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Inserts a new record into the file &amp; makes it the current file record. </a:t>
            </a:r>
            <a:endParaRPr sz="22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lang="en" sz="2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r>
              <a:rPr lang="en"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Removes the current file record from the file, usually by marking the record to indicate that it is no longer valid.</a:t>
            </a:r>
            <a:endParaRPr sz="22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lang="en" sz="2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</a:t>
            </a:r>
            <a:r>
              <a:rPr lang="en"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Changes the values of some fields of the current file record.</a:t>
            </a:r>
            <a:endParaRPr sz="22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lang="en" sz="2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</a:t>
            </a:r>
            <a:r>
              <a:rPr lang="en"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Terminates access to the file.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457200" y="-57150"/>
            <a:ext cx="82296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Unordered Files</a:t>
            </a: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457200" y="634250"/>
            <a:ext cx="8229600" cy="45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1115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lang="en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called a </a:t>
            </a:r>
            <a:r>
              <a:rPr lang="en" sz="29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heap</a:t>
            </a:r>
            <a:r>
              <a:rPr lang="en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a </a:t>
            </a:r>
            <a:r>
              <a:rPr lang="en" sz="29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pile</a:t>
            </a:r>
            <a:r>
              <a:rPr lang="en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file.</a:t>
            </a:r>
            <a:endParaRPr sz="29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1150" lvl="0" indent="-3111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lang="en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records are inserted at the end of the file.</a:t>
            </a:r>
            <a:endParaRPr sz="29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1150" lvl="0" indent="-3111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lang="en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29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search</a:t>
            </a:r>
            <a:r>
              <a:rPr lang="en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through the file records is necessary to search for a record.</a:t>
            </a:r>
            <a:endParaRPr sz="29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4687" lvl="1" indent="-25876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lang="en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requires reading and searching half the file blocks on the average, and is hence quite expensive. </a:t>
            </a:r>
            <a:endParaRPr sz="25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1150" lvl="0" indent="-3111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lang="en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 insertion is quite efficient.</a:t>
            </a:r>
            <a:endParaRPr sz="29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1150" lvl="0" indent="-3111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lang="en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Reading the records in order of a particular field requires sorting the file records.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457200" y="204797"/>
            <a:ext cx="82296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Ordered Files</a:t>
            </a: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22262" lvl="0" indent="-322262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called a </a:t>
            </a:r>
            <a:r>
              <a:rPr lang="en" sz="2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sequential</a:t>
            </a:r>
            <a:r>
              <a:rPr lang="en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file.</a:t>
            </a:r>
            <a:endParaRPr sz="2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2262" lvl="0" indent="-32226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records are kept sorted by the values of an </a:t>
            </a:r>
            <a:r>
              <a:rPr lang="en" sz="2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ordering</a:t>
            </a:r>
            <a:r>
              <a:rPr lang="en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r>
              <a:rPr lang="en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2262" lvl="0" indent="-32226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 is expensive: records must be inserted in the correct order.</a:t>
            </a:r>
            <a:endParaRPr sz="2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6912" lvl="1" indent="-268287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common to keep a separate unordered </a:t>
            </a:r>
            <a:r>
              <a:rPr lang="en" sz="2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overflow</a:t>
            </a:r>
            <a:r>
              <a:rPr lang="en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lang="en" sz="2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</a:t>
            </a:r>
            <a:r>
              <a:rPr lang="en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file for new records to improve insertion efficiency; this is periodically merged with the main ordered file.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2262" lvl="0" indent="-32226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2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r>
              <a:rPr lang="en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used to search for a record on its </a:t>
            </a:r>
            <a:r>
              <a:rPr lang="en" sz="2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ordering field</a:t>
            </a:r>
            <a:r>
              <a:rPr lang="en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value.</a:t>
            </a:r>
            <a:endParaRPr sz="2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6912" lvl="1" indent="-268287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requires reading and searching log</a:t>
            </a:r>
            <a:r>
              <a:rPr lang="en" sz="2000" b="0" i="0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file blocks on the average, an improvement over linear search.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2262" lvl="0" indent="-32226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Reading the records in order of the ordering field is quite efficient.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-1828800" y="1084659"/>
            <a:ext cx="6096000" cy="8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Ordered Files</a:t>
            </a:r>
            <a:endParaRPr/>
          </a:p>
        </p:txBody>
      </p:sp>
      <p:pic>
        <p:nvPicPr>
          <p:cNvPr id="141" name="Google Shape;14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-45244"/>
            <a:ext cx="3314700" cy="5303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8229600" cy="8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Access Times</a:t>
            </a:r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below shows the average access time in block accesses to find a specific record in a file with </a:t>
            </a:r>
            <a:r>
              <a:rPr lang="en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blocks. </a:t>
            </a:r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532" y="2874977"/>
            <a:ext cx="5661421" cy="1413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457200" y="55959"/>
            <a:ext cx="8229600" cy="8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Hashed Files</a:t>
            </a: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457200" y="8572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primary file organisation can be based on hashing, which provides very fast access to records under certain search conditions. This organization is usually called a </a:t>
            </a:r>
            <a:r>
              <a:rPr lang="en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 file.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457200" y="55959"/>
            <a:ext cx="8229600" cy="8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Hashing</a:t>
            </a:r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457200" y="8572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07975" lvl="0" indent="-3079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Hashing for disk files is called </a:t>
            </a:r>
            <a:r>
              <a:rPr lang="en" sz="21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Hashing</a:t>
            </a:r>
            <a:endParaRPr sz="21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7975" lvl="0" indent="-30797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file blocks are divided into M equal-sized </a:t>
            </a:r>
            <a:r>
              <a:rPr lang="en" sz="21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buckets</a:t>
            </a:r>
            <a:r>
              <a:rPr lang="en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numbered bucket</a:t>
            </a:r>
            <a:r>
              <a:rPr lang="en" sz="2100" b="0" i="0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bucket</a:t>
            </a:r>
            <a:r>
              <a:rPr lang="en" sz="2100" b="0" i="0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bucket</a:t>
            </a:r>
            <a:r>
              <a:rPr lang="en" sz="2100" b="0" i="0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M-1</a:t>
            </a:r>
            <a:r>
              <a:rPr lang="en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1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8337" lvl="1" indent="-257174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" sz="1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Typically, a bucket corresponds to one (or a fixed number of) disk block.</a:t>
            </a:r>
            <a:endParaRPr sz="19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7975" lvl="0" indent="-30797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file fields is designated to be the </a:t>
            </a:r>
            <a:r>
              <a:rPr lang="en" sz="21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 key</a:t>
            </a:r>
            <a:r>
              <a:rPr lang="en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file.</a:t>
            </a:r>
            <a:endParaRPr sz="21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7975" lvl="0" indent="-30797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record with hash key value K is stored in bucket i, where i=h(K), and h is the </a:t>
            </a:r>
            <a:r>
              <a:rPr lang="en" sz="21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hashing function</a:t>
            </a:r>
            <a:r>
              <a:rPr lang="en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1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7975" lvl="0" indent="-30797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is very efficient on the hash key.</a:t>
            </a:r>
            <a:endParaRPr sz="21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7975" lvl="0" indent="-30797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Collisions occur when a new record hashes to a bucket that is already full.</a:t>
            </a:r>
            <a:endParaRPr sz="21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8337" lvl="1" indent="-257174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" sz="1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overflow file is kept for storing such records.</a:t>
            </a:r>
            <a:endParaRPr sz="19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8337" lvl="1" indent="-257174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" sz="1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Overflow records that hash to each bucket can be linked together.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508571" y="91773"/>
            <a:ext cx="8229600" cy="43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Hashed Files (contd.)</a:t>
            </a:r>
            <a:endParaRPr dirty="0"/>
          </a:p>
        </p:txBody>
      </p:sp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>
            <a:off x="366445" y="523982"/>
            <a:ext cx="8229600" cy="472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200" b="0" i="0" u="none" dirty="0">
                <a:solidFill>
                  <a:srgbClr val="000000"/>
                </a:solidFill>
                <a:sym typeface="Arial"/>
              </a:rPr>
              <a:t>The problem with most hashing functions is that they do not guarantee that distinct values will hash to distinct addresses, because the </a:t>
            </a:r>
            <a:r>
              <a:rPr lang="en" sz="2200" b="1" i="0" u="none" dirty="0">
                <a:solidFill>
                  <a:srgbClr val="000000"/>
                </a:solidFill>
                <a:sym typeface="Arial"/>
              </a:rPr>
              <a:t>hash field space</a:t>
            </a:r>
            <a:r>
              <a:rPr lang="en" sz="2200" b="0" i="0" u="none" dirty="0">
                <a:solidFill>
                  <a:srgbClr val="000000"/>
                </a:solidFill>
                <a:sym typeface="Arial"/>
              </a:rPr>
              <a:t>—the number of possible values a hash field can take—is usually much larger than the </a:t>
            </a:r>
            <a:r>
              <a:rPr lang="en" sz="2200" b="1" i="0" u="none" dirty="0">
                <a:solidFill>
                  <a:srgbClr val="000000"/>
                </a:solidFill>
                <a:sym typeface="Arial"/>
              </a:rPr>
              <a:t>address space</a:t>
            </a:r>
            <a:r>
              <a:rPr lang="en" sz="2200" b="0" i="0" u="none" dirty="0">
                <a:solidFill>
                  <a:srgbClr val="000000"/>
                </a:solidFill>
                <a:sym typeface="Arial"/>
              </a:rPr>
              <a:t>—the number of available addresses for records. The hashing function maps the hash field space to the address space.</a:t>
            </a:r>
            <a:endParaRPr sz="2200" b="0" i="0" u="none" dirty="0">
              <a:solidFill>
                <a:srgbClr val="000000"/>
              </a:solidFill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200" b="0" i="0" u="none" dirty="0">
                <a:solidFill>
                  <a:srgbClr val="000000"/>
                </a:solidFill>
                <a:sym typeface="Arial"/>
              </a:rPr>
              <a:t>A </a:t>
            </a:r>
            <a:r>
              <a:rPr lang="en" sz="2200" b="1" i="0" u="none" dirty="0">
                <a:solidFill>
                  <a:srgbClr val="000000"/>
                </a:solidFill>
                <a:sym typeface="Arial"/>
              </a:rPr>
              <a:t>collision </a:t>
            </a:r>
            <a:r>
              <a:rPr lang="en" sz="2200" b="0" i="0" u="none" dirty="0">
                <a:solidFill>
                  <a:srgbClr val="000000"/>
                </a:solidFill>
                <a:sym typeface="Arial"/>
              </a:rPr>
              <a:t>occurs when the hash field value of a record that is being inserted hashes to an address that already contains a different record. </a:t>
            </a:r>
            <a:r>
              <a:rPr lang="en" sz="2200" b="0" i="1" u="sng" dirty="0">
                <a:solidFill>
                  <a:srgbClr val="000000"/>
                </a:solidFill>
                <a:sym typeface="Arial"/>
              </a:rPr>
              <a:t>In this situation</a:t>
            </a:r>
            <a:r>
              <a:rPr lang="en" sz="2200" b="0" i="0" u="none" dirty="0">
                <a:solidFill>
                  <a:srgbClr val="000000"/>
                </a:solidFill>
                <a:sym typeface="Arial"/>
              </a:rPr>
              <a:t>, we must insert the new record in some other position, since its hash address is occupied. The process of finding another position is called </a:t>
            </a:r>
            <a:r>
              <a:rPr lang="en" sz="2200" b="1" i="0" u="none" dirty="0">
                <a:solidFill>
                  <a:srgbClr val="000000"/>
                </a:solidFill>
                <a:sym typeface="Arial"/>
              </a:rPr>
              <a:t>collision resolution</a:t>
            </a:r>
            <a:r>
              <a:rPr lang="en" sz="2200" b="0" i="0" u="none" dirty="0">
                <a:solidFill>
                  <a:srgbClr val="000000"/>
                </a:solidFill>
                <a:sym typeface="Arial"/>
              </a:rPr>
              <a:t>. </a:t>
            </a:r>
            <a:endParaRPr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numerous methods for collision resolution, including the following: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addressing. </a:t>
            </a:r>
            <a:r>
              <a:rPr lang="en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Proceeding from the occupied position specified by the hash address, the program checks the subsequent positions in order until an unused (empty) position is found. 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Chaining. </a:t>
            </a:r>
            <a:r>
              <a:rPr lang="en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 method, various overflow locations are kept, usually by extending the array with a number of overflow positions. Additionally, a pointer field is added to each record location. A collision is resolved by placing the new record in an unused overflow location and setting the pointer of the occupied hash address location to the address of that overflow location. A linked list of overflow records for each hash address is thus maintained.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hashing</a:t>
            </a:r>
            <a:r>
              <a:rPr lang="en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program applies a second hash function if the first results in a collision. If another collision results, the program uses open addressing or applies a third hash function and then uses open addressing if necessary.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»"/>
            </a:pP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file organisation refers to the organisation of the data of a file into records, blocks, and access structures; this includes the way records and blocks are placed on the storage medium and interlinked .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457200" y="67865"/>
            <a:ext cx="8229600" cy="113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file organisation?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8229600" cy="8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Hashed Files (contd.)</a:t>
            </a:r>
            <a:endParaRPr/>
          </a:p>
        </p:txBody>
      </p:sp>
      <p:pic>
        <p:nvPicPr>
          <p:cNvPr id="178" name="Google Shape;178;p34" descr="fig13_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549003"/>
            <a:ext cx="6343650" cy="302299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 txBox="1"/>
          <p:nvPr/>
        </p:nvSpPr>
        <p:spPr>
          <a:xfrm>
            <a:off x="838200" y="1485900"/>
            <a:ext cx="4572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457200" y="204795"/>
            <a:ext cx="8229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Hashed Files (contd.)</a:t>
            </a:r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457200" y="786975"/>
            <a:ext cx="8229600" cy="43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175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lang="en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reduce overflow records, a hash file is typically kept 70-80% full.</a:t>
            </a:r>
            <a:endParaRPr sz="29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7500" lvl="0" indent="-3175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lang="en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hash function </a:t>
            </a:r>
            <a:r>
              <a:rPr lang="en" sz="29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should distribute the records uniformly among the buckets</a:t>
            </a:r>
            <a:endParaRPr sz="29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562" lvl="1" indent="-26669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lang="en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Otherwise, search time will be increased because many overflow records will exist.</a:t>
            </a:r>
            <a:endParaRPr sz="2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7500" lvl="0" indent="-3175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lang="en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disadvantages of static external hashing:</a:t>
            </a:r>
            <a:endParaRPr sz="29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562" lvl="1" indent="-26669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lang="en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number of buckets M is a problem if the number of records in the file grows or shrinks.</a:t>
            </a:r>
            <a:endParaRPr sz="2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562" lvl="1" indent="-26669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lang="en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Ordered access on the hash key is quite inefficient (requires  sorting the records).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8229600" cy="8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4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Hashed Files - Overflow handling</a:t>
            </a:r>
            <a:endParaRPr/>
          </a:p>
        </p:txBody>
      </p:sp>
      <p:pic>
        <p:nvPicPr>
          <p:cNvPr id="191" name="Google Shape;191;p36" descr="fig13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193006"/>
            <a:ext cx="4457700" cy="366474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6"/>
          <p:cNvSpPr txBox="1"/>
          <p:nvPr/>
        </p:nvSpPr>
        <p:spPr>
          <a:xfrm>
            <a:off x="7315200" y="4457700"/>
            <a:ext cx="9144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>
            <a:spLocks noGrp="1"/>
          </p:cNvSpPr>
          <p:nvPr>
            <p:ph type="title"/>
          </p:nvPr>
        </p:nvSpPr>
        <p:spPr>
          <a:xfrm>
            <a:off x="457200" y="204797"/>
            <a:ext cx="82296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" sz="37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And Extendible Hashed Files</a:t>
            </a:r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body" idx="1"/>
          </p:nvPr>
        </p:nvSpPr>
        <p:spPr>
          <a:xfrm>
            <a:off x="457200" y="758875"/>
            <a:ext cx="8229600" cy="4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and Extendible Hashing Techniques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Hashing techniques are adapted to allow the dynamic growth and shrinking of the number of file records.</a:t>
            </a: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techniques include the following:</a:t>
            </a:r>
            <a:r>
              <a:rPr lang="en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dynamic hashing, extendible hashing</a:t>
            </a:r>
            <a:r>
              <a:rPr lang="en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</a:t>
            </a:r>
            <a:r>
              <a:rPr lang="en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linear hashing.</a:t>
            </a:r>
            <a:endParaRPr sz="24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dynamic and extendible hashing use the </a:t>
            </a:r>
            <a:r>
              <a:rPr lang="en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representation</a:t>
            </a:r>
            <a:r>
              <a:rPr lang="en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hash value h(K) in order to access a </a:t>
            </a:r>
            <a:r>
              <a:rPr lang="en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directory</a:t>
            </a:r>
            <a:r>
              <a:rPr lang="en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dynamic hashing the directory is a binary tree.</a:t>
            </a: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extendible hashing the directory is an array of size 2</a:t>
            </a:r>
            <a:r>
              <a:rPr lang="en" sz="2400" b="0" i="0" u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where d is called the </a:t>
            </a:r>
            <a:r>
              <a:rPr lang="en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depth</a:t>
            </a:r>
            <a:r>
              <a:rPr lang="en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xfrm>
            <a:off x="457200" y="435188"/>
            <a:ext cx="8229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And Extendible Hashing (contd.)</a:t>
            </a:r>
            <a:endParaRPr dirty="0"/>
          </a:p>
        </p:txBody>
      </p:sp>
      <p:sp>
        <p:nvSpPr>
          <p:cNvPr id="204" name="Google Shape;204;p38"/>
          <p:cNvSpPr txBox="1">
            <a:spLocks noGrp="1"/>
          </p:cNvSpPr>
          <p:nvPr>
            <p:ph type="body" idx="1"/>
          </p:nvPr>
        </p:nvSpPr>
        <p:spPr>
          <a:xfrm>
            <a:off x="457200" y="843200"/>
            <a:ext cx="8229600" cy="4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" sz="2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directories can be stored on disk, and they expand or shrink dynamically.</a:t>
            </a:r>
            <a:endParaRPr sz="2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lang="en" sz="2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Directory entries point to the disk blocks that contain the stored records.</a:t>
            </a:r>
            <a:endParaRPr sz="22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302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" sz="2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insertion in a disk block that is full causes the block to split into two blocks and the records are redistributed among the two blocks.</a:t>
            </a:r>
            <a:endParaRPr sz="2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lang="en" sz="2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directory is updated appropriately.</a:t>
            </a:r>
            <a:endParaRPr sz="22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302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" sz="2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and extendible hashing do not require an overflow area. </a:t>
            </a:r>
            <a:endParaRPr sz="2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302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" sz="2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hashing does require an overflow area but does not use a directory.</a:t>
            </a:r>
            <a:endParaRPr sz="2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lang="en" sz="2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Blocks are split in </a:t>
            </a:r>
            <a:r>
              <a:rPr lang="en" sz="22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order</a:t>
            </a:r>
            <a:r>
              <a:rPr lang="en" sz="2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the file expands.</a:t>
            </a:r>
            <a:endParaRPr sz="3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8229600" cy="8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Extendible Hashing</a:t>
            </a:r>
            <a:endParaRPr/>
          </a:p>
        </p:txBody>
      </p:sp>
      <p:pic>
        <p:nvPicPr>
          <p:cNvPr id="210" name="Google Shape;210;p39" descr="fig13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182290"/>
            <a:ext cx="3732609" cy="373260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9"/>
          <p:cNvSpPr txBox="1"/>
          <p:nvPr/>
        </p:nvSpPr>
        <p:spPr>
          <a:xfrm>
            <a:off x="2413000" y="4114800"/>
            <a:ext cx="9144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385850" y="224422"/>
            <a:ext cx="81375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Records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857250"/>
            <a:ext cx="8229600" cy="4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»"/>
            </a:pP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stored on disk is organised as files of records. </a:t>
            </a: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»"/>
            </a:pP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Records should be stored on disk in a manner that makes it possible to locate them efficiently when they are needed. </a:t>
            </a: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»"/>
            </a:pP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usually stored in the form of </a:t>
            </a:r>
            <a:r>
              <a:rPr lang="en" sz="3200" b="0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records.</a:t>
            </a: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»"/>
            </a:pP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Records usually describe entities and their attributes.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57200" y="680175"/>
            <a:ext cx="8229600" cy="41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»"/>
            </a:pP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an </a:t>
            </a:r>
            <a:r>
              <a:rPr lang="en" sz="3200" b="0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record represents an </a:t>
            </a:r>
            <a:r>
              <a:rPr lang="en" sz="32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entity</a:t>
            </a: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each field value in the record specifies some attribute of that employee, such as Name, Birth_date, Salary, or Supervisor. </a:t>
            </a: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»"/>
            </a:pP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collection of </a:t>
            </a:r>
            <a:r>
              <a:rPr lang="en" sz="3200" b="0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</a:t>
            </a: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names and their corresponding data types constitutes a </a:t>
            </a:r>
            <a:r>
              <a:rPr lang="en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 type</a:t>
            </a: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 format</a:t>
            </a: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definition.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Records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541500" y="677775"/>
            <a:ext cx="8229600" cy="4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and variable length records</a:t>
            </a: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Records contain fields which have values of a particular type</a:t>
            </a: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E.g., amount, date, time, age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" sz="3200" b="0" i="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Fields</a:t>
            </a:r>
            <a:r>
              <a:rPr lang="en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themselves may be fixed length or variable length</a:t>
            </a: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length fields can be mixed into one record:</a:t>
            </a: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Separator characters or length fields are needed so that the record can be “parsed.”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8229600" cy="8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Records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457200" y="1063225"/>
            <a:ext cx="8229600" cy="3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type of a field is usually one of the standard data types used in programming.</a:t>
            </a: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include : </a:t>
            </a:r>
            <a:b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</a:t>
            </a:r>
            <a:b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of characters </a:t>
            </a:r>
            <a:b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specially coded date and time data types.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457200" y="-57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Blocking</a:t>
            </a:r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457200" y="645525"/>
            <a:ext cx="8229600" cy="44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04800" lvl="0" indent="-304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2800" b="1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  <a:r>
              <a:rPr lang="en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unit of data transfer between disk and memory.</a:t>
            </a: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4800" lvl="0" indent="-3048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</a:t>
            </a:r>
            <a:r>
              <a:rPr lang="en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60400" lvl="1" indent="-254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lang="en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storing a number of records in one block on the disk.</a:t>
            </a: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4800" lvl="0" indent="-3048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 factor (</a:t>
            </a:r>
            <a:r>
              <a:rPr lang="en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bfr</a:t>
            </a:r>
            <a:r>
              <a:rPr lang="en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refers to the number of records per block. </a:t>
            </a: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4800" lvl="0" indent="-3048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may be empty space in a block if an integral number of records do not fit in one block.</a:t>
            </a: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4800" lvl="0" indent="-3048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utilize this unused space, we can store part of a record on one block and the rest on another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457200" y="648349"/>
            <a:ext cx="8229600" cy="4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»"/>
            </a:pPr>
            <a:r>
              <a:rPr lang="en" sz="3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pointer at the end of the first block points to the block containing the remainder of the record in case it is not the next consecutive block on disk. </a:t>
            </a:r>
            <a:endParaRPr sz="3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»"/>
            </a:pPr>
            <a:r>
              <a:rPr lang="en" sz="3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organisation is called </a:t>
            </a:r>
            <a:r>
              <a:rPr lang="en" sz="3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spanned</a:t>
            </a:r>
            <a:r>
              <a:rPr lang="en" sz="3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»"/>
            </a:pPr>
            <a:r>
              <a:rPr lang="en" sz="3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records are not allowed to cross block boundaries, the organization is called </a:t>
            </a:r>
            <a:r>
              <a:rPr lang="en" sz="3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unspanned.</a:t>
            </a:r>
            <a:br>
              <a:rPr lang="en" sz="3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000" b="0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Spanned Records</a:t>
            </a:r>
            <a:r>
              <a:rPr lang="en" sz="3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" sz="3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Refers to records that exceed the size of one or more blocks and hence span a number of blocks.</a:t>
            </a:r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457200" y="-14364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DDAC"/>
            </a:gs>
            <a:gs pos="100000">
              <a:srgbClr val="F2FEFF"/>
            </a:gs>
          </a:gsLst>
          <a:lin ang="5400000" scaled="0"/>
        </a:gra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457200" y="-57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 of Records</a:t>
            </a:r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457200" y="675974"/>
            <a:ext cx="8229600" cy="43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38137" lvl="0" indent="-33813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•"/>
            </a:pPr>
            <a:r>
              <a:rPr lang="en" sz="2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27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</a:t>
            </a:r>
            <a:r>
              <a:rPr lang="en" sz="2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lang="en" sz="27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r>
              <a:rPr lang="en" sz="2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records, where each record is a collection of data values (or data items).</a:t>
            </a:r>
            <a:endParaRPr sz="27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8137" lvl="0" indent="-338137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•"/>
            </a:pPr>
            <a:r>
              <a:rPr lang="en" sz="2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27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descriptor</a:t>
            </a:r>
            <a:r>
              <a:rPr lang="en" sz="2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(or </a:t>
            </a:r>
            <a:r>
              <a:rPr lang="en" sz="27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header</a:t>
            </a:r>
            <a:r>
              <a:rPr lang="en" sz="2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includes information that describes the file, such as the </a:t>
            </a:r>
            <a:r>
              <a:rPr lang="en" sz="27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names</a:t>
            </a:r>
            <a:r>
              <a:rPr lang="en" sz="2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their </a:t>
            </a:r>
            <a:r>
              <a:rPr lang="en" sz="27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</a:t>
            </a:r>
            <a:r>
              <a:rPr lang="en" sz="2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the addresses of the file blocks on disk.</a:t>
            </a:r>
            <a:endParaRPr sz="27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8137" lvl="0" indent="-338137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•"/>
            </a:pPr>
            <a:r>
              <a:rPr lang="en" sz="2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Records are stored on disk blocks. </a:t>
            </a:r>
            <a:endParaRPr sz="27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8137" lvl="0" indent="-338137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•"/>
            </a:pPr>
            <a:r>
              <a:rPr lang="en" sz="2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7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 factor</a:t>
            </a:r>
            <a:r>
              <a:rPr lang="en" sz="2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7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bfr</a:t>
            </a:r>
            <a:r>
              <a:rPr lang="en" sz="2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 file is the (average) number of file records stored in a disk block.</a:t>
            </a:r>
            <a:endParaRPr sz="27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8137" lvl="0" indent="-338137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•"/>
            </a:pPr>
            <a:r>
              <a:rPr lang="en" sz="2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file can have </a:t>
            </a:r>
            <a:r>
              <a:rPr lang="en" sz="27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fixed-length</a:t>
            </a:r>
            <a:r>
              <a:rPr lang="en" sz="2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records or </a:t>
            </a:r>
            <a:r>
              <a:rPr lang="en" sz="27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variable-length</a:t>
            </a:r>
            <a:r>
              <a:rPr lang="en" sz="2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records.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1694</Words>
  <Application>Microsoft Office PowerPoint</Application>
  <PresentationFormat>On-screen Show (16:9)</PresentationFormat>
  <Paragraphs>116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Times New Roman</vt:lpstr>
      <vt:lpstr>Simple Light</vt:lpstr>
      <vt:lpstr>Default Design</vt:lpstr>
      <vt:lpstr>Week-1  FILE ORGANISATION</vt:lpstr>
      <vt:lpstr>What is file organisation?</vt:lpstr>
      <vt:lpstr>PowerPoint Presentation</vt:lpstr>
      <vt:lpstr>PowerPoint Presentation</vt:lpstr>
      <vt:lpstr>Records</vt:lpstr>
      <vt:lpstr>Records</vt:lpstr>
      <vt:lpstr>Blocking</vt:lpstr>
      <vt:lpstr>Blocking</vt:lpstr>
      <vt:lpstr>Files of Records</vt:lpstr>
      <vt:lpstr>Files of Records (contd.)</vt:lpstr>
      <vt:lpstr>Operation on Files</vt:lpstr>
      <vt:lpstr>Unordered Files</vt:lpstr>
      <vt:lpstr>Ordered Files</vt:lpstr>
      <vt:lpstr>Ordered Files</vt:lpstr>
      <vt:lpstr>Average Access Times</vt:lpstr>
      <vt:lpstr>Hashed Files</vt:lpstr>
      <vt:lpstr>External Hashing</vt:lpstr>
      <vt:lpstr>Hashed Files (contd.)</vt:lpstr>
      <vt:lpstr>PowerPoint Presentation</vt:lpstr>
      <vt:lpstr>Hashed Files (contd.)</vt:lpstr>
      <vt:lpstr>Hashed Files (contd.)</vt:lpstr>
      <vt:lpstr>Hashed Files - Overflow handling</vt:lpstr>
      <vt:lpstr>Dynamic And Extendible Hashed Files</vt:lpstr>
      <vt:lpstr>Dynamic And Extendible Hashing (contd.)</vt:lpstr>
      <vt:lpstr>Extendible Hashing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Week-1  FILE ORGANISATION</dc:title>
  <cp:lastModifiedBy>Microsoft account</cp:lastModifiedBy>
  <cp:revision>6</cp:revision>
  <dcterms:modified xsi:type="dcterms:W3CDTF">2021-08-02T04:03:34Z</dcterms:modified>
</cp:coreProperties>
</file>