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4" d="100"/>
          <a:sy n="74" d="100"/>
        </p:scale>
        <p:origin x="576"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C21A78-4E28-4F8F-A858-9386BBEB5EBF}" type="datetimeFigureOut">
              <a:rPr lang="en-US" smtClean="0"/>
              <a:t>8/8/2016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157D9B-5669-4A4E-862D-0D6F9F8F7D0B}" type="slidenum">
              <a:rPr lang="en-US" smtClean="0"/>
              <a:t>‹#›</a:t>
            </a:fld>
            <a:endParaRPr lang="en-US"/>
          </a:p>
        </p:txBody>
      </p:sp>
    </p:spTree>
    <p:extLst>
      <p:ext uri="{BB962C8B-B14F-4D97-AF65-F5344CB8AC3E}">
        <p14:creationId xmlns:p14="http://schemas.microsoft.com/office/powerpoint/2010/main" val="3206532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414CB-32CA-496F-8AED-391D9923CEF9}" type="slidenum">
              <a:rPr lang="en-CA"/>
              <a:pPr/>
              <a:t>1</a:t>
            </a:fld>
            <a:endParaRPr lang="en-CA"/>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7316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58E09-C407-47FD-BEED-E4070F34DCB0}" type="slidenum">
              <a:rPr lang="en-CA"/>
              <a:pPr/>
              <a:t>10</a:t>
            </a:fld>
            <a:endParaRPr lang="en-CA"/>
          </a:p>
        </p:txBody>
      </p:sp>
      <p:sp>
        <p:nvSpPr>
          <p:cNvPr id="687106" name="Rectangle 2"/>
          <p:cNvSpPr>
            <a:spLocks noGrp="1" noRot="1" noChangeAspect="1" noChangeArrowheads="1" noTextEdit="1"/>
          </p:cNvSpPr>
          <p:nvPr>
            <p:ph type="sldImg"/>
          </p:nvPr>
        </p:nvSpPr>
        <p:spPr>
          <a:ln/>
        </p:spPr>
      </p:sp>
      <p:sp>
        <p:nvSpPr>
          <p:cNvPr id="687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37824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592DE4-F149-46F5-A5FF-A2206EAD0697}" type="slidenum">
              <a:rPr lang="en-CA"/>
              <a:pPr/>
              <a:t>11</a:t>
            </a:fld>
            <a:endParaRPr lang="en-CA"/>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15127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2F6F0C-AF82-42F5-9F75-355C9D4BC4A5}" type="slidenum">
              <a:rPr lang="en-CA"/>
              <a:pPr/>
              <a:t>12</a:t>
            </a:fld>
            <a:endParaRPr lang="en-CA"/>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68749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B65A30-5FD6-41CC-AA47-18E98754A634}" type="slidenum">
              <a:rPr lang="en-CA"/>
              <a:pPr/>
              <a:t>13</a:t>
            </a:fld>
            <a:endParaRPr lang="en-CA"/>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75024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50C4A5-1EE8-4B1E-AE57-02F3A34406A6}" type="slidenum">
              <a:rPr lang="en-CA"/>
              <a:pPr/>
              <a:t>14</a:t>
            </a:fld>
            <a:endParaRPr lang="en-CA"/>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96329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961087-B0CD-47E9-8C56-F48F9F316CFE}" type="slidenum">
              <a:rPr lang="en-CA"/>
              <a:pPr/>
              <a:t>15</a:t>
            </a:fld>
            <a:endParaRPr lang="en-CA"/>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37676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F2BDD9-9585-4EB0-878E-4FAAA9941C56}" type="slidenum">
              <a:rPr lang="en-CA"/>
              <a:pPr/>
              <a:t>16</a:t>
            </a:fld>
            <a:endParaRPr lang="en-CA"/>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83380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F9FCE0-71A5-49CB-B808-E4C820F804B9}" type="slidenum">
              <a:rPr lang="en-CA"/>
              <a:pPr/>
              <a:t>17</a:t>
            </a:fld>
            <a:endParaRPr lang="en-CA"/>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84138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6B9EE3-BF21-4B26-8D76-C50694B1BACD}" type="slidenum">
              <a:rPr lang="en-CA"/>
              <a:pPr/>
              <a:t>18</a:t>
            </a:fld>
            <a:endParaRPr lang="en-CA"/>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29221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3D6E1B-1235-46BC-91BA-9144548D46EE}" type="slidenum">
              <a:rPr lang="en-CA"/>
              <a:pPr/>
              <a:t>19</a:t>
            </a:fld>
            <a:endParaRPr lang="en-CA"/>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62091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5419C1-C9D7-4521-9EBA-818040DC4E68}" type="slidenum">
              <a:rPr lang="en-CA"/>
              <a:pPr/>
              <a:t>2</a:t>
            </a:fld>
            <a:endParaRPr lang="en-CA"/>
          </a:p>
        </p:txBody>
      </p:sp>
      <p:sp>
        <p:nvSpPr>
          <p:cNvPr id="670722" name="Rectangle 2"/>
          <p:cNvSpPr>
            <a:spLocks noGrp="1" noRot="1" noChangeAspect="1" noChangeArrowheads="1" noTextEdit="1"/>
          </p:cNvSpPr>
          <p:nvPr>
            <p:ph type="sldImg"/>
          </p:nvPr>
        </p:nvSpPr>
        <p:spPr>
          <a:ln/>
        </p:spPr>
      </p:sp>
      <p:sp>
        <p:nvSpPr>
          <p:cNvPr id="670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284659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039EB2-5256-42C1-8249-2FEEF3E9A207}" type="slidenum">
              <a:rPr lang="en-CA"/>
              <a:pPr/>
              <a:t>20</a:t>
            </a:fld>
            <a:endParaRPr lang="en-CA"/>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44253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DC8F4F-7D3A-4292-99D8-B503EA599A28}" type="slidenum">
              <a:rPr lang="en-CA"/>
              <a:pPr/>
              <a:t>21</a:t>
            </a:fld>
            <a:endParaRPr lang="en-CA"/>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25745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8CB4D2-7D2B-4E7F-A57E-3FCB85593B2E}" type="slidenum">
              <a:rPr lang="en-CA"/>
              <a:pPr/>
              <a:t>22</a:t>
            </a:fld>
            <a:endParaRPr lang="en-CA"/>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381506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10A163-1B76-40CF-9A92-FD5B7D5BAC87}" type="slidenum">
              <a:rPr lang="en-CA"/>
              <a:pPr/>
              <a:t>23</a:t>
            </a:fld>
            <a:endParaRPr lang="en-CA"/>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46192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435243-A488-47A1-8A53-B74DA7D704A5}" type="slidenum">
              <a:rPr lang="en-CA"/>
              <a:pPr/>
              <a:t>24</a:t>
            </a:fld>
            <a:endParaRPr lang="en-CA"/>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22122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3FFE41-1F15-4963-8C5F-6730C399196D}" type="slidenum">
              <a:rPr lang="en-CA"/>
              <a:pPr/>
              <a:t>25</a:t>
            </a:fld>
            <a:endParaRPr lang="en-CA"/>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84283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36471E-0D87-42BA-B5B4-F17681D8AB60}" type="slidenum">
              <a:rPr lang="en-CA"/>
              <a:pPr/>
              <a:t>26</a:t>
            </a:fld>
            <a:endParaRPr lang="en-CA"/>
          </a:p>
        </p:txBody>
      </p:sp>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27807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CB66AE-7EF8-4DB9-881C-BA9AE2253BEE}" type="slidenum">
              <a:rPr lang="en-CA"/>
              <a:pPr/>
              <a:t>3</a:t>
            </a:fld>
            <a:endParaRPr lang="en-CA"/>
          </a:p>
        </p:txBody>
      </p:sp>
      <p:sp>
        <p:nvSpPr>
          <p:cNvPr id="672770" name="Rectangle 2"/>
          <p:cNvSpPr>
            <a:spLocks noGrp="1" noRot="1" noChangeAspect="1" noChangeArrowheads="1" noTextEdit="1"/>
          </p:cNvSpPr>
          <p:nvPr>
            <p:ph type="sldImg"/>
          </p:nvPr>
        </p:nvSpPr>
        <p:spPr>
          <a:ln/>
        </p:spPr>
      </p:sp>
      <p:sp>
        <p:nvSpPr>
          <p:cNvPr id="672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3138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E1ECEB-C5F3-4B33-9DFA-5CE1F091539F}" type="slidenum">
              <a:rPr lang="en-CA"/>
              <a:pPr/>
              <a:t>4</a:t>
            </a:fld>
            <a:endParaRPr lang="en-CA"/>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31956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3D0CE1-40AD-4B4E-BAC5-9D91CFE81512}" type="slidenum">
              <a:rPr lang="en-CA"/>
              <a:pPr/>
              <a:t>5</a:t>
            </a:fld>
            <a:endParaRPr lang="en-CA"/>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53624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4FE0E5-3FF2-47A2-B6DC-3886D4E61231}" type="slidenum">
              <a:rPr lang="en-CA"/>
              <a:pPr/>
              <a:t>6</a:t>
            </a:fld>
            <a:endParaRPr lang="en-CA"/>
          </a:p>
        </p:txBody>
      </p:sp>
      <p:sp>
        <p:nvSpPr>
          <p:cNvPr id="678914" name="Rectangle 2"/>
          <p:cNvSpPr>
            <a:spLocks noGrp="1" noRot="1" noChangeAspect="1" noChangeArrowheads="1" noTextEdit="1"/>
          </p:cNvSpPr>
          <p:nvPr>
            <p:ph type="sldImg"/>
          </p:nvPr>
        </p:nvSpPr>
        <p:spPr>
          <a:ln/>
        </p:spPr>
      </p:sp>
      <p:sp>
        <p:nvSpPr>
          <p:cNvPr id="678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26526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629496-B484-41E1-ABA1-3E500412E741}" type="slidenum">
              <a:rPr lang="en-CA"/>
              <a:pPr/>
              <a:t>7</a:t>
            </a:fld>
            <a:endParaRPr lang="en-CA"/>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06132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C1206E-E1B7-48DE-9D08-8EFFF3018C91}" type="slidenum">
              <a:rPr lang="en-CA"/>
              <a:pPr/>
              <a:t>8</a:t>
            </a:fld>
            <a:endParaRPr lang="en-CA"/>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21050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B62106-4DBC-46ED-9B47-B72E42031020}" type="slidenum">
              <a:rPr lang="en-CA"/>
              <a:pPr/>
              <a:t>9</a:t>
            </a:fld>
            <a:endParaRPr lang="en-CA"/>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63778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47F737-05B7-4CAE-A520-E4853061ECC9}" type="datetime1">
              <a:rPr lang="en-US" smtClean="0"/>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D282E-1613-4892-A248-29C3FF5D2A7A}" type="slidenum">
              <a:rPr lang="en-US" smtClean="0"/>
              <a:t>‹#›</a:t>
            </a:fld>
            <a:endParaRPr lang="en-US"/>
          </a:p>
        </p:txBody>
      </p:sp>
    </p:spTree>
    <p:extLst>
      <p:ext uri="{BB962C8B-B14F-4D97-AF65-F5344CB8AC3E}">
        <p14:creationId xmlns:p14="http://schemas.microsoft.com/office/powerpoint/2010/main" val="967038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E6ACAD-9C39-454C-9D4A-E31EE526DB8E}" type="datetime1">
              <a:rPr lang="en-US" smtClean="0"/>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D282E-1613-4892-A248-29C3FF5D2A7A}" type="slidenum">
              <a:rPr lang="en-US" smtClean="0"/>
              <a:t>‹#›</a:t>
            </a:fld>
            <a:endParaRPr lang="en-US"/>
          </a:p>
        </p:txBody>
      </p:sp>
    </p:spTree>
    <p:extLst>
      <p:ext uri="{BB962C8B-B14F-4D97-AF65-F5344CB8AC3E}">
        <p14:creationId xmlns:p14="http://schemas.microsoft.com/office/powerpoint/2010/main" val="2206267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CBD3B2-19D5-449F-9399-730C47D50738}" type="datetime1">
              <a:rPr lang="en-US" smtClean="0"/>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D282E-1613-4892-A248-29C3FF5D2A7A}" type="slidenum">
              <a:rPr lang="en-US" smtClean="0"/>
              <a:t>‹#›</a:t>
            </a:fld>
            <a:endParaRPr lang="en-US"/>
          </a:p>
        </p:txBody>
      </p:sp>
    </p:spTree>
    <p:extLst>
      <p:ext uri="{BB962C8B-B14F-4D97-AF65-F5344CB8AC3E}">
        <p14:creationId xmlns:p14="http://schemas.microsoft.com/office/powerpoint/2010/main" val="2608666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CE7952-600C-42B6-8DF8-CB65B1A3B638}" type="datetime1">
              <a:rPr lang="en-US" smtClean="0"/>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D282E-1613-4892-A248-29C3FF5D2A7A}" type="slidenum">
              <a:rPr lang="en-US" smtClean="0"/>
              <a:t>‹#›</a:t>
            </a:fld>
            <a:endParaRPr lang="en-US"/>
          </a:p>
        </p:txBody>
      </p:sp>
    </p:spTree>
    <p:extLst>
      <p:ext uri="{BB962C8B-B14F-4D97-AF65-F5344CB8AC3E}">
        <p14:creationId xmlns:p14="http://schemas.microsoft.com/office/powerpoint/2010/main" val="970626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990E5E-DA8C-4021-82F8-533B19DBD355}" type="datetime1">
              <a:rPr lang="en-US" smtClean="0"/>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D282E-1613-4892-A248-29C3FF5D2A7A}" type="slidenum">
              <a:rPr lang="en-US" smtClean="0"/>
              <a:t>‹#›</a:t>
            </a:fld>
            <a:endParaRPr lang="en-US"/>
          </a:p>
        </p:txBody>
      </p:sp>
    </p:spTree>
    <p:extLst>
      <p:ext uri="{BB962C8B-B14F-4D97-AF65-F5344CB8AC3E}">
        <p14:creationId xmlns:p14="http://schemas.microsoft.com/office/powerpoint/2010/main" val="288457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36EEBB-B6B8-41A7-BFC2-274A60FD502D}" type="datetime1">
              <a:rPr lang="en-US" smtClean="0"/>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6D282E-1613-4892-A248-29C3FF5D2A7A}" type="slidenum">
              <a:rPr lang="en-US" smtClean="0"/>
              <a:t>‹#›</a:t>
            </a:fld>
            <a:endParaRPr lang="en-US"/>
          </a:p>
        </p:txBody>
      </p:sp>
    </p:spTree>
    <p:extLst>
      <p:ext uri="{BB962C8B-B14F-4D97-AF65-F5344CB8AC3E}">
        <p14:creationId xmlns:p14="http://schemas.microsoft.com/office/powerpoint/2010/main" val="106026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C8F073-BA6D-43F8-B274-BDC3ADAA9538}" type="datetime1">
              <a:rPr lang="en-US" smtClean="0"/>
              <a:t>8/8/2016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6D282E-1613-4892-A248-29C3FF5D2A7A}" type="slidenum">
              <a:rPr lang="en-US" smtClean="0"/>
              <a:t>‹#›</a:t>
            </a:fld>
            <a:endParaRPr lang="en-US"/>
          </a:p>
        </p:txBody>
      </p:sp>
    </p:spTree>
    <p:extLst>
      <p:ext uri="{BB962C8B-B14F-4D97-AF65-F5344CB8AC3E}">
        <p14:creationId xmlns:p14="http://schemas.microsoft.com/office/powerpoint/2010/main" val="164673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43D214-6288-4CDB-976F-D6E5AD6B8CAF}" type="datetime1">
              <a:rPr lang="en-US" smtClean="0"/>
              <a:t>8/8/2016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6D282E-1613-4892-A248-29C3FF5D2A7A}" type="slidenum">
              <a:rPr lang="en-US" smtClean="0"/>
              <a:t>‹#›</a:t>
            </a:fld>
            <a:endParaRPr lang="en-US"/>
          </a:p>
        </p:txBody>
      </p:sp>
    </p:spTree>
    <p:extLst>
      <p:ext uri="{BB962C8B-B14F-4D97-AF65-F5344CB8AC3E}">
        <p14:creationId xmlns:p14="http://schemas.microsoft.com/office/powerpoint/2010/main" val="231218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B27F3-7244-4228-A7FC-B5B929D485FE}" type="datetime1">
              <a:rPr lang="en-US" smtClean="0"/>
              <a:t>8/8/2016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6D282E-1613-4892-A248-29C3FF5D2A7A}" type="slidenum">
              <a:rPr lang="en-US" smtClean="0"/>
              <a:t>‹#›</a:t>
            </a:fld>
            <a:endParaRPr lang="en-US"/>
          </a:p>
        </p:txBody>
      </p:sp>
    </p:spTree>
    <p:extLst>
      <p:ext uri="{BB962C8B-B14F-4D97-AF65-F5344CB8AC3E}">
        <p14:creationId xmlns:p14="http://schemas.microsoft.com/office/powerpoint/2010/main" val="3219280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D2D35A-6C23-464F-9796-B4DC5D56041E}" type="datetime1">
              <a:rPr lang="en-US" smtClean="0"/>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6D282E-1613-4892-A248-29C3FF5D2A7A}" type="slidenum">
              <a:rPr lang="en-US" smtClean="0"/>
              <a:t>‹#›</a:t>
            </a:fld>
            <a:endParaRPr lang="en-US"/>
          </a:p>
        </p:txBody>
      </p:sp>
    </p:spTree>
    <p:extLst>
      <p:ext uri="{BB962C8B-B14F-4D97-AF65-F5344CB8AC3E}">
        <p14:creationId xmlns:p14="http://schemas.microsoft.com/office/powerpoint/2010/main" val="1169956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D32AE-534F-452B-8071-47818EA28B41}" type="datetime1">
              <a:rPr lang="en-US" smtClean="0"/>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6D282E-1613-4892-A248-29C3FF5D2A7A}" type="slidenum">
              <a:rPr lang="en-US" smtClean="0"/>
              <a:t>‹#›</a:t>
            </a:fld>
            <a:endParaRPr lang="en-US"/>
          </a:p>
        </p:txBody>
      </p:sp>
    </p:spTree>
    <p:extLst>
      <p:ext uri="{BB962C8B-B14F-4D97-AF65-F5344CB8AC3E}">
        <p14:creationId xmlns:p14="http://schemas.microsoft.com/office/powerpoint/2010/main" val="165749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F697A3-CF8B-4A07-8B2A-511B5AB6FF48}" type="datetime1">
              <a:rPr lang="en-US" smtClean="0"/>
              <a:t>8/8/2016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D282E-1613-4892-A248-29C3FF5D2A7A}" type="slidenum">
              <a:rPr lang="en-US" smtClean="0"/>
              <a:t>‹#›</a:t>
            </a:fld>
            <a:endParaRPr lang="en-US"/>
          </a:p>
        </p:txBody>
      </p:sp>
    </p:spTree>
    <p:extLst>
      <p:ext uri="{BB962C8B-B14F-4D97-AF65-F5344CB8AC3E}">
        <p14:creationId xmlns:p14="http://schemas.microsoft.com/office/powerpoint/2010/main" val="3841075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3" name="Rectangle 3" descr="Pink tissue paper"/>
          <p:cNvSpPr>
            <a:spLocks noGrp="1" noChangeArrowheads="1"/>
          </p:cNvSpPr>
          <p:nvPr>
            <p:ph type="subTitle" idx="1"/>
          </p:nvPr>
        </p:nvSpPr>
        <p:spPr>
          <a:xfrm>
            <a:off x="1219200" y="1354138"/>
            <a:ext cx="9144000" cy="982662"/>
          </a:xfrm>
        </p:spPr>
        <p:txBody>
          <a:bodyPr>
            <a:normAutofit/>
          </a:bodyPr>
          <a:lstStyle/>
          <a:p>
            <a:r>
              <a:rPr lang="en-US" sz="4800" dirty="0"/>
              <a:t>Indexing Structures for Files</a:t>
            </a:r>
          </a:p>
        </p:txBody>
      </p:sp>
    </p:spTree>
    <p:extLst>
      <p:ext uri="{BB962C8B-B14F-4D97-AF65-F5344CB8AC3E}">
        <p14:creationId xmlns:p14="http://schemas.microsoft.com/office/powerpoint/2010/main" val="487417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7" name="Rectangle 7"/>
          <p:cNvSpPr>
            <a:spLocks noGrp="1" noChangeArrowheads="1"/>
          </p:cNvSpPr>
          <p:nvPr>
            <p:ph type="title"/>
          </p:nvPr>
        </p:nvSpPr>
        <p:spPr>
          <a:xfrm>
            <a:off x="284408" y="2325197"/>
            <a:ext cx="1686059" cy="992187"/>
          </a:xfrm>
        </p:spPr>
        <p:txBody>
          <a:bodyPr>
            <a:normAutofit fontScale="90000"/>
          </a:bodyPr>
          <a:lstStyle/>
          <a:p>
            <a:r>
              <a:rPr lang="en-US" sz="3200" dirty="0"/>
              <a:t>Another Clustering Index Example</a:t>
            </a:r>
          </a:p>
        </p:txBody>
      </p:sp>
      <p:pic>
        <p:nvPicPr>
          <p:cNvPr id="686089" name="Picture 9" descr="fig14_0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7678" y="0"/>
            <a:ext cx="5175376" cy="6692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483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4" name="Rectangle 6"/>
          <p:cNvSpPr>
            <a:spLocks noGrp="1" noChangeArrowheads="1"/>
          </p:cNvSpPr>
          <p:nvPr>
            <p:ph type="title"/>
          </p:nvPr>
        </p:nvSpPr>
        <p:spPr>
          <a:xfrm>
            <a:off x="838200" y="0"/>
            <a:ext cx="10515600" cy="1325563"/>
          </a:xfrm>
        </p:spPr>
        <p:txBody>
          <a:bodyPr/>
          <a:lstStyle/>
          <a:p>
            <a:r>
              <a:rPr lang="en-US" dirty="0"/>
              <a:t>Types of Single-Level Indexes</a:t>
            </a:r>
          </a:p>
        </p:txBody>
      </p:sp>
      <p:sp>
        <p:nvSpPr>
          <p:cNvPr id="688135" name="Rectangle 7"/>
          <p:cNvSpPr>
            <a:spLocks noGrp="1" noChangeArrowheads="1"/>
          </p:cNvSpPr>
          <p:nvPr>
            <p:ph type="body" idx="1"/>
          </p:nvPr>
        </p:nvSpPr>
        <p:spPr>
          <a:xfrm>
            <a:off x="838200" y="1325563"/>
            <a:ext cx="10945968" cy="4980567"/>
          </a:xfrm>
        </p:spPr>
        <p:txBody>
          <a:bodyPr>
            <a:noAutofit/>
          </a:bodyPr>
          <a:lstStyle/>
          <a:p>
            <a:pPr algn="just">
              <a:lnSpc>
                <a:spcPct val="80000"/>
              </a:lnSpc>
            </a:pPr>
            <a:r>
              <a:rPr lang="en-US" sz="3200" dirty="0"/>
              <a:t>Secondary Index</a:t>
            </a:r>
          </a:p>
          <a:p>
            <a:pPr lvl="1" algn="just">
              <a:lnSpc>
                <a:spcPct val="80000"/>
              </a:lnSpc>
            </a:pPr>
            <a:r>
              <a:rPr lang="en-US" sz="2800" dirty="0"/>
              <a:t>A secondary index provides a secondary means of accessing a file for which some primary access already exists.</a:t>
            </a:r>
          </a:p>
          <a:p>
            <a:pPr lvl="1" algn="just">
              <a:lnSpc>
                <a:spcPct val="80000"/>
              </a:lnSpc>
            </a:pPr>
            <a:r>
              <a:rPr lang="en-US" sz="2800" dirty="0"/>
              <a:t>The secondary index may be on a field which is a candidate key and has a unique value in every record, or a non-key with duplicate values.</a:t>
            </a:r>
          </a:p>
          <a:p>
            <a:pPr lvl="1" algn="just">
              <a:lnSpc>
                <a:spcPct val="80000"/>
              </a:lnSpc>
            </a:pPr>
            <a:r>
              <a:rPr lang="en-US" sz="2800" dirty="0"/>
              <a:t>The index is an ordered file with two fields.</a:t>
            </a:r>
          </a:p>
          <a:p>
            <a:pPr lvl="2" algn="just">
              <a:lnSpc>
                <a:spcPct val="80000"/>
              </a:lnSpc>
            </a:pPr>
            <a:r>
              <a:rPr lang="en-US" sz="2800" dirty="0"/>
              <a:t>The first field is of the same data type as some </a:t>
            </a:r>
            <a:r>
              <a:rPr lang="en-US" sz="2800" b="1" dirty="0"/>
              <a:t>non-ordering</a:t>
            </a:r>
            <a:r>
              <a:rPr lang="en-US" sz="2800" dirty="0"/>
              <a:t> </a:t>
            </a:r>
            <a:r>
              <a:rPr lang="en-US" sz="2800" b="1" dirty="0"/>
              <a:t>field</a:t>
            </a:r>
            <a:r>
              <a:rPr lang="en-US" sz="2800" dirty="0"/>
              <a:t> of the data file that is an indexing field. </a:t>
            </a:r>
          </a:p>
          <a:p>
            <a:pPr lvl="2" algn="just">
              <a:lnSpc>
                <a:spcPct val="80000"/>
              </a:lnSpc>
            </a:pPr>
            <a:r>
              <a:rPr lang="en-US" sz="2800" dirty="0"/>
              <a:t>The second field is either a </a:t>
            </a:r>
            <a:r>
              <a:rPr lang="en-US" sz="2800" b="1" dirty="0"/>
              <a:t>block</a:t>
            </a:r>
            <a:r>
              <a:rPr lang="en-US" sz="2800" dirty="0"/>
              <a:t> pointer or a record pointer.</a:t>
            </a:r>
          </a:p>
          <a:p>
            <a:pPr lvl="2" algn="just">
              <a:lnSpc>
                <a:spcPct val="80000"/>
              </a:lnSpc>
            </a:pPr>
            <a:r>
              <a:rPr lang="en-US" sz="2800" dirty="0"/>
              <a:t>There can be </a:t>
            </a:r>
            <a:r>
              <a:rPr lang="en-US" sz="2800" i="1" dirty="0"/>
              <a:t>many</a:t>
            </a:r>
            <a:r>
              <a:rPr lang="en-US" sz="2800" dirty="0"/>
              <a:t> secondary indexes (and hence, indexing fields) for the same file.</a:t>
            </a:r>
          </a:p>
          <a:p>
            <a:pPr lvl="1" algn="just">
              <a:lnSpc>
                <a:spcPct val="80000"/>
              </a:lnSpc>
            </a:pPr>
            <a:r>
              <a:rPr lang="en-US" sz="2800" dirty="0"/>
              <a:t>Includes one entry </a:t>
            </a:r>
            <a:r>
              <a:rPr lang="en-US" sz="2800" i="1" dirty="0"/>
              <a:t>for each record</a:t>
            </a:r>
            <a:r>
              <a:rPr lang="en-US" sz="2800" dirty="0"/>
              <a:t> in the data file; hence, it is a </a:t>
            </a:r>
            <a:r>
              <a:rPr lang="en-US" sz="2800" i="1" dirty="0"/>
              <a:t>dense index</a:t>
            </a:r>
          </a:p>
        </p:txBody>
      </p:sp>
    </p:spTree>
    <p:extLst>
      <p:ext uri="{BB962C8B-B14F-4D97-AF65-F5344CB8AC3E}">
        <p14:creationId xmlns:p14="http://schemas.microsoft.com/office/powerpoint/2010/main" val="2043721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83" name="Rectangle 7"/>
          <p:cNvSpPr>
            <a:spLocks noGrp="1" noChangeArrowheads="1"/>
          </p:cNvSpPr>
          <p:nvPr>
            <p:ph type="title"/>
          </p:nvPr>
        </p:nvSpPr>
        <p:spPr>
          <a:xfrm>
            <a:off x="0" y="1600200"/>
            <a:ext cx="2961068" cy="992187"/>
          </a:xfrm>
        </p:spPr>
        <p:txBody>
          <a:bodyPr>
            <a:normAutofit fontScale="90000"/>
          </a:bodyPr>
          <a:lstStyle/>
          <a:p>
            <a:r>
              <a:rPr lang="en-US" dirty="0"/>
              <a:t>Example of a Dense Secondary Index</a:t>
            </a:r>
            <a:endParaRPr lang="en-US" sz="2400" dirty="0"/>
          </a:p>
        </p:txBody>
      </p:sp>
      <p:pic>
        <p:nvPicPr>
          <p:cNvPr id="690186" name="Picture 10" descr="fig14_0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33187" y="-1"/>
            <a:ext cx="5644143" cy="6770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518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31" name="Rectangle 7"/>
          <p:cNvSpPr>
            <a:spLocks noGrp="1" noChangeArrowheads="1"/>
          </p:cNvSpPr>
          <p:nvPr>
            <p:ph type="title"/>
          </p:nvPr>
        </p:nvSpPr>
        <p:spPr>
          <a:xfrm>
            <a:off x="194256" y="1421193"/>
            <a:ext cx="2752726" cy="1325563"/>
          </a:xfrm>
        </p:spPr>
        <p:txBody>
          <a:bodyPr>
            <a:normAutofit fontScale="90000"/>
          </a:bodyPr>
          <a:lstStyle/>
          <a:p>
            <a:r>
              <a:rPr lang="en-US" dirty="0"/>
              <a:t>An Example of a Secondary Index</a:t>
            </a:r>
          </a:p>
        </p:txBody>
      </p:sp>
      <p:pic>
        <p:nvPicPr>
          <p:cNvPr id="692233" name="Picture 9" descr="fig14_0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90925" y="167425"/>
            <a:ext cx="5826799" cy="66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240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42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552" y="1352282"/>
            <a:ext cx="10568877" cy="4765183"/>
          </a:xfrm>
          <a:prstGeom prst="rect">
            <a:avLst/>
          </a:prstGeom>
          <a:noFill/>
          <a:extLst>
            <a:ext uri="{909E8E84-426E-40DD-AFC4-6F175D3DCCD1}">
              <a14:hiddenFill xmlns:a14="http://schemas.microsoft.com/office/drawing/2010/main">
                <a:solidFill>
                  <a:srgbClr val="FFFFFF"/>
                </a:solidFill>
              </a14:hiddenFill>
            </a:ext>
          </a:extLst>
        </p:spPr>
      </p:pic>
      <p:sp>
        <p:nvSpPr>
          <p:cNvPr id="694281" name="Rectangle 9"/>
          <p:cNvSpPr>
            <a:spLocks noGrp="1" noChangeArrowheads="1"/>
          </p:cNvSpPr>
          <p:nvPr>
            <p:ph type="title"/>
          </p:nvPr>
        </p:nvSpPr>
        <p:spPr/>
        <p:txBody>
          <a:bodyPr/>
          <a:lstStyle/>
          <a:p>
            <a:r>
              <a:rPr lang="en-US"/>
              <a:t>Properties of Index Types</a:t>
            </a:r>
          </a:p>
        </p:txBody>
      </p:sp>
    </p:spTree>
    <p:extLst>
      <p:ext uri="{BB962C8B-B14F-4D97-AF65-F5344CB8AC3E}">
        <p14:creationId xmlns:p14="http://schemas.microsoft.com/office/powerpoint/2010/main" val="3396938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6" name="Rectangle 6"/>
          <p:cNvSpPr>
            <a:spLocks noGrp="1" noChangeArrowheads="1"/>
          </p:cNvSpPr>
          <p:nvPr>
            <p:ph type="title"/>
          </p:nvPr>
        </p:nvSpPr>
        <p:spPr/>
        <p:txBody>
          <a:bodyPr/>
          <a:lstStyle/>
          <a:p>
            <a:r>
              <a:rPr lang="en-US" dirty="0"/>
              <a:t>Multi-Level Indexes </a:t>
            </a:r>
          </a:p>
        </p:txBody>
      </p:sp>
      <p:sp>
        <p:nvSpPr>
          <p:cNvPr id="696327" name="Rectangle 7"/>
          <p:cNvSpPr>
            <a:spLocks noGrp="1" noChangeArrowheads="1"/>
          </p:cNvSpPr>
          <p:nvPr>
            <p:ph type="body" idx="1"/>
          </p:nvPr>
        </p:nvSpPr>
        <p:spPr>
          <a:xfrm>
            <a:off x="283335" y="1275008"/>
            <a:ext cx="11070465" cy="5370491"/>
          </a:xfrm>
        </p:spPr>
        <p:txBody>
          <a:bodyPr>
            <a:normAutofit/>
          </a:bodyPr>
          <a:lstStyle/>
          <a:p>
            <a:pPr algn="just"/>
            <a:r>
              <a:rPr lang="en-US" dirty="0" smtClean="0"/>
              <a:t>The idea behind multilevel index is to reduce the part of index that we continue to search by </a:t>
            </a:r>
            <a:r>
              <a:rPr lang="en-US" dirty="0" err="1" smtClean="0"/>
              <a:t>bfr</a:t>
            </a:r>
            <a:r>
              <a:rPr lang="en-US" dirty="0" smtClean="0"/>
              <a:t> which is larger than 2 so the search space is reduced much faster. </a:t>
            </a:r>
            <a:endParaRPr lang="en-US" dirty="0"/>
          </a:p>
          <a:p>
            <a:pPr algn="just"/>
            <a:r>
              <a:rPr lang="en-US" dirty="0" smtClean="0"/>
              <a:t>Because </a:t>
            </a:r>
            <a:r>
              <a:rPr lang="en-US" dirty="0"/>
              <a:t>a single-level index is an ordered file, we can create a primary index </a:t>
            </a:r>
            <a:r>
              <a:rPr lang="en-US" i="1" dirty="0"/>
              <a:t>to the index itself</a:t>
            </a:r>
            <a:r>
              <a:rPr lang="en-US" dirty="0"/>
              <a:t>;</a:t>
            </a:r>
          </a:p>
          <a:p>
            <a:pPr lvl="1" algn="just"/>
            <a:r>
              <a:rPr lang="en-US" dirty="0"/>
              <a:t>In this case, the original index file is called the </a:t>
            </a:r>
            <a:r>
              <a:rPr lang="en-US" i="1" dirty="0"/>
              <a:t>first-level index</a:t>
            </a:r>
            <a:r>
              <a:rPr lang="en-US" dirty="0"/>
              <a:t> and the index to the index is called the </a:t>
            </a:r>
            <a:r>
              <a:rPr lang="en-US" i="1" dirty="0"/>
              <a:t>second-level index</a:t>
            </a:r>
            <a:r>
              <a:rPr lang="en-US" dirty="0"/>
              <a:t>.</a:t>
            </a:r>
          </a:p>
          <a:p>
            <a:pPr algn="just"/>
            <a:r>
              <a:rPr lang="en-US" dirty="0"/>
              <a:t>We can repeat the process, creating a third, fourth, ..., top level until all entries of the </a:t>
            </a:r>
            <a:r>
              <a:rPr lang="en-US" i="1" dirty="0"/>
              <a:t>top level</a:t>
            </a:r>
            <a:r>
              <a:rPr lang="en-US" dirty="0"/>
              <a:t> fit in one disk block</a:t>
            </a:r>
          </a:p>
          <a:p>
            <a:pPr algn="just"/>
            <a:r>
              <a:rPr lang="en-US" dirty="0"/>
              <a:t>A multi-level index can be created for any type of first-level index (primary, secondary, clustering) as long as the first-level index consists of </a:t>
            </a:r>
            <a:r>
              <a:rPr lang="en-US" i="1" dirty="0"/>
              <a:t>more than one</a:t>
            </a:r>
            <a:r>
              <a:rPr lang="en-US" dirty="0"/>
              <a:t> disk block</a:t>
            </a:r>
          </a:p>
        </p:txBody>
      </p:sp>
    </p:spTree>
    <p:extLst>
      <p:ext uri="{BB962C8B-B14F-4D97-AF65-F5344CB8AC3E}">
        <p14:creationId xmlns:p14="http://schemas.microsoft.com/office/powerpoint/2010/main" val="159441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5" name="Rectangle 7"/>
          <p:cNvSpPr>
            <a:spLocks noGrp="1" noChangeArrowheads="1"/>
          </p:cNvSpPr>
          <p:nvPr>
            <p:ph type="title"/>
          </p:nvPr>
        </p:nvSpPr>
        <p:spPr>
          <a:xfrm>
            <a:off x="0" y="2788836"/>
            <a:ext cx="3180008" cy="992187"/>
          </a:xfrm>
        </p:spPr>
        <p:txBody>
          <a:bodyPr>
            <a:normAutofit fontScale="90000"/>
          </a:bodyPr>
          <a:lstStyle/>
          <a:p>
            <a:r>
              <a:rPr lang="en-US"/>
              <a:t>A Two-level Primary Index</a:t>
            </a:r>
            <a:endParaRPr lang="en-US" sz="3200"/>
          </a:p>
        </p:txBody>
      </p:sp>
      <p:pic>
        <p:nvPicPr>
          <p:cNvPr id="698379" name="Picture 11" descr="fig14_0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4800" y="0"/>
            <a:ext cx="5531476" cy="683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850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22" name="Rectangle 6"/>
          <p:cNvSpPr>
            <a:spLocks noGrp="1" noChangeArrowheads="1"/>
          </p:cNvSpPr>
          <p:nvPr>
            <p:ph type="title"/>
          </p:nvPr>
        </p:nvSpPr>
        <p:spPr>
          <a:xfrm>
            <a:off x="838200" y="378004"/>
            <a:ext cx="10515600" cy="1325563"/>
          </a:xfrm>
        </p:spPr>
        <p:txBody>
          <a:bodyPr/>
          <a:lstStyle/>
          <a:p>
            <a:r>
              <a:rPr lang="en-US"/>
              <a:t>Multi-Level Indexes </a:t>
            </a:r>
          </a:p>
        </p:txBody>
      </p:sp>
      <p:sp>
        <p:nvSpPr>
          <p:cNvPr id="700423" name="Rectangle 7"/>
          <p:cNvSpPr>
            <a:spLocks noGrp="1" noChangeArrowheads="1"/>
          </p:cNvSpPr>
          <p:nvPr>
            <p:ph type="body" idx="1"/>
          </p:nvPr>
        </p:nvSpPr>
        <p:spPr/>
        <p:txBody>
          <a:bodyPr/>
          <a:lstStyle/>
          <a:p>
            <a:pPr algn="just"/>
            <a:r>
              <a:rPr lang="en-US" dirty="0"/>
              <a:t>Such a multi-level index is a form of </a:t>
            </a:r>
            <a:r>
              <a:rPr lang="en-US" i="1" dirty="0"/>
              <a:t>search tree</a:t>
            </a:r>
            <a:endParaRPr lang="en-US" dirty="0"/>
          </a:p>
          <a:p>
            <a:pPr lvl="1" algn="just"/>
            <a:r>
              <a:rPr lang="en-US" dirty="0"/>
              <a:t>However, insertion and deletion of new index entries is a severe problem because every level of the index is an </a:t>
            </a:r>
            <a:r>
              <a:rPr lang="en-US" i="1" dirty="0"/>
              <a:t>ordered file</a:t>
            </a:r>
            <a:r>
              <a:rPr lang="en-US" dirty="0"/>
              <a:t>.</a:t>
            </a:r>
          </a:p>
        </p:txBody>
      </p:sp>
    </p:spTree>
    <p:extLst>
      <p:ext uri="{BB962C8B-B14F-4D97-AF65-F5344CB8AC3E}">
        <p14:creationId xmlns:p14="http://schemas.microsoft.com/office/powerpoint/2010/main" val="2792529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71" name="Rectangle 7"/>
          <p:cNvSpPr>
            <a:spLocks noGrp="1" noChangeArrowheads="1"/>
          </p:cNvSpPr>
          <p:nvPr>
            <p:ph type="title"/>
          </p:nvPr>
        </p:nvSpPr>
        <p:spPr/>
        <p:txBody>
          <a:bodyPr/>
          <a:lstStyle/>
          <a:p>
            <a:r>
              <a:rPr lang="en-US" sz="3200"/>
              <a:t>A Node in a Search Tree with Pointers to Subtrees below It</a:t>
            </a:r>
          </a:p>
        </p:txBody>
      </p:sp>
      <p:pic>
        <p:nvPicPr>
          <p:cNvPr id="702467" name="Picture 3"/>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763714" y="3228976"/>
            <a:ext cx="8294687" cy="2409825"/>
          </a:xfrm>
        </p:spPr>
      </p:pic>
    </p:spTree>
    <p:extLst>
      <p:ext uri="{BB962C8B-B14F-4D97-AF65-F5344CB8AC3E}">
        <p14:creationId xmlns:p14="http://schemas.microsoft.com/office/powerpoint/2010/main" val="1461369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9" name="Rectangle 7"/>
          <p:cNvSpPr>
            <a:spLocks noGrp="1" noChangeArrowheads="1"/>
          </p:cNvSpPr>
          <p:nvPr>
            <p:ph type="title"/>
          </p:nvPr>
        </p:nvSpPr>
        <p:spPr/>
        <p:txBody>
          <a:bodyPr/>
          <a:lstStyle/>
          <a:p>
            <a:r>
              <a:rPr lang="en-US" sz="3200" dirty="0" smtClean="0"/>
              <a:t>A </a:t>
            </a:r>
            <a:r>
              <a:rPr lang="en-US" sz="3200" dirty="0"/>
              <a:t>search tree of order p = 3.</a:t>
            </a:r>
          </a:p>
        </p:txBody>
      </p:sp>
      <p:pic>
        <p:nvPicPr>
          <p:cNvPr id="704515" name="Picture 3"/>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2209801" y="2387601"/>
            <a:ext cx="8048625" cy="3190875"/>
          </a:xfrm>
        </p:spPr>
      </p:pic>
    </p:spTree>
    <p:extLst>
      <p:ext uri="{BB962C8B-B14F-4D97-AF65-F5344CB8AC3E}">
        <p14:creationId xmlns:p14="http://schemas.microsoft.com/office/powerpoint/2010/main" val="3867371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3" name="Rectangle 7"/>
          <p:cNvSpPr>
            <a:spLocks noGrp="1" noChangeArrowheads="1"/>
          </p:cNvSpPr>
          <p:nvPr>
            <p:ph type="body" idx="1"/>
          </p:nvPr>
        </p:nvSpPr>
        <p:spPr>
          <a:xfrm>
            <a:off x="838200" y="355600"/>
            <a:ext cx="10515600" cy="5821363"/>
          </a:xfrm>
        </p:spPr>
        <p:txBody>
          <a:bodyPr>
            <a:normAutofit fontScale="85000" lnSpcReduction="10000"/>
          </a:bodyPr>
          <a:lstStyle/>
          <a:p>
            <a:r>
              <a:rPr lang="en-US" sz="3300" dirty="0"/>
              <a:t>A file already exists with some primary organizations that is hashed or unordered and to describe additional access structures called indexes are used to speed up the retrieval of records. The indexing fields are used to construct the index and basically any field of the file can be used to create an index and multiple index on different fields can be constructed on same file</a:t>
            </a:r>
            <a:r>
              <a:rPr lang="en-US" sz="3300" dirty="0" smtClean="0"/>
              <a:t>. The types of indexes are based on ordered files and tree data structures. Indexes can also be constructed based on hashing or other data structures.</a:t>
            </a:r>
            <a:endParaRPr lang="en-US" sz="3300" dirty="0"/>
          </a:p>
          <a:p>
            <a:r>
              <a:rPr lang="en-US" sz="4000" dirty="0" smtClean="0"/>
              <a:t>Types </a:t>
            </a:r>
            <a:r>
              <a:rPr lang="en-US" sz="4000" dirty="0"/>
              <a:t>of Single-level Ordered Indexes</a:t>
            </a:r>
          </a:p>
          <a:p>
            <a:pPr lvl="1"/>
            <a:r>
              <a:rPr lang="en-US" sz="3600" dirty="0"/>
              <a:t>Primary Indexes</a:t>
            </a:r>
          </a:p>
          <a:p>
            <a:pPr lvl="1"/>
            <a:r>
              <a:rPr lang="en-US" sz="3600" dirty="0"/>
              <a:t>Clustering Indexes</a:t>
            </a:r>
          </a:p>
          <a:p>
            <a:pPr lvl="1"/>
            <a:r>
              <a:rPr lang="en-US" sz="3600" dirty="0"/>
              <a:t>Secondary Indexes</a:t>
            </a:r>
          </a:p>
          <a:p>
            <a:r>
              <a:rPr lang="en-US" sz="4000" dirty="0"/>
              <a:t>Multilevel Indexes</a:t>
            </a:r>
          </a:p>
          <a:p>
            <a:r>
              <a:rPr lang="en-US" sz="4000" dirty="0"/>
              <a:t>Dynamic Multilevel Indexes Using </a:t>
            </a:r>
            <a:r>
              <a:rPr lang="en-US" sz="4000" dirty="0" smtClean="0"/>
              <a:t>B-Trees </a:t>
            </a:r>
            <a:r>
              <a:rPr lang="en-US" sz="4000" dirty="0"/>
              <a:t>and B+-</a:t>
            </a:r>
            <a:r>
              <a:rPr lang="en-US" sz="4000" dirty="0" smtClean="0"/>
              <a:t>Trees</a:t>
            </a:r>
            <a:endParaRPr lang="en-US" sz="4000" dirty="0"/>
          </a:p>
        </p:txBody>
      </p:sp>
    </p:spTree>
    <p:extLst>
      <p:ext uri="{BB962C8B-B14F-4D97-AF65-F5344CB8AC3E}">
        <p14:creationId xmlns:p14="http://schemas.microsoft.com/office/powerpoint/2010/main" val="1180039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6" name="Rectangle 6"/>
          <p:cNvSpPr>
            <a:spLocks noGrp="1" noChangeArrowheads="1"/>
          </p:cNvSpPr>
          <p:nvPr>
            <p:ph type="title"/>
          </p:nvPr>
        </p:nvSpPr>
        <p:spPr/>
        <p:txBody>
          <a:bodyPr/>
          <a:lstStyle/>
          <a:p>
            <a:r>
              <a:rPr lang="en-US" sz="3200"/>
              <a:t>Dynamic Multilevel Indexes Using B-Trees and B+-Trees</a:t>
            </a:r>
          </a:p>
        </p:txBody>
      </p:sp>
      <p:sp>
        <p:nvSpPr>
          <p:cNvPr id="706567" name="Rectangle 7"/>
          <p:cNvSpPr>
            <a:spLocks noGrp="1" noChangeArrowheads="1"/>
          </p:cNvSpPr>
          <p:nvPr>
            <p:ph type="body" idx="1"/>
          </p:nvPr>
        </p:nvSpPr>
        <p:spPr/>
        <p:txBody>
          <a:bodyPr>
            <a:normAutofit/>
          </a:bodyPr>
          <a:lstStyle/>
          <a:p>
            <a:r>
              <a:rPr lang="en-US" dirty="0"/>
              <a:t>Most multi-level indexes use B-tree or B+-tree data structures because of the insertion and deletion problem</a:t>
            </a:r>
          </a:p>
          <a:p>
            <a:pPr lvl="1"/>
            <a:r>
              <a:rPr lang="en-US" dirty="0"/>
              <a:t>This leaves space in each tree node (disk block) to allow for new index entries</a:t>
            </a:r>
          </a:p>
          <a:p>
            <a:r>
              <a:rPr lang="en-US" dirty="0"/>
              <a:t>These data structures are variations of search trees that allow efficient insertion and deletion of new search values.</a:t>
            </a:r>
          </a:p>
          <a:p>
            <a:r>
              <a:rPr lang="en-US" dirty="0"/>
              <a:t>In B-Tree and B+-Tree data structures, each node corresponds to a disk block</a:t>
            </a:r>
          </a:p>
          <a:p>
            <a:r>
              <a:rPr lang="en-US" dirty="0"/>
              <a:t>Each node is kept between half-full and completely full</a:t>
            </a:r>
          </a:p>
        </p:txBody>
      </p:sp>
    </p:spTree>
    <p:extLst>
      <p:ext uri="{BB962C8B-B14F-4D97-AF65-F5344CB8AC3E}">
        <p14:creationId xmlns:p14="http://schemas.microsoft.com/office/powerpoint/2010/main" val="2197786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4" name="Rectangle 6"/>
          <p:cNvSpPr>
            <a:spLocks noGrp="1" noChangeArrowheads="1"/>
          </p:cNvSpPr>
          <p:nvPr>
            <p:ph type="title"/>
          </p:nvPr>
        </p:nvSpPr>
        <p:spPr/>
        <p:txBody>
          <a:bodyPr/>
          <a:lstStyle/>
          <a:p>
            <a:r>
              <a:rPr lang="en-US" sz="3200"/>
              <a:t>Dynamic Multilevel Indexes Using B-Trees and B+-Trees (contd.)</a:t>
            </a:r>
          </a:p>
        </p:txBody>
      </p:sp>
      <p:sp>
        <p:nvSpPr>
          <p:cNvPr id="708615" name="Rectangle 7"/>
          <p:cNvSpPr>
            <a:spLocks noGrp="1" noChangeArrowheads="1"/>
          </p:cNvSpPr>
          <p:nvPr>
            <p:ph type="body" idx="1"/>
          </p:nvPr>
        </p:nvSpPr>
        <p:spPr/>
        <p:txBody>
          <a:bodyPr>
            <a:normAutofit/>
          </a:bodyPr>
          <a:lstStyle/>
          <a:p>
            <a:pPr algn="just">
              <a:lnSpc>
                <a:spcPct val="90000"/>
              </a:lnSpc>
            </a:pPr>
            <a:r>
              <a:rPr lang="en-US" sz="3200" dirty="0"/>
              <a:t>An insertion into a node that is not full is quite efficient</a:t>
            </a:r>
          </a:p>
          <a:p>
            <a:pPr lvl="1" algn="just">
              <a:lnSpc>
                <a:spcPct val="90000"/>
              </a:lnSpc>
            </a:pPr>
            <a:r>
              <a:rPr lang="en-US" sz="2800" dirty="0"/>
              <a:t>If a node is full the insertion causes a split into two nodes</a:t>
            </a:r>
          </a:p>
          <a:p>
            <a:pPr algn="just">
              <a:lnSpc>
                <a:spcPct val="90000"/>
              </a:lnSpc>
            </a:pPr>
            <a:r>
              <a:rPr lang="en-US" sz="3200" dirty="0"/>
              <a:t>Splitting may propagate to other tree levels</a:t>
            </a:r>
          </a:p>
          <a:p>
            <a:pPr algn="just">
              <a:lnSpc>
                <a:spcPct val="90000"/>
              </a:lnSpc>
            </a:pPr>
            <a:r>
              <a:rPr lang="en-US" sz="3200" dirty="0"/>
              <a:t>A deletion is quite efficient if a node does not become less than half full</a:t>
            </a:r>
          </a:p>
          <a:p>
            <a:pPr algn="just">
              <a:lnSpc>
                <a:spcPct val="90000"/>
              </a:lnSpc>
            </a:pPr>
            <a:r>
              <a:rPr lang="en-US" sz="3200" dirty="0"/>
              <a:t>If a deletion causes a node to become less than half full, it must be merged with neighboring nodes</a:t>
            </a:r>
          </a:p>
        </p:txBody>
      </p:sp>
    </p:spTree>
    <p:extLst>
      <p:ext uri="{BB962C8B-B14F-4D97-AF65-F5344CB8AC3E}">
        <p14:creationId xmlns:p14="http://schemas.microsoft.com/office/powerpoint/2010/main" val="140352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62" name="Rectangle 6"/>
          <p:cNvSpPr>
            <a:spLocks noGrp="1" noChangeArrowheads="1"/>
          </p:cNvSpPr>
          <p:nvPr>
            <p:ph type="title"/>
          </p:nvPr>
        </p:nvSpPr>
        <p:spPr/>
        <p:txBody>
          <a:bodyPr/>
          <a:lstStyle/>
          <a:p>
            <a:r>
              <a:rPr lang="en-US" sz="3200" b="1" dirty="0"/>
              <a:t>Difference between B-tree and B+-tree</a:t>
            </a:r>
          </a:p>
        </p:txBody>
      </p:sp>
      <p:sp>
        <p:nvSpPr>
          <p:cNvPr id="710663" name="Rectangle 7"/>
          <p:cNvSpPr>
            <a:spLocks noGrp="1" noChangeArrowheads="1"/>
          </p:cNvSpPr>
          <p:nvPr>
            <p:ph type="body" idx="1"/>
          </p:nvPr>
        </p:nvSpPr>
        <p:spPr/>
        <p:txBody>
          <a:bodyPr>
            <a:normAutofit/>
          </a:bodyPr>
          <a:lstStyle/>
          <a:p>
            <a:pPr algn="just"/>
            <a:r>
              <a:rPr lang="en-US" sz="3200" dirty="0"/>
              <a:t>In a B-tree, pointers to data records exist at all levels of the tree</a:t>
            </a:r>
          </a:p>
          <a:p>
            <a:pPr algn="just"/>
            <a:r>
              <a:rPr lang="en-US" sz="3200" dirty="0"/>
              <a:t>In a B+-tree, all pointers to data records exists at the leaf-level nodes</a:t>
            </a:r>
          </a:p>
          <a:p>
            <a:pPr algn="just"/>
            <a:r>
              <a:rPr lang="en-US" sz="3200" dirty="0"/>
              <a:t>A B+-tree can have less levels (or higher capacity of search values) than the corresponding B-tree</a:t>
            </a:r>
          </a:p>
        </p:txBody>
      </p:sp>
    </p:spTree>
    <p:extLst>
      <p:ext uri="{BB962C8B-B14F-4D97-AF65-F5344CB8AC3E}">
        <p14:creationId xmlns:p14="http://schemas.microsoft.com/office/powerpoint/2010/main" val="2816697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11" name="Rectangle 7"/>
          <p:cNvSpPr>
            <a:spLocks noGrp="1" noChangeArrowheads="1"/>
          </p:cNvSpPr>
          <p:nvPr>
            <p:ph type="title"/>
          </p:nvPr>
        </p:nvSpPr>
        <p:spPr>
          <a:xfrm>
            <a:off x="-101957" y="0"/>
            <a:ext cx="2656065" cy="1325563"/>
          </a:xfrm>
        </p:spPr>
        <p:txBody>
          <a:bodyPr/>
          <a:lstStyle/>
          <a:p>
            <a:r>
              <a:rPr lang="en-US" dirty="0"/>
              <a:t>B-tree Structures</a:t>
            </a:r>
          </a:p>
        </p:txBody>
      </p:sp>
      <p:pic>
        <p:nvPicPr>
          <p:cNvPr id="712714" name="Picture 10" descr="fig14_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4108" y="-115911"/>
            <a:ext cx="9658997" cy="677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25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9" name="Rectangle 7"/>
          <p:cNvSpPr>
            <a:spLocks noGrp="1" noChangeArrowheads="1"/>
          </p:cNvSpPr>
          <p:nvPr>
            <p:ph type="title"/>
          </p:nvPr>
        </p:nvSpPr>
        <p:spPr>
          <a:xfrm>
            <a:off x="101958" y="1086342"/>
            <a:ext cx="1879242" cy="1325563"/>
          </a:xfrm>
        </p:spPr>
        <p:txBody>
          <a:bodyPr>
            <a:normAutofit fontScale="90000"/>
          </a:bodyPr>
          <a:lstStyle/>
          <a:p>
            <a:r>
              <a:rPr lang="en-US" dirty="0"/>
              <a:t>The Nodes of a B+-tree</a:t>
            </a:r>
          </a:p>
        </p:txBody>
      </p:sp>
      <p:sp>
        <p:nvSpPr>
          <p:cNvPr id="714760" name="Rectangle 8"/>
          <p:cNvSpPr>
            <a:spLocks noGrp="1" noChangeArrowheads="1"/>
          </p:cNvSpPr>
          <p:nvPr>
            <p:ph type="body" idx="1"/>
          </p:nvPr>
        </p:nvSpPr>
        <p:spPr>
          <a:xfrm>
            <a:off x="1730063" y="0"/>
            <a:ext cx="8796962" cy="1551904"/>
          </a:xfrm>
        </p:spPr>
        <p:txBody>
          <a:bodyPr>
            <a:normAutofit/>
          </a:bodyPr>
          <a:lstStyle/>
          <a:p>
            <a:pPr>
              <a:lnSpc>
                <a:spcPct val="80000"/>
              </a:lnSpc>
            </a:pPr>
            <a:r>
              <a:rPr lang="en-US" dirty="0" smtClean="0"/>
              <a:t>The </a:t>
            </a:r>
            <a:r>
              <a:rPr lang="en-US" dirty="0"/>
              <a:t>nodes of a B+-tree</a:t>
            </a:r>
          </a:p>
          <a:p>
            <a:pPr lvl="1">
              <a:lnSpc>
                <a:spcPct val="80000"/>
              </a:lnSpc>
            </a:pPr>
            <a:r>
              <a:rPr lang="en-US" dirty="0"/>
              <a:t>(a) Internal node of a B+-tree with q –1 search values.</a:t>
            </a:r>
          </a:p>
          <a:p>
            <a:pPr lvl="1">
              <a:lnSpc>
                <a:spcPct val="80000"/>
              </a:lnSpc>
            </a:pPr>
            <a:r>
              <a:rPr lang="en-US" dirty="0"/>
              <a:t>(b) Leaf node of a B+-tree with q – 1 search values and q – 1 data pointers.</a:t>
            </a:r>
          </a:p>
        </p:txBody>
      </p:sp>
      <p:pic>
        <p:nvPicPr>
          <p:cNvPr id="714755" name="Picture 3"/>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981200" y="1551904"/>
            <a:ext cx="9698660" cy="5071146"/>
          </a:xfrm>
        </p:spPr>
      </p:pic>
    </p:spTree>
    <p:extLst>
      <p:ext uri="{BB962C8B-B14F-4D97-AF65-F5344CB8AC3E}">
        <p14:creationId xmlns:p14="http://schemas.microsoft.com/office/powerpoint/2010/main" val="646372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7" name="Rectangle 7"/>
          <p:cNvSpPr>
            <a:spLocks noGrp="1" noChangeArrowheads="1"/>
          </p:cNvSpPr>
          <p:nvPr>
            <p:ph type="title"/>
          </p:nvPr>
        </p:nvSpPr>
        <p:spPr>
          <a:xfrm>
            <a:off x="104105" y="1423676"/>
            <a:ext cx="2278487" cy="992187"/>
          </a:xfrm>
        </p:spPr>
        <p:txBody>
          <a:bodyPr>
            <a:normAutofit fontScale="90000"/>
          </a:bodyPr>
          <a:lstStyle/>
          <a:p>
            <a:r>
              <a:rPr lang="en-US" dirty="0"/>
              <a:t>An Example of an Insertion in a B+-tree</a:t>
            </a:r>
            <a:endParaRPr lang="en-US" sz="3200" dirty="0"/>
          </a:p>
        </p:txBody>
      </p:sp>
      <p:pic>
        <p:nvPicPr>
          <p:cNvPr id="716810" name="Picture 10" descr="fig14_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3647" y="-115909"/>
            <a:ext cx="5696072" cy="6919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690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5" name="Rectangle 7"/>
          <p:cNvSpPr>
            <a:spLocks noGrp="1" noChangeArrowheads="1"/>
          </p:cNvSpPr>
          <p:nvPr>
            <p:ph type="title"/>
          </p:nvPr>
        </p:nvSpPr>
        <p:spPr>
          <a:xfrm>
            <a:off x="0" y="1423676"/>
            <a:ext cx="2497428" cy="992187"/>
          </a:xfrm>
        </p:spPr>
        <p:txBody>
          <a:bodyPr>
            <a:normAutofit fontScale="90000"/>
          </a:bodyPr>
          <a:lstStyle/>
          <a:p>
            <a:r>
              <a:rPr lang="en-US" dirty="0"/>
              <a:t>An Example of a Deletion in a B+-tree</a:t>
            </a:r>
            <a:endParaRPr lang="en-US" sz="3200" dirty="0"/>
          </a:p>
        </p:txBody>
      </p:sp>
      <p:pic>
        <p:nvPicPr>
          <p:cNvPr id="718858" name="Picture 10" descr="fig14_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2876" y="0"/>
            <a:ext cx="628430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21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50" name="Rectangle 6"/>
          <p:cNvSpPr>
            <a:spLocks noGrp="1" noChangeArrowheads="1"/>
          </p:cNvSpPr>
          <p:nvPr>
            <p:ph type="title"/>
          </p:nvPr>
        </p:nvSpPr>
        <p:spPr/>
        <p:txBody>
          <a:bodyPr/>
          <a:lstStyle/>
          <a:p>
            <a:r>
              <a:rPr lang="en-US"/>
              <a:t>Indexes as Access Paths</a:t>
            </a:r>
          </a:p>
        </p:txBody>
      </p:sp>
      <p:sp>
        <p:nvSpPr>
          <p:cNvPr id="671751" name="Rectangle 7"/>
          <p:cNvSpPr>
            <a:spLocks noGrp="1" noChangeArrowheads="1"/>
          </p:cNvSpPr>
          <p:nvPr>
            <p:ph type="body" idx="1"/>
          </p:nvPr>
        </p:nvSpPr>
        <p:spPr/>
        <p:txBody>
          <a:bodyPr/>
          <a:lstStyle/>
          <a:p>
            <a:pPr algn="just">
              <a:lnSpc>
                <a:spcPct val="90000"/>
              </a:lnSpc>
            </a:pPr>
            <a:r>
              <a:rPr lang="en-US" dirty="0"/>
              <a:t>A single-level index is an auxiliary file that makes it more efficient to search for a record in the data file.</a:t>
            </a:r>
          </a:p>
          <a:p>
            <a:pPr algn="just">
              <a:lnSpc>
                <a:spcPct val="90000"/>
              </a:lnSpc>
            </a:pPr>
            <a:r>
              <a:rPr lang="en-US" dirty="0"/>
              <a:t>The index is usually specified on one field of the file (although it could be specified on several fields)</a:t>
            </a:r>
          </a:p>
          <a:p>
            <a:pPr algn="just">
              <a:lnSpc>
                <a:spcPct val="90000"/>
              </a:lnSpc>
            </a:pPr>
            <a:r>
              <a:rPr lang="en-US" dirty="0"/>
              <a:t>One form of an index is a file of entries &lt;</a:t>
            </a:r>
            <a:r>
              <a:rPr lang="en-US" b="1" dirty="0"/>
              <a:t>field value, pointer to record&gt;</a:t>
            </a:r>
            <a:r>
              <a:rPr lang="en-US" dirty="0"/>
              <a:t>, which is ordered by field value</a:t>
            </a:r>
          </a:p>
          <a:p>
            <a:pPr algn="just">
              <a:lnSpc>
                <a:spcPct val="90000"/>
              </a:lnSpc>
            </a:pPr>
            <a:r>
              <a:rPr lang="en-US" dirty="0"/>
              <a:t>The index is called an access path on the field.</a:t>
            </a:r>
          </a:p>
        </p:txBody>
      </p:sp>
    </p:spTree>
    <p:extLst>
      <p:ext uri="{BB962C8B-B14F-4D97-AF65-F5344CB8AC3E}">
        <p14:creationId xmlns:p14="http://schemas.microsoft.com/office/powerpoint/2010/main" val="2628599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8" name="Rectangle 6"/>
          <p:cNvSpPr>
            <a:spLocks noGrp="1" noChangeArrowheads="1"/>
          </p:cNvSpPr>
          <p:nvPr>
            <p:ph type="title"/>
          </p:nvPr>
        </p:nvSpPr>
        <p:spPr/>
        <p:txBody>
          <a:bodyPr/>
          <a:lstStyle/>
          <a:p>
            <a:r>
              <a:rPr lang="en-US"/>
              <a:t>Indexes as Access Paths (contd.)</a:t>
            </a:r>
          </a:p>
        </p:txBody>
      </p:sp>
      <p:sp>
        <p:nvSpPr>
          <p:cNvPr id="673799" name="Rectangle 7"/>
          <p:cNvSpPr>
            <a:spLocks noGrp="1" noChangeArrowheads="1"/>
          </p:cNvSpPr>
          <p:nvPr>
            <p:ph type="body" idx="1"/>
          </p:nvPr>
        </p:nvSpPr>
        <p:spPr/>
        <p:txBody>
          <a:bodyPr>
            <a:normAutofit/>
          </a:bodyPr>
          <a:lstStyle/>
          <a:p>
            <a:pPr algn="just"/>
            <a:r>
              <a:rPr lang="en-US" sz="3200" dirty="0"/>
              <a:t>The index file usually occupies considerably less disk blocks than the data file because its entries are much smaller</a:t>
            </a:r>
          </a:p>
          <a:p>
            <a:pPr algn="just"/>
            <a:r>
              <a:rPr lang="en-US" sz="3200" dirty="0"/>
              <a:t>A binary search on the index yields a pointer to the file record</a:t>
            </a:r>
          </a:p>
          <a:p>
            <a:pPr algn="just"/>
            <a:r>
              <a:rPr lang="en-US" sz="3200" dirty="0"/>
              <a:t>Indexes can also be characterized as dense or sparse </a:t>
            </a:r>
          </a:p>
          <a:p>
            <a:pPr lvl="1" algn="just"/>
            <a:r>
              <a:rPr lang="en-US" sz="2800" dirty="0"/>
              <a:t>A </a:t>
            </a:r>
            <a:r>
              <a:rPr lang="en-US" sz="2800" b="1" dirty="0"/>
              <a:t>dense index</a:t>
            </a:r>
            <a:r>
              <a:rPr lang="en-US" sz="2800" dirty="0"/>
              <a:t> has an index entry for every search key value (and hence every record) in the data file. </a:t>
            </a:r>
          </a:p>
          <a:p>
            <a:pPr lvl="1" algn="just"/>
            <a:r>
              <a:rPr lang="en-US" sz="2800" dirty="0"/>
              <a:t>A </a:t>
            </a:r>
            <a:r>
              <a:rPr lang="en-US" sz="2800" b="1" dirty="0"/>
              <a:t>sparse (or </a:t>
            </a:r>
            <a:r>
              <a:rPr lang="en-US" sz="2800" b="1" dirty="0" err="1"/>
              <a:t>nondense</a:t>
            </a:r>
            <a:r>
              <a:rPr lang="en-US" sz="2800" b="1" dirty="0"/>
              <a:t>) index</a:t>
            </a:r>
            <a:r>
              <a:rPr lang="en-US" sz="2800" dirty="0"/>
              <a:t>, on the other hand, has index entries for only some of the search values </a:t>
            </a:r>
          </a:p>
          <a:p>
            <a:pPr algn="just">
              <a:buFont typeface="Wingdings" panose="05000000000000000000" pitchFamily="2" charset="2"/>
              <a:buNone/>
            </a:pPr>
            <a:endParaRPr lang="en-US" sz="3200" dirty="0"/>
          </a:p>
        </p:txBody>
      </p:sp>
    </p:spTree>
    <p:extLst>
      <p:ext uri="{BB962C8B-B14F-4D97-AF65-F5344CB8AC3E}">
        <p14:creationId xmlns:p14="http://schemas.microsoft.com/office/powerpoint/2010/main" val="244557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7" name="Rectangle 7"/>
          <p:cNvSpPr>
            <a:spLocks noGrp="1" noChangeArrowheads="1"/>
          </p:cNvSpPr>
          <p:nvPr>
            <p:ph type="title"/>
          </p:nvPr>
        </p:nvSpPr>
        <p:spPr>
          <a:xfrm>
            <a:off x="838200" y="-201548"/>
            <a:ext cx="10515600" cy="1325563"/>
          </a:xfrm>
        </p:spPr>
        <p:txBody>
          <a:bodyPr/>
          <a:lstStyle/>
          <a:p>
            <a:r>
              <a:rPr lang="en-US" dirty="0"/>
              <a:t>Indexes as Access Paths (contd.)</a:t>
            </a:r>
          </a:p>
        </p:txBody>
      </p:sp>
      <p:sp>
        <p:nvSpPr>
          <p:cNvPr id="675848" name="Rectangle 8"/>
          <p:cNvSpPr>
            <a:spLocks noGrp="1" noChangeArrowheads="1"/>
          </p:cNvSpPr>
          <p:nvPr>
            <p:ph type="body" idx="1"/>
          </p:nvPr>
        </p:nvSpPr>
        <p:spPr>
          <a:xfrm>
            <a:off x="838200" y="924102"/>
            <a:ext cx="10515600" cy="4351338"/>
          </a:xfrm>
        </p:spPr>
        <p:txBody>
          <a:bodyPr>
            <a:noAutofit/>
          </a:bodyPr>
          <a:lstStyle/>
          <a:p>
            <a:pPr>
              <a:lnSpc>
                <a:spcPct val="80000"/>
              </a:lnSpc>
            </a:pPr>
            <a:r>
              <a:rPr lang="en-US" sz="2400" dirty="0"/>
              <a:t>Example: Given the following data file EMPLOYEE(NAME, SSN, ADDRESS, JOB, SAL, ... )</a:t>
            </a:r>
          </a:p>
          <a:p>
            <a:pPr>
              <a:lnSpc>
                <a:spcPct val="80000"/>
              </a:lnSpc>
            </a:pPr>
            <a:r>
              <a:rPr lang="en-US" sz="2400" dirty="0"/>
              <a:t>Suppose that:</a:t>
            </a:r>
          </a:p>
          <a:p>
            <a:pPr lvl="1">
              <a:lnSpc>
                <a:spcPct val="80000"/>
              </a:lnSpc>
            </a:pPr>
            <a:r>
              <a:rPr lang="en-US" sz="2000" dirty="0"/>
              <a:t>	record size R=150 bytes	block size B=512 bytes	r=30000 records</a:t>
            </a:r>
          </a:p>
          <a:p>
            <a:pPr>
              <a:lnSpc>
                <a:spcPct val="80000"/>
              </a:lnSpc>
            </a:pPr>
            <a:r>
              <a:rPr lang="en-US" sz="2400" dirty="0"/>
              <a:t>Then, we get:</a:t>
            </a:r>
          </a:p>
          <a:p>
            <a:pPr lvl="1">
              <a:lnSpc>
                <a:spcPct val="80000"/>
              </a:lnSpc>
            </a:pPr>
            <a:r>
              <a:rPr lang="en-US" sz="2000" dirty="0"/>
              <a:t>	blocking factor </a:t>
            </a:r>
            <a:r>
              <a:rPr lang="en-US" sz="2000" dirty="0" err="1"/>
              <a:t>Bfr</a:t>
            </a:r>
            <a:r>
              <a:rPr lang="en-US" sz="2000" dirty="0"/>
              <a:t>= B div R= 512 div 150= 3 records/block</a:t>
            </a:r>
          </a:p>
          <a:p>
            <a:pPr lvl="1">
              <a:lnSpc>
                <a:spcPct val="80000"/>
              </a:lnSpc>
            </a:pPr>
            <a:r>
              <a:rPr lang="en-US" sz="2000" dirty="0"/>
              <a:t>	number of file blocks b= (r/</a:t>
            </a:r>
            <a:r>
              <a:rPr lang="en-US" sz="2000" dirty="0" err="1"/>
              <a:t>Bfr</a:t>
            </a:r>
            <a:r>
              <a:rPr lang="en-US" sz="2000" dirty="0"/>
              <a:t>)= (30000/3)= 10000 blocks</a:t>
            </a:r>
          </a:p>
          <a:p>
            <a:pPr>
              <a:lnSpc>
                <a:spcPct val="80000"/>
              </a:lnSpc>
            </a:pPr>
            <a:r>
              <a:rPr lang="en-US" sz="2400" dirty="0"/>
              <a:t>For an index on the SSN field, assume the field size V</a:t>
            </a:r>
            <a:r>
              <a:rPr lang="en-US" sz="2000" baseline="-25000" dirty="0"/>
              <a:t>SSN</a:t>
            </a:r>
            <a:r>
              <a:rPr lang="en-US" sz="2400" dirty="0"/>
              <a:t>=9 bytes, assume the record pointer size P</a:t>
            </a:r>
            <a:r>
              <a:rPr lang="en-US" sz="2000" baseline="-25000" dirty="0"/>
              <a:t>R</a:t>
            </a:r>
            <a:r>
              <a:rPr lang="en-US" sz="2400" dirty="0"/>
              <a:t>=7 bytes. Then:</a:t>
            </a:r>
          </a:p>
          <a:p>
            <a:pPr lvl="1">
              <a:lnSpc>
                <a:spcPct val="80000"/>
              </a:lnSpc>
            </a:pPr>
            <a:r>
              <a:rPr lang="en-US" sz="2000" dirty="0"/>
              <a:t>	index entry size R</a:t>
            </a:r>
            <a:r>
              <a:rPr lang="en-US" sz="2000" baseline="-25000" dirty="0">
                <a:solidFill>
                  <a:schemeClr val="tx2"/>
                </a:solidFill>
              </a:rPr>
              <a:t>I</a:t>
            </a:r>
            <a:r>
              <a:rPr lang="en-US" sz="2000" dirty="0"/>
              <a:t>=(V</a:t>
            </a:r>
            <a:r>
              <a:rPr lang="en-US" sz="2000" baseline="-25000" dirty="0">
                <a:solidFill>
                  <a:schemeClr val="tx2"/>
                </a:solidFill>
              </a:rPr>
              <a:t>SSN</a:t>
            </a:r>
            <a:r>
              <a:rPr lang="en-US" sz="2000" dirty="0"/>
              <a:t>+ P</a:t>
            </a:r>
            <a:r>
              <a:rPr lang="en-US" sz="2000" baseline="-25000" dirty="0">
                <a:solidFill>
                  <a:schemeClr val="tx2"/>
                </a:solidFill>
              </a:rPr>
              <a:t>R</a:t>
            </a:r>
            <a:r>
              <a:rPr lang="en-US" sz="2000" dirty="0"/>
              <a:t>)=(9+7)=16 bytes</a:t>
            </a:r>
          </a:p>
          <a:p>
            <a:pPr lvl="1">
              <a:lnSpc>
                <a:spcPct val="80000"/>
              </a:lnSpc>
            </a:pPr>
            <a:r>
              <a:rPr lang="en-US" sz="2000" dirty="0"/>
              <a:t>	index blocking factor </a:t>
            </a:r>
            <a:r>
              <a:rPr lang="en-US" sz="2000" dirty="0" err="1"/>
              <a:t>Bfr</a:t>
            </a:r>
            <a:r>
              <a:rPr lang="en-US" sz="2000" baseline="-25000" dirty="0" err="1">
                <a:solidFill>
                  <a:schemeClr val="tx2"/>
                </a:solidFill>
              </a:rPr>
              <a:t>I</a:t>
            </a:r>
            <a:r>
              <a:rPr lang="en-US" sz="2000" dirty="0"/>
              <a:t>= B div R</a:t>
            </a:r>
            <a:r>
              <a:rPr lang="en-US" sz="2000" baseline="-25000" dirty="0">
                <a:solidFill>
                  <a:schemeClr val="tx2"/>
                </a:solidFill>
              </a:rPr>
              <a:t>I</a:t>
            </a:r>
            <a:r>
              <a:rPr lang="en-US" sz="2000" dirty="0"/>
              <a:t>= 512 div 16= 32 entries/block</a:t>
            </a:r>
          </a:p>
          <a:p>
            <a:pPr lvl="1">
              <a:lnSpc>
                <a:spcPct val="80000"/>
              </a:lnSpc>
            </a:pPr>
            <a:r>
              <a:rPr lang="en-US" sz="2000" dirty="0"/>
              <a:t>	number of index blocks b= (r/ </a:t>
            </a:r>
            <a:r>
              <a:rPr lang="en-US" sz="2000" dirty="0" err="1"/>
              <a:t>Bfr</a:t>
            </a:r>
            <a:r>
              <a:rPr lang="en-US" sz="2000" baseline="-25000" dirty="0" err="1">
                <a:solidFill>
                  <a:schemeClr val="tx2"/>
                </a:solidFill>
              </a:rPr>
              <a:t>I</a:t>
            </a:r>
            <a:r>
              <a:rPr lang="en-US" sz="2000" dirty="0"/>
              <a:t>)= (30000/32)= 938 blocks</a:t>
            </a:r>
          </a:p>
          <a:p>
            <a:pPr lvl="1">
              <a:lnSpc>
                <a:spcPct val="80000"/>
              </a:lnSpc>
            </a:pPr>
            <a:r>
              <a:rPr lang="en-US" sz="2000" dirty="0"/>
              <a:t>	binary search needs log</a:t>
            </a:r>
            <a:r>
              <a:rPr lang="en-US" sz="2000" baseline="-25000" dirty="0">
                <a:solidFill>
                  <a:schemeClr val="tx2"/>
                </a:solidFill>
              </a:rPr>
              <a:t>2</a:t>
            </a:r>
            <a:r>
              <a:rPr lang="en-US" sz="2000" dirty="0"/>
              <a:t>bI= log</a:t>
            </a:r>
            <a:r>
              <a:rPr lang="en-US" sz="2000" baseline="-25000" dirty="0">
                <a:solidFill>
                  <a:schemeClr val="tx2"/>
                </a:solidFill>
              </a:rPr>
              <a:t>2</a:t>
            </a:r>
            <a:r>
              <a:rPr lang="en-US" sz="2000" dirty="0"/>
              <a:t>938= 10 block accesses</a:t>
            </a:r>
          </a:p>
          <a:p>
            <a:pPr lvl="1">
              <a:lnSpc>
                <a:spcPct val="80000"/>
              </a:lnSpc>
            </a:pPr>
            <a:r>
              <a:rPr lang="en-US" sz="2000" dirty="0"/>
              <a:t>	This is compared to an average linear search cost of:</a:t>
            </a:r>
          </a:p>
          <a:p>
            <a:pPr lvl="2">
              <a:lnSpc>
                <a:spcPct val="80000"/>
              </a:lnSpc>
            </a:pPr>
            <a:r>
              <a:rPr lang="en-US" dirty="0"/>
              <a:t>(b/2)= 30000/2= 15000 block accesses</a:t>
            </a:r>
          </a:p>
          <a:p>
            <a:pPr lvl="1">
              <a:lnSpc>
                <a:spcPct val="80000"/>
              </a:lnSpc>
            </a:pPr>
            <a:r>
              <a:rPr lang="en-US" sz="2000" dirty="0"/>
              <a:t>	If the file records are ordered, the binary search cost would be:</a:t>
            </a:r>
          </a:p>
          <a:p>
            <a:pPr lvl="2">
              <a:lnSpc>
                <a:spcPct val="80000"/>
              </a:lnSpc>
            </a:pPr>
            <a:r>
              <a:rPr lang="en-US" dirty="0"/>
              <a:t>log</a:t>
            </a:r>
            <a:r>
              <a:rPr lang="en-US" baseline="-25000" dirty="0"/>
              <a:t>2</a:t>
            </a:r>
            <a:r>
              <a:rPr lang="en-US" dirty="0"/>
              <a:t>b=  log</a:t>
            </a:r>
            <a:r>
              <a:rPr lang="en-US" baseline="-25000" dirty="0"/>
              <a:t>2</a:t>
            </a:r>
            <a:r>
              <a:rPr lang="en-US" dirty="0"/>
              <a:t>30000= 15 block accesses</a:t>
            </a:r>
          </a:p>
        </p:txBody>
      </p:sp>
      <p:sp>
        <p:nvSpPr>
          <p:cNvPr id="675843" name="Rectangle 3"/>
          <p:cNvSpPr>
            <a:spLocks noChangeArrowheads="1"/>
          </p:cNvSpPr>
          <p:nvPr/>
        </p:nvSpPr>
        <p:spPr bwMode="auto">
          <a:xfrm>
            <a:off x="2209800" y="381000"/>
            <a:ext cx="77724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3600">
                <a:solidFill>
                  <a:srgbClr val="800000"/>
                </a:solidFill>
                <a:latin typeface="Arial" panose="020B0604020202020204" pitchFamily="34" charset="0"/>
              </a:defRPr>
            </a:lvl1pPr>
            <a:lvl2pPr>
              <a:defRPr sz="3600">
                <a:solidFill>
                  <a:srgbClr val="800000"/>
                </a:solidFill>
                <a:latin typeface="Arial" panose="020B0604020202020204" pitchFamily="34" charset="0"/>
              </a:defRPr>
            </a:lvl2pPr>
            <a:lvl3pPr>
              <a:defRPr sz="3600">
                <a:solidFill>
                  <a:srgbClr val="800000"/>
                </a:solidFill>
                <a:latin typeface="Arial" panose="020B0604020202020204" pitchFamily="34" charset="0"/>
              </a:defRPr>
            </a:lvl3pPr>
            <a:lvl4pPr>
              <a:defRPr sz="3600">
                <a:solidFill>
                  <a:srgbClr val="800000"/>
                </a:solidFill>
                <a:latin typeface="Arial" panose="020B0604020202020204" pitchFamily="34" charset="0"/>
              </a:defRPr>
            </a:lvl4pPr>
            <a:lvl5pPr>
              <a:defRPr sz="3600">
                <a:solidFill>
                  <a:srgbClr val="800000"/>
                </a:solidFill>
                <a:latin typeface="Arial" panose="020B0604020202020204" pitchFamily="34" charset="0"/>
              </a:defRPr>
            </a:lvl5pPr>
            <a:lvl6pPr marL="457200" fontAlgn="base">
              <a:spcBef>
                <a:spcPct val="0"/>
              </a:spcBef>
              <a:spcAft>
                <a:spcPct val="0"/>
              </a:spcAft>
              <a:defRPr sz="3600">
                <a:solidFill>
                  <a:srgbClr val="800000"/>
                </a:solidFill>
                <a:latin typeface="Arial" panose="020B0604020202020204" pitchFamily="34" charset="0"/>
              </a:defRPr>
            </a:lvl6pPr>
            <a:lvl7pPr marL="914400" fontAlgn="base">
              <a:spcBef>
                <a:spcPct val="0"/>
              </a:spcBef>
              <a:spcAft>
                <a:spcPct val="0"/>
              </a:spcAft>
              <a:defRPr sz="3600">
                <a:solidFill>
                  <a:srgbClr val="800000"/>
                </a:solidFill>
                <a:latin typeface="Arial" panose="020B0604020202020204" pitchFamily="34" charset="0"/>
              </a:defRPr>
            </a:lvl7pPr>
            <a:lvl8pPr marL="1371600" fontAlgn="base">
              <a:spcBef>
                <a:spcPct val="0"/>
              </a:spcBef>
              <a:spcAft>
                <a:spcPct val="0"/>
              </a:spcAft>
              <a:defRPr sz="3600">
                <a:solidFill>
                  <a:srgbClr val="800000"/>
                </a:solidFill>
                <a:latin typeface="Arial" panose="020B0604020202020204" pitchFamily="34" charset="0"/>
              </a:defRPr>
            </a:lvl8pPr>
            <a:lvl9pPr marL="1828800" fontAlgn="base">
              <a:spcBef>
                <a:spcPct val="0"/>
              </a:spcBef>
              <a:spcAft>
                <a:spcPct val="0"/>
              </a:spcAft>
              <a:defRPr sz="3600">
                <a:solidFill>
                  <a:srgbClr val="800000"/>
                </a:solidFill>
                <a:latin typeface="Arial" panose="020B0604020202020204" pitchFamily="34" charset="0"/>
              </a:defRPr>
            </a:lvl9pPr>
          </a:lstStyle>
          <a:p>
            <a:endParaRPr lang="en-US" sz="3200"/>
          </a:p>
        </p:txBody>
      </p:sp>
    </p:spTree>
    <p:extLst>
      <p:ext uri="{BB962C8B-B14F-4D97-AF65-F5344CB8AC3E}">
        <p14:creationId xmlns:p14="http://schemas.microsoft.com/office/powerpoint/2010/main" val="4009632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4" name="Rectangle 6"/>
          <p:cNvSpPr>
            <a:spLocks noGrp="1" noChangeArrowheads="1"/>
          </p:cNvSpPr>
          <p:nvPr>
            <p:ph type="title"/>
          </p:nvPr>
        </p:nvSpPr>
        <p:spPr/>
        <p:txBody>
          <a:bodyPr/>
          <a:lstStyle/>
          <a:p>
            <a:r>
              <a:rPr lang="en-US"/>
              <a:t>Types of Single-Level Indexes</a:t>
            </a:r>
          </a:p>
        </p:txBody>
      </p:sp>
      <p:sp>
        <p:nvSpPr>
          <p:cNvPr id="677895" name="Rectangle 7"/>
          <p:cNvSpPr>
            <a:spLocks noGrp="1" noChangeArrowheads="1"/>
          </p:cNvSpPr>
          <p:nvPr>
            <p:ph type="body" idx="1"/>
          </p:nvPr>
        </p:nvSpPr>
        <p:spPr/>
        <p:txBody>
          <a:bodyPr>
            <a:normAutofit/>
          </a:bodyPr>
          <a:lstStyle/>
          <a:p>
            <a:pPr algn="just"/>
            <a:r>
              <a:rPr lang="en-US" sz="3200" dirty="0"/>
              <a:t>Primary Index</a:t>
            </a:r>
          </a:p>
          <a:p>
            <a:pPr lvl="1" algn="just"/>
            <a:r>
              <a:rPr lang="en-US" sz="2800" dirty="0"/>
              <a:t>Defined on an ordered data file</a:t>
            </a:r>
          </a:p>
          <a:p>
            <a:pPr lvl="1" algn="just"/>
            <a:r>
              <a:rPr lang="en-US" sz="2800" dirty="0"/>
              <a:t>The data file is ordered on a </a:t>
            </a:r>
            <a:r>
              <a:rPr lang="en-US" sz="2800" b="1" dirty="0"/>
              <a:t>key field</a:t>
            </a:r>
          </a:p>
          <a:p>
            <a:pPr lvl="1" algn="just"/>
            <a:r>
              <a:rPr lang="en-US" sz="2800" dirty="0"/>
              <a:t>Includes one index entry </a:t>
            </a:r>
            <a:r>
              <a:rPr lang="en-US" sz="2800" i="1" dirty="0"/>
              <a:t>for each block</a:t>
            </a:r>
            <a:r>
              <a:rPr lang="en-US" sz="2800" dirty="0"/>
              <a:t> in the data file; the index entry has the key field value for the </a:t>
            </a:r>
            <a:r>
              <a:rPr lang="en-US" sz="2800" i="1" dirty="0"/>
              <a:t>first record</a:t>
            </a:r>
            <a:r>
              <a:rPr lang="en-US" sz="2800" dirty="0"/>
              <a:t> in the block, which is called the </a:t>
            </a:r>
            <a:r>
              <a:rPr lang="en-US" sz="2800" i="1" dirty="0"/>
              <a:t>block anchor</a:t>
            </a:r>
          </a:p>
          <a:p>
            <a:pPr lvl="1" algn="just"/>
            <a:r>
              <a:rPr lang="en-US" sz="2800" dirty="0"/>
              <a:t>A similar scheme can use the </a:t>
            </a:r>
            <a:r>
              <a:rPr lang="en-US" sz="2800" i="1" dirty="0"/>
              <a:t>last record</a:t>
            </a:r>
            <a:r>
              <a:rPr lang="en-US" sz="2800" dirty="0"/>
              <a:t> in a block.</a:t>
            </a:r>
          </a:p>
          <a:p>
            <a:pPr lvl="1" algn="just"/>
            <a:r>
              <a:rPr lang="en-US" sz="2800" dirty="0"/>
              <a:t>A primary index is a </a:t>
            </a:r>
            <a:r>
              <a:rPr lang="en-US" sz="2800" dirty="0" err="1"/>
              <a:t>nondense</a:t>
            </a:r>
            <a:r>
              <a:rPr lang="en-US" sz="2800" dirty="0"/>
              <a:t> (sparse) index, since it includes an entry for each disk block of the data file and the keys of its anchor record rather than for every search value.</a:t>
            </a:r>
          </a:p>
        </p:txBody>
      </p:sp>
    </p:spTree>
    <p:extLst>
      <p:ext uri="{BB962C8B-B14F-4D97-AF65-F5344CB8AC3E}">
        <p14:creationId xmlns:p14="http://schemas.microsoft.com/office/powerpoint/2010/main" val="2608792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43" name="Rectangle 7"/>
          <p:cNvSpPr>
            <a:spLocks noGrp="1" noChangeArrowheads="1"/>
          </p:cNvSpPr>
          <p:nvPr>
            <p:ph type="title"/>
          </p:nvPr>
        </p:nvSpPr>
        <p:spPr>
          <a:xfrm>
            <a:off x="91227" y="2878988"/>
            <a:ext cx="2690610" cy="992187"/>
          </a:xfrm>
        </p:spPr>
        <p:txBody>
          <a:bodyPr>
            <a:normAutofit fontScale="90000"/>
          </a:bodyPr>
          <a:lstStyle/>
          <a:p>
            <a:r>
              <a:rPr lang="en-US" sz="3200" dirty="0"/>
              <a:t>Primary index on the ordering key field</a:t>
            </a:r>
          </a:p>
        </p:txBody>
      </p:sp>
      <p:pic>
        <p:nvPicPr>
          <p:cNvPr id="679946" name="Picture 10" descr="fig14_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8958" y="0"/>
            <a:ext cx="5250338" cy="677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047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90" name="Rectangle 6"/>
          <p:cNvSpPr>
            <a:spLocks noGrp="1" noChangeArrowheads="1"/>
          </p:cNvSpPr>
          <p:nvPr>
            <p:ph type="title"/>
          </p:nvPr>
        </p:nvSpPr>
        <p:spPr/>
        <p:txBody>
          <a:bodyPr/>
          <a:lstStyle/>
          <a:p>
            <a:r>
              <a:rPr lang="en-US"/>
              <a:t>Types of Single-Level Indexes</a:t>
            </a:r>
          </a:p>
        </p:txBody>
      </p:sp>
      <p:sp>
        <p:nvSpPr>
          <p:cNvPr id="681991" name="Rectangle 7"/>
          <p:cNvSpPr>
            <a:spLocks noGrp="1" noChangeArrowheads="1"/>
          </p:cNvSpPr>
          <p:nvPr>
            <p:ph type="body" idx="1"/>
          </p:nvPr>
        </p:nvSpPr>
        <p:spPr/>
        <p:txBody>
          <a:bodyPr>
            <a:normAutofit/>
          </a:bodyPr>
          <a:lstStyle/>
          <a:p>
            <a:pPr algn="just"/>
            <a:r>
              <a:rPr lang="en-US" sz="3200" dirty="0"/>
              <a:t>Clustering Index</a:t>
            </a:r>
          </a:p>
          <a:p>
            <a:pPr lvl="1" algn="just"/>
            <a:r>
              <a:rPr lang="en-US" sz="2800" dirty="0"/>
              <a:t>Defined on an ordered data file</a:t>
            </a:r>
          </a:p>
          <a:p>
            <a:pPr lvl="1" algn="just"/>
            <a:r>
              <a:rPr lang="en-US" sz="2800" dirty="0"/>
              <a:t>The data file is ordered on a </a:t>
            </a:r>
            <a:r>
              <a:rPr lang="en-US" sz="2800" i="1" dirty="0"/>
              <a:t>non-key field</a:t>
            </a:r>
            <a:r>
              <a:rPr lang="en-US" sz="2800" dirty="0"/>
              <a:t> unlike primary index, which requires that the ordering field of the data file have a distinct value for each record.</a:t>
            </a:r>
          </a:p>
          <a:p>
            <a:pPr lvl="1" algn="just"/>
            <a:r>
              <a:rPr lang="en-US" sz="2800" dirty="0"/>
              <a:t>Includes one index entry </a:t>
            </a:r>
            <a:r>
              <a:rPr lang="en-US" sz="2800" i="1" dirty="0"/>
              <a:t>for each distinct value</a:t>
            </a:r>
            <a:r>
              <a:rPr lang="en-US" sz="2800" dirty="0"/>
              <a:t> of the field; the index entry points to the first data block that contains records with that field value.</a:t>
            </a:r>
          </a:p>
          <a:p>
            <a:pPr lvl="1" algn="just"/>
            <a:r>
              <a:rPr lang="en-US" sz="2800" dirty="0"/>
              <a:t>It is another example of </a:t>
            </a:r>
            <a:r>
              <a:rPr lang="en-US" sz="2800" i="1" dirty="0" err="1"/>
              <a:t>nondense</a:t>
            </a:r>
            <a:r>
              <a:rPr lang="en-US" sz="2800" dirty="0"/>
              <a:t> index where Insertion and Deletion is relatively straightforward with a clustering index.</a:t>
            </a:r>
          </a:p>
        </p:txBody>
      </p:sp>
    </p:spTree>
    <p:extLst>
      <p:ext uri="{BB962C8B-B14F-4D97-AF65-F5344CB8AC3E}">
        <p14:creationId xmlns:p14="http://schemas.microsoft.com/office/powerpoint/2010/main" val="260379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40" name="Rectangle 8"/>
          <p:cNvSpPr>
            <a:spLocks noGrp="1" noChangeArrowheads="1"/>
          </p:cNvSpPr>
          <p:nvPr>
            <p:ph type="body" idx="1"/>
          </p:nvPr>
        </p:nvSpPr>
        <p:spPr>
          <a:xfrm>
            <a:off x="515156" y="1676399"/>
            <a:ext cx="3752046" cy="4415307"/>
          </a:xfrm>
        </p:spPr>
        <p:txBody>
          <a:bodyPr/>
          <a:lstStyle/>
          <a:p>
            <a:pPr>
              <a:lnSpc>
                <a:spcPct val="90000"/>
              </a:lnSpc>
            </a:pPr>
            <a:r>
              <a:rPr lang="en-US" sz="2000" dirty="0"/>
              <a:t/>
            </a:r>
            <a:br>
              <a:rPr lang="en-US" sz="2000" dirty="0"/>
            </a:br>
            <a:r>
              <a:rPr lang="en-US" sz="2000" dirty="0"/>
              <a:t>A clustering index on the DEPTNUMBER ordering non-key field of an EMPLOYEE file.</a:t>
            </a:r>
          </a:p>
        </p:txBody>
      </p:sp>
      <p:pic>
        <p:nvPicPr>
          <p:cNvPr id="684034" name="Picture 2"/>
          <p:cNvPicPr>
            <a:picLocks noGrp="1" noChangeAspect="1" noChangeArrowheads="1"/>
          </p:cNvPicPr>
          <p:nvPr>
            <p:ph idx="4294967295"/>
          </p:nvPr>
        </p:nvPicPr>
        <p:blipFill>
          <a:blip r:embed="rId3" cstate="print">
            <a:extLst>
              <a:ext uri="{28A0092B-C50C-407E-A947-70E740481C1C}">
                <a14:useLocalDpi xmlns:a14="http://schemas.microsoft.com/office/drawing/2010/main" val="0"/>
              </a:ext>
            </a:extLst>
          </a:blip>
          <a:srcRect/>
          <a:stretch>
            <a:fillRect/>
          </a:stretch>
        </p:blipFill>
        <p:spPr>
          <a:xfrm>
            <a:off x="5257799" y="104119"/>
            <a:ext cx="6701360" cy="6541380"/>
          </a:xfrm>
        </p:spPr>
      </p:pic>
    </p:spTree>
    <p:extLst>
      <p:ext uri="{BB962C8B-B14F-4D97-AF65-F5344CB8AC3E}">
        <p14:creationId xmlns:p14="http://schemas.microsoft.com/office/powerpoint/2010/main" val="126491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1211</Words>
  <Application>Microsoft Office PowerPoint</Application>
  <PresentationFormat>Widescreen</PresentationFormat>
  <Paragraphs>124</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PowerPoint Presentation</vt:lpstr>
      <vt:lpstr>PowerPoint Presentation</vt:lpstr>
      <vt:lpstr>Indexes as Access Paths</vt:lpstr>
      <vt:lpstr>Indexes as Access Paths (contd.)</vt:lpstr>
      <vt:lpstr>Indexes as Access Paths (contd.)</vt:lpstr>
      <vt:lpstr>Types of Single-Level Indexes</vt:lpstr>
      <vt:lpstr>Primary index on the ordering key field</vt:lpstr>
      <vt:lpstr>Types of Single-Level Indexes</vt:lpstr>
      <vt:lpstr>PowerPoint Presentation</vt:lpstr>
      <vt:lpstr>Another Clustering Index Example</vt:lpstr>
      <vt:lpstr>Types of Single-Level Indexes</vt:lpstr>
      <vt:lpstr>Example of a Dense Secondary Index</vt:lpstr>
      <vt:lpstr>An Example of a Secondary Index</vt:lpstr>
      <vt:lpstr>Properties of Index Types</vt:lpstr>
      <vt:lpstr>Multi-Level Indexes </vt:lpstr>
      <vt:lpstr>A Two-level Primary Index</vt:lpstr>
      <vt:lpstr>Multi-Level Indexes </vt:lpstr>
      <vt:lpstr>A Node in a Search Tree with Pointers to Subtrees below It</vt:lpstr>
      <vt:lpstr>A search tree of order p = 3.</vt:lpstr>
      <vt:lpstr>Dynamic Multilevel Indexes Using B-Trees and B+-Trees</vt:lpstr>
      <vt:lpstr>Dynamic Multilevel Indexes Using B-Trees and B+-Trees (contd.)</vt:lpstr>
      <vt:lpstr>Difference between B-tree and B+-tree</vt:lpstr>
      <vt:lpstr>B-tree Structures</vt:lpstr>
      <vt:lpstr>The Nodes of a B+-tree</vt:lpstr>
      <vt:lpstr>An Example of an Insertion in a B+-tree</vt:lpstr>
      <vt:lpstr>An Example of a Deletion in a B+-tree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Hanu</dc:creator>
  <cp:lastModifiedBy>Home</cp:lastModifiedBy>
  <cp:revision>8</cp:revision>
  <dcterms:created xsi:type="dcterms:W3CDTF">2015-04-10T14:22:44Z</dcterms:created>
  <dcterms:modified xsi:type="dcterms:W3CDTF">2016-08-08T05:51:50Z</dcterms:modified>
</cp:coreProperties>
</file>