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19FE8-68D9-4FAE-9CE8-DD136BC5CE8E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DEE39-863F-4A91-B8F1-4D25552FDCE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9D2F-45D3-4A31-836A-CC0AF2989012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B4B1-0A20-44EE-84A7-71EADAD073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37160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500" dirty="0" smtClean="0">
                <a:latin typeface="Times New Roman" pitchFamily="18" charset="0"/>
              </a:rPr>
              <a:t>Oops using Java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005138"/>
            <a:ext cx="8858280" cy="1752600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en-US" sz="4500" b="1" dirty="0" smtClean="0">
                <a:latin typeface="Times New Roman" pitchFamily="18" charset="0"/>
              </a:rPr>
              <a:t>Decision Making, Branching and Looping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switch Statement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5889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The general syntax of a switch statement is: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619375" y="3184525"/>
            <a:ext cx="2382838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switch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lang="en-US" altLang="en-US" sz="2000" b="1">
                <a:latin typeface="Times New Roman" pitchFamily="18" charset="0"/>
              </a:rPr>
              <a:t>) {</a:t>
            </a:r>
          </a:p>
          <a:p>
            <a:r>
              <a:rPr lang="en-US" altLang="en-US" sz="2000" b="1">
                <a:latin typeface="Times New Roman" pitchFamily="18" charset="0"/>
              </a:rPr>
              <a:t>    case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value1</a:t>
            </a:r>
            <a:r>
              <a:rPr lang="en-US" altLang="en-US" sz="2000" b="1">
                <a:latin typeface="Times New Roman" pitchFamily="18" charset="0"/>
              </a:rPr>
              <a:t>:</a:t>
            </a:r>
          </a:p>
          <a:p>
            <a:r>
              <a:rPr lang="en-US" altLang="en-US" sz="2000" b="1">
                <a:latin typeface="Times New Roman" pitchFamily="18" charset="0"/>
              </a:rPr>
              <a:t>    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statement-list1</a:t>
            </a:r>
            <a:endParaRPr lang="en-US" altLang="en-US" sz="2000" b="1">
              <a:latin typeface="Times New Roman" pitchFamily="18" charset="0"/>
            </a:endParaRPr>
          </a:p>
          <a:p>
            <a:r>
              <a:rPr lang="en-US" altLang="en-US" sz="2000" b="1">
                <a:latin typeface="Times New Roman" pitchFamily="18" charset="0"/>
              </a:rPr>
              <a:t>    case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value2</a:t>
            </a:r>
            <a:r>
              <a:rPr lang="en-US" altLang="en-US" sz="2000" b="1">
                <a:latin typeface="Times New Roman" pitchFamily="18" charset="0"/>
              </a:rPr>
              <a:t>:</a:t>
            </a:r>
          </a:p>
          <a:p>
            <a:r>
              <a:rPr lang="en-US" altLang="en-US" sz="2000" b="1">
                <a:latin typeface="Times New Roman" pitchFamily="18" charset="0"/>
              </a:rPr>
              <a:t>    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statement-list2</a:t>
            </a:r>
            <a:endParaRPr lang="en-US" altLang="en-US" sz="2000" b="1">
              <a:latin typeface="Times New Roman" pitchFamily="18" charset="0"/>
            </a:endParaRPr>
          </a:p>
          <a:p>
            <a:r>
              <a:rPr lang="en-US" altLang="en-US" sz="2000" b="1">
                <a:latin typeface="Times New Roman" pitchFamily="18" charset="0"/>
              </a:rPr>
              <a:t>    case </a:t>
            </a: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value3</a:t>
            </a:r>
            <a:r>
              <a:rPr lang="en-US" altLang="en-US" sz="2000" b="1">
                <a:latin typeface="Times New Roman" pitchFamily="18" charset="0"/>
              </a:rPr>
              <a:t>:</a:t>
            </a:r>
            <a:endParaRPr lang="en-US" altLang="en-US" sz="2000" b="1">
              <a:solidFill>
                <a:srgbClr val="FFFF99"/>
              </a:solidFill>
              <a:latin typeface="Times New Roman" pitchFamily="18" charset="0"/>
            </a:endParaRPr>
          </a:p>
          <a:p>
            <a:r>
              <a:rPr lang="en-US" altLang="en-US" sz="2000" b="1">
                <a:solidFill>
                  <a:srgbClr val="FFFF99"/>
                </a:solidFill>
                <a:latin typeface="Times New Roman" pitchFamily="18" charset="0"/>
              </a:rPr>
              <a:t>        </a:t>
            </a:r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statement-list3</a:t>
            </a:r>
            <a:endParaRPr lang="en-US" altLang="en-US" sz="2000" b="1">
              <a:solidFill>
                <a:srgbClr val="FFFF99"/>
              </a:solidFill>
              <a:latin typeface="Times New Roman" pitchFamily="18" charset="0"/>
            </a:endParaRPr>
          </a:p>
          <a:p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3250" y="3260725"/>
            <a:ext cx="1828800" cy="1920875"/>
            <a:chOff x="480" y="1536"/>
            <a:chExt cx="1152" cy="1210"/>
          </a:xfrm>
        </p:grpSpPr>
        <p:sp>
          <p:nvSpPr>
            <p:cNvPr id="151561" name="Text Box 6"/>
            <p:cNvSpPr txBox="1">
              <a:spLocks noChangeArrowheads="1"/>
            </p:cNvSpPr>
            <p:nvPr/>
          </p:nvSpPr>
          <p:spPr bwMode="auto">
            <a:xfrm>
              <a:off x="480" y="1536"/>
              <a:ext cx="702" cy="1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itchFamily="18" charset="0"/>
                </a:rPr>
                <a:t>switch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and</a:t>
              </a:r>
            </a:p>
            <a:p>
              <a:pPr algn="ctr"/>
              <a:r>
                <a:rPr lang="en-US" altLang="en-US" sz="2000" b="1">
                  <a:latin typeface="Times New Roman" pitchFamily="18" charset="0"/>
                </a:rPr>
                <a:t>case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are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reserved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words</a:t>
              </a:r>
            </a:p>
          </p:txBody>
        </p:sp>
        <p:sp>
          <p:nvSpPr>
            <p:cNvPr id="151562" name="Line 7"/>
            <p:cNvSpPr>
              <a:spLocks noChangeShapeType="1"/>
            </p:cNvSpPr>
            <p:nvPr/>
          </p:nvSpPr>
          <p:spPr bwMode="auto">
            <a:xfrm>
              <a:off x="1152" y="1872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563" name="Line 8"/>
            <p:cNvSpPr>
              <a:spLocks noChangeShapeType="1"/>
            </p:cNvSpPr>
            <p:nvPr/>
          </p:nvSpPr>
          <p:spPr bwMode="auto">
            <a:xfrm flipV="1">
              <a:off x="1152" y="1680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81775" y="4403725"/>
            <a:ext cx="1889125" cy="1768475"/>
            <a:chOff x="4272" y="2448"/>
            <a:chExt cx="1190" cy="1114"/>
          </a:xfrm>
        </p:grpSpPr>
        <p:sp>
          <p:nvSpPr>
            <p:cNvPr id="151559" name="Text Box 10"/>
            <p:cNvSpPr txBox="1">
              <a:spLocks noChangeArrowheads="1"/>
            </p:cNvSpPr>
            <p:nvPr/>
          </p:nvSpPr>
          <p:spPr bwMode="auto">
            <a:xfrm>
              <a:off x="4272" y="2736"/>
              <a:ext cx="1190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If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expression</a:t>
              </a:r>
              <a:endParaRPr lang="en-US" altLang="en-US" sz="2000" b="1">
                <a:solidFill>
                  <a:srgbClr val="FFFF99"/>
                </a:solidFill>
                <a:latin typeface="Times New Roman" pitchFamily="18" charset="0"/>
              </a:endParaRPr>
            </a:p>
            <a:p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matches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value2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,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control jumps</a:t>
              </a:r>
            </a:p>
            <a:p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from here</a:t>
              </a:r>
            </a:p>
          </p:txBody>
        </p:sp>
        <p:cxnSp>
          <p:nvCxnSpPr>
            <p:cNvPr id="151560" name="AutoShape 11"/>
            <p:cNvCxnSpPr>
              <a:cxnSpLocks noChangeShapeType="1"/>
              <a:stCxn id="151559" idx="0"/>
            </p:cNvCxnSpPr>
            <p:nvPr/>
          </p:nvCxnSpPr>
          <p:spPr bwMode="auto">
            <a:xfrm rot="5400000" flipH="1">
              <a:off x="4426" y="2294"/>
              <a:ext cx="288" cy="595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switch Statement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33538"/>
            <a:ext cx="8229600" cy="3886200"/>
          </a:xfrm>
        </p:spPr>
        <p:txBody>
          <a:bodyPr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Often a </a:t>
            </a:r>
            <a:r>
              <a:rPr lang="en-US" altLang="en-US" sz="2000" i="1" smtClean="0">
                <a:latin typeface="Times New Roman" pitchFamily="18" charset="0"/>
              </a:rPr>
              <a:t>break statement</a:t>
            </a:r>
            <a:r>
              <a:rPr lang="en-US" altLang="en-US" sz="2000" smtClean="0">
                <a:latin typeface="Times New Roman" pitchFamily="18" charset="0"/>
              </a:rPr>
              <a:t> is used as the last statement in each case's statement list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A break statement causes control to transfer to the end of the switch statement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If a break statement is not used, the flow of control will continue into the next case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Sometimes this can be appropriate, but usually we want to execute only the statements associated with one case</a:t>
            </a:r>
          </a:p>
          <a:p>
            <a:endParaRPr lang="en-US" alt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switch Statement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A switch statement can have an optional </a:t>
            </a:r>
            <a:r>
              <a:rPr lang="en-US" altLang="en-US" sz="2300" i="1" smtClean="0">
                <a:latin typeface="Times New Roman" pitchFamily="18" charset="0"/>
              </a:rPr>
              <a:t>default case</a:t>
            </a:r>
            <a:endParaRPr lang="en-US" altLang="en-US" sz="23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default case has no associated value and simply uses the reserved word default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the default case is present, control will transfer to it if no other case value matches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there is no default case, and no other value matches, control falls through to the statement after the switch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Switch example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5400"/>
            <a:ext cx="4457700" cy="548640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char letter = 'b';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1400" dirty="0" smtClean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switch (letter)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'a':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("A");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'b':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("B");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'c':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("C");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'd':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default: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(”?");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1400" dirty="0" smtClean="0">
              <a:latin typeface="Times New Roman" pitchFamily="18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2800" dirty="0" smtClean="0">
                <a:solidFill>
                  <a:schemeClr val="hlink"/>
                </a:solidFill>
                <a:latin typeface="Times New Roman" pitchFamily="18" charset="0"/>
              </a:rPr>
              <a:t>B</a:t>
            </a: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10100" y="1295400"/>
            <a:ext cx="4533900" cy="548640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1800" dirty="0" smtClean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char letter = 'b';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1400" dirty="0" smtClean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switch (letter)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'a':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("A");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'b':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("B");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'c':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("C");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case 'd':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("D");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break;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default: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        </a:t>
            </a:r>
            <a:r>
              <a:rPr lang="en-US" altLang="en-US" sz="1400" dirty="0" err="1" smtClean="0">
                <a:latin typeface="Times New Roman" pitchFamily="18" charset="0"/>
              </a:rPr>
              <a:t>System.out.println</a:t>
            </a:r>
            <a:r>
              <a:rPr lang="en-US" altLang="en-US" sz="1400" dirty="0" smtClean="0">
                <a:latin typeface="Times New Roman" pitchFamily="18" charset="0"/>
              </a:rPr>
              <a:t>(”?");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14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endParaRPr lang="en-US" altLang="en-US" sz="2800" dirty="0" smtClean="0">
              <a:solidFill>
                <a:schemeClr val="hlink"/>
              </a:solidFill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2800" dirty="0" smtClean="0">
                <a:solidFill>
                  <a:schemeClr val="hlink"/>
                </a:solidFill>
                <a:latin typeface="Times New Roman" pitchFamily="18" charset="0"/>
              </a:rPr>
              <a:t>        B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lang="en-US" altLang="en-US" sz="2800" dirty="0" smtClean="0">
                <a:solidFill>
                  <a:schemeClr val="hlink"/>
                </a:solidFill>
                <a:latin typeface="Times New Roman" pitchFamily="18" charset="0"/>
              </a:rPr>
              <a:t>        C</a:t>
            </a: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304800" y="5334000"/>
            <a:ext cx="8458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Conditional Operator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Java has a </a:t>
            </a:r>
            <a:r>
              <a:rPr lang="en-US" altLang="en-US" sz="2000" i="1" smtClean="0">
                <a:latin typeface="Times New Roman" pitchFamily="18" charset="0"/>
              </a:rPr>
              <a:t>conditional operator</a:t>
            </a:r>
            <a:r>
              <a:rPr lang="en-US" altLang="en-US" sz="2000" smtClean="0">
                <a:latin typeface="Times New Roman" pitchFamily="18" charset="0"/>
              </a:rPr>
              <a:t> that evaluates a boolean condition that determines which of two other expressions is evaluated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result of the chosen expression is the result of the entire conditional operator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Its syntax is: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i="1" smtClean="0">
                <a:latin typeface="Times New Roman" pitchFamily="18" charset="0"/>
              </a:rPr>
              <a:t>		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smtClean="0">
                <a:latin typeface="Times New Roman" pitchFamily="18" charset="0"/>
              </a:rPr>
              <a:t> ? 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expression1</a:t>
            </a:r>
            <a:r>
              <a:rPr lang="en-US" altLang="en-US" sz="2000" smtClean="0">
                <a:latin typeface="Times New Roman" pitchFamily="18" charset="0"/>
              </a:rPr>
              <a:t> : 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expression2</a:t>
            </a:r>
            <a:endParaRPr lang="en-US" altLang="en-US" sz="2000" i="1" smtClean="0">
              <a:solidFill>
                <a:srgbClr val="FFFF99"/>
              </a:solidFill>
              <a:latin typeface="Times New Roman" pitchFamily="18" charset="0"/>
            </a:endParaRP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If the 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smtClean="0">
                <a:latin typeface="Times New Roman" pitchFamily="18" charset="0"/>
              </a:rPr>
              <a:t> is true, 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expression1</a:t>
            </a:r>
            <a:r>
              <a:rPr lang="en-US" altLang="en-US" sz="2000" smtClean="0">
                <a:latin typeface="Times New Roman" pitchFamily="18" charset="0"/>
              </a:rPr>
              <a:t> is evaluated;  if it is false, </a:t>
            </a:r>
            <a:r>
              <a:rPr lang="en-US" altLang="en-US" sz="2000" i="1" smtClean="0">
                <a:solidFill>
                  <a:schemeClr val="accent2"/>
                </a:solidFill>
                <a:latin typeface="Times New Roman" pitchFamily="18" charset="0"/>
              </a:rPr>
              <a:t>expression2</a:t>
            </a:r>
            <a:r>
              <a:rPr lang="en-US" altLang="en-US" sz="2000" smtClean="0">
                <a:latin typeface="Times New Roman" pitchFamily="18" charset="0"/>
              </a:rPr>
              <a:t> is evaluated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9144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Conditional Operator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4525963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The conditional operator is similar to an if-else statement, except that it forms an expression that returns a value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For example: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		larger = ((num1 &gt; num2) ? num1 : num2);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    if (num1 &gt; num2)</a:t>
            </a:r>
          </a:p>
          <a:p>
            <a:pPr lvl="1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	larger = num1;</a:t>
            </a:r>
          </a:p>
          <a:p>
            <a:pPr lvl="1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else</a:t>
            </a:r>
          </a:p>
          <a:p>
            <a:pPr lvl="1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larger = num2;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The conditional operator is </a:t>
            </a:r>
            <a:r>
              <a:rPr lang="en-US" altLang="en-US" sz="1800" i="1" smtClean="0">
                <a:latin typeface="Times New Roman" pitchFamily="18" charset="0"/>
              </a:rPr>
              <a:t>ternary</a:t>
            </a:r>
            <a:r>
              <a:rPr lang="en-US" altLang="en-US" sz="1800" smtClean="0">
                <a:latin typeface="Times New Roman" pitchFamily="18" charset="0"/>
              </a:rPr>
              <a:t> because it requires three operands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Conditional Operator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7032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Another example: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304800" y="2819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sz="2000" b="1">
                <a:latin typeface="Courier New" pitchFamily="49" charset="0"/>
              </a:rPr>
              <a:t>   </a:t>
            </a:r>
            <a:r>
              <a:rPr lang="en-US" altLang="en-US" sz="2400" b="1">
                <a:latin typeface="Times New Roman" pitchFamily="18" charset="0"/>
              </a:rPr>
              <a:t>System.out.println ("Your change is " + count +</a:t>
            </a:r>
          </a:p>
          <a:p>
            <a:r>
              <a:rPr lang="en-US" altLang="en-US" sz="2400" b="1">
                <a:latin typeface="Times New Roman" pitchFamily="18" charset="0"/>
              </a:rPr>
              <a:t>           ((count == 1) ? "Dime" : "Dimes"));</a:t>
            </a:r>
          </a:p>
          <a:p>
            <a:endParaRPr lang="en-US" altLang="en-US" sz="2400" b="1">
              <a:latin typeface="Times New Roman" pitchFamily="18" charset="0"/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381000" y="4038600"/>
            <a:ext cx="830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en-US" sz="2400">
                <a:latin typeface="Times New Roman" pitchFamily="18" charset="0"/>
              </a:rPr>
              <a:t>If count equals 1, then "Dime" is printed</a:t>
            </a:r>
          </a:p>
          <a:p>
            <a:pPr>
              <a:spcBef>
                <a:spcPct val="75000"/>
              </a:spcBef>
            </a:pPr>
            <a:r>
              <a:rPr lang="en-US" altLang="en-US" sz="2400">
                <a:latin typeface="Times New Roman" pitchFamily="18" charset="0"/>
              </a:rPr>
              <a:t>If count is anything other than 1, then "Dimes" is printed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Repetition Statements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38862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i="1" smtClean="0">
                <a:latin typeface="Times New Roman" pitchFamily="18" charset="0"/>
              </a:rPr>
              <a:t>Repetition statements</a:t>
            </a:r>
            <a:r>
              <a:rPr lang="en-US" altLang="en-US" sz="2000" smtClean="0">
                <a:latin typeface="Times New Roman" pitchFamily="18" charset="0"/>
              </a:rPr>
              <a:t> allow us to execute a statement multiple times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Often they are referred to as </a:t>
            </a:r>
            <a:r>
              <a:rPr lang="en-US" altLang="en-US" sz="2000" i="1" smtClean="0">
                <a:latin typeface="Times New Roman" pitchFamily="18" charset="0"/>
              </a:rPr>
              <a:t>loops</a:t>
            </a:r>
            <a:endParaRPr lang="en-US" altLang="en-US" sz="200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Like conditional statements, they are controlled by boolean expressions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Java has three kinds of repetition statements: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</a:t>
            </a:r>
            <a:r>
              <a:rPr lang="en-US" altLang="en-US" sz="2000" i="1" smtClean="0">
                <a:latin typeface="Times New Roman" pitchFamily="18" charset="0"/>
              </a:rPr>
              <a:t>while loop</a:t>
            </a:r>
            <a:endParaRPr lang="en-US" altLang="en-US" sz="200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</a:t>
            </a:r>
            <a:r>
              <a:rPr lang="en-US" altLang="en-US" sz="2000" i="1" smtClean="0">
                <a:latin typeface="Times New Roman" pitchFamily="18" charset="0"/>
              </a:rPr>
              <a:t>do loop</a:t>
            </a:r>
            <a:endParaRPr lang="en-US" altLang="en-US" sz="200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</a:t>
            </a:r>
            <a:r>
              <a:rPr lang="en-US" altLang="en-US" sz="2000" i="1" smtClean="0">
                <a:latin typeface="Times New Roman" pitchFamily="18" charset="0"/>
              </a:rPr>
              <a:t>for loop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programmer should choose the right kind of loop for the situation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while Statement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731837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</a:t>
            </a:r>
            <a:r>
              <a:rPr lang="en-US" altLang="en-US" sz="2300" i="1" smtClean="0">
                <a:latin typeface="Times New Roman" pitchFamily="18" charset="0"/>
              </a:rPr>
              <a:t>while statement</a:t>
            </a:r>
            <a:r>
              <a:rPr lang="en-US" altLang="en-US" sz="2300" smtClean="0">
                <a:latin typeface="Times New Roman" pitchFamily="18" charset="0"/>
              </a:rPr>
              <a:t> has the following syntax:</a:t>
            </a:r>
          </a:p>
          <a:p>
            <a:pPr>
              <a:buFont typeface="Wingdings" pitchFamily="2" charset="2"/>
              <a:buChar char="ü"/>
            </a:pPr>
            <a:endParaRPr lang="en-US" altLang="en-US" sz="2300" smtClean="0">
              <a:latin typeface="Times New Roman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2921000" y="3124200"/>
            <a:ext cx="19796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while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)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5000" y="3276600"/>
            <a:ext cx="2133600" cy="701675"/>
            <a:chOff x="480" y="1584"/>
            <a:chExt cx="1344" cy="442"/>
          </a:xfrm>
        </p:grpSpPr>
        <p:sp>
          <p:nvSpPr>
            <p:cNvPr id="159754" name="Text Box 6"/>
            <p:cNvSpPr txBox="1">
              <a:spLocks noChangeArrowheads="1"/>
            </p:cNvSpPr>
            <p:nvPr/>
          </p:nvSpPr>
          <p:spPr bwMode="auto">
            <a:xfrm>
              <a:off x="480" y="1584"/>
              <a:ext cx="109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itchFamily="18" charset="0"/>
                </a:rPr>
                <a:t>while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a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reserved word</a:t>
              </a:r>
              <a:endParaRPr lang="en-US" altLang="en-US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9755" name="Line 7"/>
            <p:cNvSpPr>
              <a:spLocks noChangeShapeType="1"/>
            </p:cNvSpPr>
            <p:nvPr/>
          </p:nvSpPr>
          <p:spPr bwMode="auto">
            <a:xfrm flipV="1">
              <a:off x="1536" y="1632"/>
              <a:ext cx="288" cy="9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79713" y="3505200"/>
            <a:ext cx="5394325" cy="1387475"/>
            <a:chOff x="1947" y="1920"/>
            <a:chExt cx="3398" cy="874"/>
          </a:xfrm>
        </p:grpSpPr>
        <p:sp>
          <p:nvSpPr>
            <p:cNvPr id="159752" name="Text Box 9"/>
            <p:cNvSpPr txBox="1">
              <a:spLocks noChangeArrowheads="1"/>
            </p:cNvSpPr>
            <p:nvPr/>
          </p:nvSpPr>
          <p:spPr bwMode="auto">
            <a:xfrm>
              <a:off x="1947" y="2352"/>
              <a:ext cx="339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If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true,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executed.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Then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evaluated again.</a:t>
              </a:r>
              <a:endParaRPr lang="en-US" altLang="en-US" sz="2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9753" name="Line 10"/>
            <p:cNvSpPr>
              <a:spLocks noChangeShapeType="1"/>
            </p:cNvSpPr>
            <p:nvPr/>
          </p:nvSpPr>
          <p:spPr bwMode="auto">
            <a:xfrm flipH="1" flipV="1">
              <a:off x="3408" y="1920"/>
              <a:ext cx="192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9751" name="Text Box 11"/>
          <p:cNvSpPr txBox="1">
            <a:spLocks noChangeArrowheads="1"/>
          </p:cNvSpPr>
          <p:nvPr/>
        </p:nvSpPr>
        <p:spPr bwMode="auto">
          <a:xfrm>
            <a:off x="2047875" y="5181600"/>
            <a:ext cx="46847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is executed repeatedly until</a:t>
            </a:r>
          </a:p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becomes false.</a:t>
            </a:r>
            <a:endParaRPr lang="en-US" altLang="en-US" sz="20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Logic of a while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3124200"/>
            <a:ext cx="1600200" cy="1295400"/>
            <a:chOff x="2112" y="1968"/>
            <a:chExt cx="1008" cy="81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12" y="2544"/>
              <a:ext cx="1008" cy="240"/>
              <a:chOff x="2112" y="2496"/>
              <a:chExt cx="1008" cy="240"/>
            </a:xfrm>
          </p:grpSpPr>
          <p:sp>
            <p:nvSpPr>
              <p:cNvPr id="160785" name="Rectangle 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60786" name="Text Box 6"/>
              <p:cNvSpPr txBox="1">
                <a:spLocks noChangeArrowheads="1"/>
              </p:cNvSpPr>
              <p:nvPr/>
            </p:nvSpPr>
            <p:spPr bwMode="auto">
              <a:xfrm>
                <a:off x="2258" y="2496"/>
                <a:ext cx="7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statement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60783" name="AutoShape 7"/>
            <p:cNvCxnSpPr>
              <a:cxnSpLocks noChangeShapeType="1"/>
              <a:stCxn id="160780" idx="2"/>
              <a:endCxn id="160785" idx="0"/>
            </p:cNvCxnSpPr>
            <p:nvPr/>
          </p:nvCxnSpPr>
          <p:spPr bwMode="auto">
            <a:xfrm>
              <a:off x="2616" y="1968"/>
              <a:ext cx="0" cy="57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60784" name="Text Box 8"/>
            <p:cNvSpPr txBox="1">
              <a:spLocks noChangeArrowheads="1"/>
            </p:cNvSpPr>
            <p:nvPr/>
          </p:nvSpPr>
          <p:spPr bwMode="auto">
            <a:xfrm>
              <a:off x="2652" y="2112"/>
              <a:ext cx="3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true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160772" name="AutoShape 9"/>
          <p:cNvCxnSpPr>
            <a:cxnSpLocks noChangeShapeType="1"/>
            <a:stCxn id="160785" idx="1"/>
            <a:endCxn id="160780" idx="1"/>
          </p:cNvCxnSpPr>
          <p:nvPr/>
        </p:nvCxnSpPr>
        <p:spPr bwMode="auto">
          <a:xfrm rot="10800000">
            <a:off x="3200400" y="2667000"/>
            <a:ext cx="152400" cy="15621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</p:spPr>
      </p:cxn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0400" y="1524000"/>
            <a:ext cx="1905000" cy="1600200"/>
            <a:chOff x="2016" y="960"/>
            <a:chExt cx="1200" cy="1008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016" y="1392"/>
              <a:ext cx="1200" cy="576"/>
              <a:chOff x="2016" y="1584"/>
              <a:chExt cx="1200" cy="576"/>
            </a:xfrm>
          </p:grpSpPr>
          <p:sp>
            <p:nvSpPr>
              <p:cNvPr id="160780" name="AutoShape 1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>
                <a:off x="2262" y="1660"/>
                <a:ext cx="708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condition</a:t>
                </a:r>
              </a:p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evaluated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60779" name="AutoShape 14"/>
            <p:cNvCxnSpPr>
              <a:cxnSpLocks noChangeShapeType="1"/>
              <a:endCxn id="160780" idx="0"/>
            </p:cNvCxnSpPr>
            <p:nvPr/>
          </p:nvCxnSpPr>
          <p:spPr bwMode="auto">
            <a:xfrm>
              <a:off x="2616" y="960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092575" y="2667000"/>
            <a:ext cx="1927225" cy="2514600"/>
            <a:chOff x="2578" y="1680"/>
            <a:chExt cx="1214" cy="1584"/>
          </a:xfrm>
        </p:grpSpPr>
        <p:cxnSp>
          <p:nvCxnSpPr>
            <p:cNvPr id="160776" name="AutoShape 16"/>
            <p:cNvCxnSpPr>
              <a:cxnSpLocks noChangeShapeType="1"/>
              <a:stCxn id="160780" idx="3"/>
            </p:cNvCxnSpPr>
            <p:nvPr/>
          </p:nvCxnSpPr>
          <p:spPr bwMode="auto">
            <a:xfrm flipH="1">
              <a:off x="2578" y="1680"/>
              <a:ext cx="638" cy="1584"/>
            </a:xfrm>
            <a:prstGeom prst="bentConnector4">
              <a:avLst>
                <a:gd name="adj1" fmla="val -22569"/>
                <a:gd name="adj2" fmla="val 8345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  <p:sp>
          <p:nvSpPr>
            <p:cNvPr id="160777" name="Text Box 17"/>
            <p:cNvSpPr txBox="1">
              <a:spLocks noChangeArrowheads="1"/>
            </p:cNvSpPr>
            <p:nvPr/>
          </p:nvSpPr>
          <p:spPr bwMode="auto">
            <a:xfrm>
              <a:off x="3396" y="2112"/>
              <a:ext cx="3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false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60775" name="Rectangle 18"/>
          <p:cNvSpPr>
            <a:spLocks noChangeArrowheads="1"/>
          </p:cNvSpPr>
          <p:nvPr/>
        </p:nvSpPr>
        <p:spPr bwMode="auto">
          <a:xfrm>
            <a:off x="762000" y="50292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en-US" sz="2000">
                <a:latin typeface="Times New Roman" pitchFamily="18" charset="0"/>
              </a:rPr>
              <a:t>Note that if the condition of a while statement is false initially, the statement is never executed. Therefore, the body of a while loop will execute zero or more times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Decision Making and Branching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382000" cy="4905375"/>
          </a:xfrm>
        </p:spPr>
        <p:txBody>
          <a:bodyPr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When a program breaks the sequential flow and jumps to another part of the code, it is known as branching. When branching is done on a condition it is known as conditional branching.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Three decision making statements: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1. if statement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2. switch statement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3. conditional operator statement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while Loop Example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33750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final int LIMIT = 5;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int count = 1;</a:t>
            </a:r>
          </a:p>
          <a:p>
            <a:pPr>
              <a:buFont typeface="Wingdings 3" pitchFamily="18" charset="2"/>
              <a:buNone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while (count &lt;= LIMIT) {</a:t>
            </a:r>
          </a:p>
          <a:p>
            <a:pPr>
              <a:buFont typeface="Wingdings 3" pitchFamily="18" charset="2"/>
              <a:buNone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   System.out.println(count);</a:t>
            </a: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   count += 1;</a:t>
            </a: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}</a:t>
            </a:r>
          </a:p>
          <a:p>
            <a:pPr>
              <a:buFont typeface="Wingdings 3" pitchFamily="18" charset="2"/>
              <a:buNone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endParaRPr lang="en-US" altLang="en-US" sz="2300" smtClean="0">
              <a:latin typeface="Courier New" pitchFamily="49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7281863" y="2436813"/>
            <a:ext cx="1211262" cy="2676525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/>
            <a:r>
              <a:rPr lang="en-US" altLang="en-US" sz="2400">
                <a:solidFill>
                  <a:schemeClr val="hlink"/>
                </a:solidFill>
              </a:rPr>
              <a:t>Output:</a:t>
            </a:r>
          </a:p>
          <a:p>
            <a:pPr algn="ctr"/>
            <a:endParaRPr lang="en-US" altLang="en-US" sz="2400">
              <a:solidFill>
                <a:schemeClr val="hlink"/>
              </a:solidFill>
            </a:endParaRPr>
          </a:p>
          <a:p>
            <a:pPr algn="ctr"/>
            <a:r>
              <a:rPr lang="en-US" altLang="en-US" sz="2400"/>
              <a:t>1</a:t>
            </a:r>
          </a:p>
          <a:p>
            <a:pPr algn="ctr"/>
            <a:r>
              <a:rPr lang="en-US" altLang="en-US" sz="2400"/>
              <a:t>2</a:t>
            </a:r>
          </a:p>
          <a:p>
            <a:pPr algn="ctr"/>
            <a:r>
              <a:rPr lang="en-US" altLang="en-US" sz="2400"/>
              <a:t>3</a:t>
            </a:r>
          </a:p>
          <a:p>
            <a:pPr algn="ctr"/>
            <a:r>
              <a:rPr lang="en-US" altLang="en-US" sz="2400"/>
              <a:t>4</a:t>
            </a:r>
          </a:p>
          <a:p>
            <a:pPr algn="ctr"/>
            <a:r>
              <a:rPr lang="en-US" altLang="en-US" sz="24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Infinite Loops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body of a while loop eventually must make the condition false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not, it is an </a:t>
            </a:r>
            <a:r>
              <a:rPr lang="en-US" altLang="en-US" sz="2300" i="1" smtClean="0">
                <a:latin typeface="Times New Roman" pitchFamily="18" charset="0"/>
              </a:rPr>
              <a:t>infinite loop</a:t>
            </a:r>
            <a:endParaRPr lang="en-US" altLang="en-US" sz="2300" smtClean="0">
              <a:latin typeface="Times New Roman" pitchFamily="18" charset="0"/>
            </a:endParaRP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endParaRPr lang="en-US" altLang="en-US" sz="23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Nested Loops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algn="just"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Similar to nested if statements, loops can be nested as well</a:t>
            </a:r>
          </a:p>
          <a:p>
            <a:pPr algn="just"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That is, the body of a loop can contain another loop</a:t>
            </a:r>
          </a:p>
          <a:p>
            <a:pPr algn="just"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Each time through the outer loop, the inner loop goes through its full set of iterations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do Statement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5889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</a:t>
            </a:r>
            <a:r>
              <a:rPr lang="en-US" altLang="en-US" sz="2300" i="1" smtClean="0">
                <a:latin typeface="Times New Roman" pitchFamily="18" charset="0"/>
              </a:rPr>
              <a:t>do statement</a:t>
            </a:r>
            <a:r>
              <a:rPr lang="en-US" altLang="en-US" sz="2300" smtClean="0">
                <a:latin typeface="Times New Roman" pitchFamily="18" charset="0"/>
              </a:rPr>
              <a:t> has the following syntax: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3124200" y="2895600"/>
            <a:ext cx="2227263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do{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latin typeface="Times New Roman" pitchFamily="18" charset="0"/>
              </a:rPr>
              <a:t>} while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55663" y="2819400"/>
            <a:ext cx="2039937" cy="1311275"/>
            <a:chOff x="539" y="1440"/>
            <a:chExt cx="1285" cy="826"/>
          </a:xfrm>
        </p:grpSpPr>
        <p:sp>
          <p:nvSpPr>
            <p:cNvPr id="164872" name="Text Box 6"/>
            <p:cNvSpPr txBox="1">
              <a:spLocks noChangeArrowheads="1"/>
            </p:cNvSpPr>
            <p:nvPr/>
          </p:nvSpPr>
          <p:spPr bwMode="auto">
            <a:xfrm>
              <a:off x="539" y="1440"/>
              <a:ext cx="742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itchFamily="18" charset="0"/>
                </a:rPr>
                <a:t>do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and</a:t>
              </a:r>
            </a:p>
            <a:p>
              <a:pPr algn="ctr"/>
              <a:r>
                <a:rPr lang="en-US" altLang="en-US" sz="2000" b="1">
                  <a:latin typeface="Times New Roman" pitchFamily="18" charset="0"/>
                </a:rPr>
                <a:t>while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are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reserved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words</a:t>
              </a:r>
            </a:p>
          </p:txBody>
        </p:sp>
        <p:sp>
          <p:nvSpPr>
            <p:cNvPr id="164873" name="Line 7"/>
            <p:cNvSpPr>
              <a:spLocks noChangeShapeType="1"/>
            </p:cNvSpPr>
            <p:nvPr/>
          </p:nvSpPr>
          <p:spPr bwMode="auto">
            <a:xfrm flipV="1">
              <a:off x="1392" y="1488"/>
              <a:ext cx="432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74" name="Line 8"/>
            <p:cNvSpPr>
              <a:spLocks noChangeShapeType="1"/>
            </p:cNvSpPr>
            <p:nvPr/>
          </p:nvSpPr>
          <p:spPr bwMode="auto">
            <a:xfrm>
              <a:off x="1392" y="1872"/>
              <a:ext cx="432" cy="19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4870" name="Text Box 9"/>
          <p:cNvSpPr txBox="1">
            <a:spLocks noChangeArrowheads="1"/>
          </p:cNvSpPr>
          <p:nvPr/>
        </p:nvSpPr>
        <p:spPr bwMode="auto">
          <a:xfrm>
            <a:off x="1560513" y="4343400"/>
            <a:ext cx="44227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is executed once initially,</a:t>
            </a:r>
          </a:p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and then 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is evaluated</a:t>
            </a:r>
          </a:p>
        </p:txBody>
      </p:sp>
      <p:sp>
        <p:nvSpPr>
          <p:cNvPr id="164871" name="Text Box 10"/>
          <p:cNvSpPr txBox="1">
            <a:spLocks noChangeArrowheads="1"/>
          </p:cNvSpPr>
          <p:nvPr/>
        </p:nvSpPr>
        <p:spPr bwMode="auto">
          <a:xfrm>
            <a:off x="1828800" y="5181600"/>
            <a:ext cx="41783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is  executed repeatedly</a:t>
            </a:r>
          </a:p>
          <a:p>
            <a:pPr algn="ctr"/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until the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 becomes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do-while Example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final int LIMIT = 5;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int count = 1;</a:t>
            </a:r>
          </a:p>
          <a:p>
            <a:pPr>
              <a:buFont typeface="Wingdings 3" pitchFamily="18" charset="2"/>
              <a:buNone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do {</a:t>
            </a: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   System.out.println(count);</a:t>
            </a: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   count += 1;</a:t>
            </a:r>
          </a:p>
          <a:p>
            <a:pPr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} while (count &lt;= LIMIT); </a:t>
            </a:r>
          </a:p>
          <a:p>
            <a:endParaRPr lang="en-US" altLang="en-US" sz="2300" smtClean="0">
              <a:latin typeface="Times New Roman" pitchFamily="18" charset="0"/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7281863" y="2436813"/>
            <a:ext cx="1211262" cy="2676525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/>
            <a:r>
              <a:rPr lang="en-US" altLang="en-US" sz="2400">
                <a:solidFill>
                  <a:schemeClr val="hlink"/>
                </a:solidFill>
              </a:rPr>
              <a:t>Output:</a:t>
            </a:r>
          </a:p>
          <a:p>
            <a:pPr algn="ctr"/>
            <a:endParaRPr lang="en-US" altLang="en-US" sz="2400">
              <a:solidFill>
                <a:schemeClr val="hlink"/>
              </a:solidFill>
            </a:endParaRPr>
          </a:p>
          <a:p>
            <a:pPr algn="ctr"/>
            <a:r>
              <a:rPr lang="en-US" altLang="en-US" sz="2400"/>
              <a:t>1</a:t>
            </a:r>
          </a:p>
          <a:p>
            <a:pPr algn="ctr"/>
            <a:r>
              <a:rPr lang="en-US" altLang="en-US" sz="2400"/>
              <a:t>2</a:t>
            </a:r>
          </a:p>
          <a:p>
            <a:pPr algn="ctr"/>
            <a:r>
              <a:rPr lang="en-US" altLang="en-US" sz="2400"/>
              <a:t>3</a:t>
            </a:r>
          </a:p>
          <a:p>
            <a:pPr algn="ctr"/>
            <a:r>
              <a:rPr lang="en-US" altLang="en-US" sz="2400"/>
              <a:t>4</a:t>
            </a:r>
          </a:p>
          <a:p>
            <a:pPr algn="ctr"/>
            <a:r>
              <a:rPr lang="en-US" altLang="en-US" sz="24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Comparing while and do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371600"/>
            <a:ext cx="2819400" cy="4343400"/>
            <a:chOff x="960" y="864"/>
            <a:chExt cx="1776" cy="273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60" y="1296"/>
              <a:ext cx="1776" cy="2304"/>
              <a:chOff x="1104" y="1056"/>
              <a:chExt cx="1776" cy="230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00" y="2064"/>
                <a:ext cx="1008" cy="816"/>
                <a:chOff x="2112" y="1968"/>
                <a:chExt cx="1008" cy="816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2112" y="2544"/>
                  <a:ext cx="1008" cy="240"/>
                  <a:chOff x="2112" y="2496"/>
                  <a:chExt cx="1008" cy="240"/>
                </a:xfrm>
              </p:grpSpPr>
              <p:sp>
                <p:nvSpPr>
                  <p:cNvPr id="16695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95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8" y="2496"/>
                    <a:ext cx="716" cy="23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statement</a:t>
                    </a: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</p:grpSp>
            <p:cxnSp>
              <p:nvCxnSpPr>
                <p:cNvPr id="166948" name="AutoShape 9"/>
                <p:cNvCxnSpPr>
                  <a:cxnSpLocks noChangeShapeType="1"/>
                  <a:stCxn id="166945" idx="2"/>
                  <a:endCxn id="166950" idx="0"/>
                </p:cNvCxnSpPr>
                <p:nvPr/>
              </p:nvCxnSpPr>
              <p:spPr bwMode="auto">
                <a:xfrm>
                  <a:off x="2616" y="1968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</p:spPr>
            </p:cxnSp>
            <p:sp>
              <p:nvSpPr>
                <p:cNvPr id="16694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52" y="2112"/>
                  <a:ext cx="37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Times New Roman" pitchFamily="18" charset="0"/>
                    </a:rPr>
                    <a:t>true</a:t>
                  </a:r>
                  <a:endParaRPr lang="en-US" altLang="en-US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166938" name="AutoShape 11"/>
              <p:cNvCxnSpPr>
                <a:cxnSpLocks noChangeShapeType="1"/>
                <a:stCxn id="166950" idx="1"/>
                <a:endCxn id="166945" idx="1"/>
              </p:cNvCxnSpPr>
              <p:nvPr/>
            </p:nvCxnSpPr>
            <p:spPr bwMode="auto">
              <a:xfrm rot="10800000">
                <a:off x="1104" y="1776"/>
                <a:ext cx="96" cy="984"/>
              </a:xfrm>
              <a:prstGeom prst="bentConnector3">
                <a:avLst>
                  <a:gd name="adj1" fmla="val 250000"/>
                </a:avLst>
              </a:prstGeom>
              <a:noFill/>
              <a:ln w="31750">
                <a:solidFill>
                  <a:srgbClr val="FF0000"/>
                </a:solidFill>
                <a:miter lim="800000"/>
                <a:headEnd type="none" w="sm" len="sm"/>
                <a:tailEnd type="triangle" w="lg" len="med"/>
              </a:ln>
            </p:spPr>
          </p:cxn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104" y="1056"/>
                <a:ext cx="1200" cy="1008"/>
                <a:chOff x="2016" y="960"/>
                <a:chExt cx="1200" cy="1008"/>
              </a:xfrm>
            </p:grpSpPr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2016" y="1392"/>
                  <a:ext cx="1200" cy="576"/>
                  <a:chOff x="2016" y="1584"/>
                  <a:chExt cx="1200" cy="576"/>
                </a:xfrm>
              </p:grpSpPr>
              <p:sp>
                <p:nvSpPr>
                  <p:cNvPr id="166945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946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2" y="1660"/>
                    <a:ext cx="708" cy="4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condition</a:t>
                    </a:r>
                  </a:p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evaluated</a:t>
                    </a: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</p:grpSp>
            <p:cxnSp>
              <p:nvCxnSpPr>
                <p:cNvPr id="166944" name="AutoShape 16"/>
                <p:cNvCxnSpPr>
                  <a:cxnSpLocks noChangeShapeType="1"/>
                  <a:endCxn id="166945" idx="0"/>
                </p:cNvCxnSpPr>
                <p:nvPr/>
              </p:nvCxnSpPr>
              <p:spPr bwMode="auto">
                <a:xfrm>
                  <a:off x="2616" y="960"/>
                  <a:ext cx="0" cy="432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</p:spPr>
            </p:cxn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1666" y="1776"/>
                <a:ext cx="1214" cy="1584"/>
                <a:chOff x="2578" y="1680"/>
                <a:chExt cx="1214" cy="1584"/>
              </a:xfrm>
            </p:grpSpPr>
            <p:cxnSp>
              <p:nvCxnSpPr>
                <p:cNvPr id="166941" name="AutoShape 18"/>
                <p:cNvCxnSpPr>
                  <a:cxnSpLocks noChangeShapeType="1"/>
                  <a:stCxn id="166945" idx="3"/>
                </p:cNvCxnSpPr>
                <p:nvPr/>
              </p:nvCxnSpPr>
              <p:spPr bwMode="auto">
                <a:xfrm flipH="1">
                  <a:off x="2578" y="1680"/>
                  <a:ext cx="638" cy="1584"/>
                </a:xfrm>
                <a:prstGeom prst="bentConnector4">
                  <a:avLst>
                    <a:gd name="adj1" fmla="val -22569"/>
                    <a:gd name="adj2" fmla="val 83458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 type="none" w="sm" len="sm"/>
                  <a:tailEnd type="triangle" w="lg" len="med"/>
                </a:ln>
              </p:spPr>
            </p:cxnSp>
            <p:sp>
              <p:nvSpPr>
                <p:cNvPr id="16694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96" y="2112"/>
                  <a:ext cx="39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Times New Roman" pitchFamily="18" charset="0"/>
                    </a:rPr>
                    <a:t>false</a:t>
                  </a:r>
                  <a:endParaRPr lang="en-US" altLang="en-US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66936" name="Text Box 20"/>
            <p:cNvSpPr txBox="1">
              <a:spLocks noChangeArrowheads="1"/>
            </p:cNvSpPr>
            <p:nvPr/>
          </p:nvSpPr>
          <p:spPr bwMode="auto">
            <a:xfrm>
              <a:off x="1152" y="864"/>
              <a:ext cx="8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 u="sng">
                  <a:solidFill>
                    <a:schemeClr val="hlink"/>
                  </a:solidFill>
                  <a:latin typeface="Times New Roman" pitchFamily="18" charset="0"/>
                </a:rPr>
                <a:t>while loop</a:t>
              </a:r>
              <a:endParaRPr lang="en-US" altLang="en-US" sz="2400" u="sng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953000" y="1371600"/>
            <a:ext cx="2743200" cy="4191000"/>
            <a:chOff x="3072" y="864"/>
            <a:chExt cx="1728" cy="2640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3072" y="1296"/>
              <a:ext cx="1728" cy="2208"/>
              <a:chOff x="3264" y="1209"/>
              <a:chExt cx="1728" cy="2208"/>
            </a:xfrm>
          </p:grpSpPr>
          <p:grpSp>
            <p:nvGrpSpPr>
              <p:cNvPr id="11" name="Group 23"/>
              <p:cNvGrpSpPr>
                <a:grpSpLocks/>
              </p:cNvGrpSpPr>
              <p:nvPr/>
            </p:nvGrpSpPr>
            <p:grpSpPr bwMode="auto">
              <a:xfrm>
                <a:off x="3264" y="1713"/>
                <a:ext cx="624" cy="840"/>
                <a:chOff x="1584" y="1608"/>
                <a:chExt cx="624" cy="840"/>
              </a:xfrm>
            </p:grpSpPr>
            <p:sp>
              <p:nvSpPr>
                <p:cNvPr id="1669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84" y="1920"/>
                  <a:ext cx="372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Times New Roman" pitchFamily="18" charset="0"/>
                    </a:rPr>
                    <a:t>true</a:t>
                  </a:r>
                  <a:endParaRPr lang="en-US" altLang="en-US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  <p:cxnSp>
              <p:nvCxnSpPr>
                <p:cNvPr id="166934" name="AutoShape 25"/>
                <p:cNvCxnSpPr>
                  <a:cxnSpLocks noChangeShapeType="1"/>
                  <a:stCxn id="166927" idx="1"/>
                  <a:endCxn id="166931" idx="1"/>
                </p:cNvCxnSpPr>
                <p:nvPr/>
              </p:nvCxnSpPr>
              <p:spPr bwMode="auto">
                <a:xfrm rot="10800000" flipV="1">
                  <a:off x="2112" y="1608"/>
                  <a:ext cx="96" cy="840"/>
                </a:xfrm>
                <a:prstGeom prst="bentConnector3">
                  <a:avLst>
                    <a:gd name="adj1" fmla="val 250000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 type="triangle" w="lg" len="med"/>
                  <a:tailEnd type="none" w="sm" len="sm"/>
                </a:ln>
              </p:spPr>
            </p:cxnSp>
          </p:grpSp>
          <p:grpSp>
            <p:nvGrpSpPr>
              <p:cNvPr id="12" name="Group 26"/>
              <p:cNvGrpSpPr>
                <a:grpSpLocks/>
              </p:cNvGrpSpPr>
              <p:nvPr/>
            </p:nvGrpSpPr>
            <p:grpSpPr bwMode="auto">
              <a:xfrm>
                <a:off x="3792" y="1824"/>
                <a:ext cx="1200" cy="1017"/>
                <a:chOff x="2112" y="1719"/>
                <a:chExt cx="1200" cy="1017"/>
              </a:xfrm>
            </p:grpSpPr>
            <p:grpSp>
              <p:nvGrpSpPr>
                <p:cNvPr id="13" name="Group 27"/>
                <p:cNvGrpSpPr>
                  <a:grpSpLocks/>
                </p:cNvGrpSpPr>
                <p:nvPr/>
              </p:nvGrpSpPr>
              <p:grpSpPr bwMode="auto">
                <a:xfrm>
                  <a:off x="2112" y="2160"/>
                  <a:ext cx="1200" cy="576"/>
                  <a:chOff x="2016" y="1584"/>
                  <a:chExt cx="1200" cy="576"/>
                </a:xfrm>
              </p:grpSpPr>
              <p:sp>
                <p:nvSpPr>
                  <p:cNvPr id="166931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584"/>
                    <a:ext cx="1200" cy="576"/>
                  </a:xfrm>
                  <a:prstGeom prst="diamond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93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2" y="1660"/>
                    <a:ext cx="708" cy="404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condition</a:t>
                    </a:r>
                  </a:p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evaluated</a:t>
                    </a: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</p:grpSp>
            <p:cxnSp>
              <p:nvCxnSpPr>
                <p:cNvPr id="166930" name="AutoShape 30"/>
                <p:cNvCxnSpPr>
                  <a:cxnSpLocks noChangeShapeType="1"/>
                  <a:stCxn id="166928" idx="2"/>
                  <a:endCxn id="166931" idx="0"/>
                </p:cNvCxnSpPr>
                <p:nvPr/>
              </p:nvCxnSpPr>
              <p:spPr bwMode="auto">
                <a:xfrm>
                  <a:off x="2712" y="1719"/>
                  <a:ext cx="0" cy="441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</p:spPr>
            </p:cxnSp>
          </p:grpSp>
          <p:grpSp>
            <p:nvGrpSpPr>
              <p:cNvPr id="14" name="Group 31"/>
              <p:cNvGrpSpPr>
                <a:grpSpLocks/>
              </p:cNvGrpSpPr>
              <p:nvPr/>
            </p:nvGrpSpPr>
            <p:grpSpPr bwMode="auto">
              <a:xfrm>
                <a:off x="3888" y="1209"/>
                <a:ext cx="1008" cy="624"/>
                <a:chOff x="2208" y="1104"/>
                <a:chExt cx="1008" cy="624"/>
              </a:xfrm>
            </p:grpSpPr>
            <p:cxnSp>
              <p:nvCxnSpPr>
                <p:cNvPr id="166925" name="AutoShape 32"/>
                <p:cNvCxnSpPr>
                  <a:cxnSpLocks noChangeShapeType="1"/>
                  <a:endCxn id="166928" idx="0"/>
                </p:cNvCxnSpPr>
                <p:nvPr/>
              </p:nvCxnSpPr>
              <p:spPr bwMode="auto">
                <a:xfrm>
                  <a:off x="2712" y="1104"/>
                  <a:ext cx="0" cy="384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</p:spPr>
            </p:cxnSp>
            <p:grpSp>
              <p:nvGrpSpPr>
                <p:cNvPr id="15" name="Group 33"/>
                <p:cNvGrpSpPr>
                  <a:grpSpLocks/>
                </p:cNvGrpSpPr>
                <p:nvPr/>
              </p:nvGrpSpPr>
              <p:grpSpPr bwMode="auto">
                <a:xfrm>
                  <a:off x="2208" y="1488"/>
                  <a:ext cx="1008" cy="240"/>
                  <a:chOff x="2112" y="2496"/>
                  <a:chExt cx="1008" cy="240"/>
                </a:xfrm>
              </p:grpSpPr>
              <p:sp>
                <p:nvSpPr>
                  <p:cNvPr id="16692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2496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692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8" y="2496"/>
                    <a:ext cx="716" cy="231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chemeClr val="bg2"/>
                        </a:solidFill>
                        <a:latin typeface="Times New Roman" pitchFamily="18" charset="0"/>
                      </a:rPr>
                      <a:t>statement</a:t>
                    </a:r>
                    <a:endParaRPr lang="en-US" altLang="en-US" sz="24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4392" y="2841"/>
                <a:ext cx="408" cy="576"/>
                <a:chOff x="2712" y="2736"/>
                <a:chExt cx="408" cy="576"/>
              </a:xfrm>
            </p:grpSpPr>
            <p:cxnSp>
              <p:nvCxnSpPr>
                <p:cNvPr id="166923" name="AutoShape 37"/>
                <p:cNvCxnSpPr>
                  <a:cxnSpLocks noChangeShapeType="1"/>
                  <a:stCxn id="166931" idx="2"/>
                </p:cNvCxnSpPr>
                <p:nvPr/>
              </p:nvCxnSpPr>
              <p:spPr bwMode="auto">
                <a:xfrm>
                  <a:off x="2712" y="2736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 type="none" w="sm" len="sm"/>
                  <a:tailEnd type="triangle" w="lg" len="med"/>
                </a:ln>
              </p:spPr>
            </p:cxnSp>
            <p:sp>
              <p:nvSpPr>
                <p:cNvPr id="16692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24" y="2880"/>
                  <a:ext cx="39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Times New Roman" pitchFamily="18" charset="0"/>
                    </a:rPr>
                    <a:t>false</a:t>
                  </a:r>
                  <a:endParaRPr lang="en-US" altLang="en-US" sz="2400">
                    <a:solidFill>
                      <a:schemeClr val="hlink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66918" name="Text Box 39"/>
            <p:cNvSpPr txBox="1">
              <a:spLocks noChangeArrowheads="1"/>
            </p:cNvSpPr>
            <p:nvPr/>
          </p:nvSpPr>
          <p:spPr bwMode="auto">
            <a:xfrm>
              <a:off x="3894" y="864"/>
              <a:ext cx="61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 u="sng">
                  <a:solidFill>
                    <a:schemeClr val="hlink"/>
                  </a:solidFill>
                  <a:latin typeface="Times New Roman" pitchFamily="18" charset="0"/>
                </a:rPr>
                <a:t>do loop</a:t>
              </a:r>
              <a:endParaRPr lang="en-US" altLang="en-US" sz="2400" u="sng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for Statement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8229600" cy="6270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</a:t>
            </a:r>
            <a:r>
              <a:rPr lang="en-US" altLang="en-US" sz="2300" i="1" smtClean="0">
                <a:latin typeface="Times New Roman" pitchFamily="18" charset="0"/>
              </a:rPr>
              <a:t>for statement</a:t>
            </a:r>
            <a:r>
              <a:rPr lang="en-US" altLang="en-US" sz="2300" smtClean="0">
                <a:latin typeface="Times New Roman" pitchFamily="18" charset="0"/>
              </a:rPr>
              <a:t> has the following syntax: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1077913" y="3810000"/>
            <a:ext cx="63134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for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initialization</a:t>
            </a:r>
            <a:r>
              <a:rPr lang="en-US" altLang="en-US" sz="2000" b="1">
                <a:latin typeface="Times New Roman" pitchFamily="18" charset="0"/>
              </a:rPr>
              <a:t>;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;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increment</a:t>
            </a:r>
            <a:r>
              <a:rPr lang="en-US" altLang="en-US" sz="2000" b="1">
                <a:latin typeface="Times New Roman" pitchFamily="18" charset="0"/>
              </a:rPr>
              <a:t>)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9313" y="2438400"/>
            <a:ext cx="1185862" cy="1295400"/>
            <a:chOff x="576" y="1536"/>
            <a:chExt cx="747" cy="816"/>
          </a:xfrm>
        </p:grpSpPr>
        <p:sp>
          <p:nvSpPr>
            <p:cNvPr id="167951" name="Text Box 6"/>
            <p:cNvSpPr txBox="1">
              <a:spLocks noChangeArrowheads="1"/>
            </p:cNvSpPr>
            <p:nvPr/>
          </p:nvSpPr>
          <p:spPr bwMode="auto">
            <a:xfrm>
              <a:off x="576" y="1536"/>
              <a:ext cx="747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Reserved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word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7952" name="Line 7"/>
            <p:cNvSpPr>
              <a:spLocks noChangeShapeType="1"/>
            </p:cNvSpPr>
            <p:nvPr/>
          </p:nvSpPr>
          <p:spPr bwMode="auto">
            <a:xfrm>
              <a:off x="912" y="2016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8800" y="2286000"/>
            <a:ext cx="2559050" cy="1447800"/>
            <a:chOff x="1691" y="1440"/>
            <a:chExt cx="1612" cy="912"/>
          </a:xfrm>
        </p:grpSpPr>
        <p:sp>
          <p:nvSpPr>
            <p:cNvPr id="167949" name="Text Box 9"/>
            <p:cNvSpPr txBox="1">
              <a:spLocks noChangeArrowheads="1"/>
            </p:cNvSpPr>
            <p:nvPr/>
          </p:nvSpPr>
          <p:spPr bwMode="auto">
            <a:xfrm>
              <a:off x="1691" y="1440"/>
              <a:ext cx="1612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initialization</a:t>
              </a:r>
              <a:endParaRPr lang="en-US" alt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is executed once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before the loop begins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7950" name="Line 10"/>
            <p:cNvSpPr>
              <a:spLocks noChangeShapeType="1"/>
            </p:cNvSpPr>
            <p:nvPr/>
          </p:nvSpPr>
          <p:spPr bwMode="auto">
            <a:xfrm flipH="1">
              <a:off x="2112" y="2112"/>
              <a:ext cx="144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267200" y="2286000"/>
            <a:ext cx="2759075" cy="1447800"/>
            <a:chOff x="3648" y="1440"/>
            <a:chExt cx="1738" cy="912"/>
          </a:xfrm>
        </p:grpSpPr>
        <p:sp>
          <p:nvSpPr>
            <p:cNvPr id="167947" name="Text Box 12"/>
            <p:cNvSpPr txBox="1">
              <a:spLocks noChangeArrowheads="1"/>
            </p:cNvSpPr>
            <p:nvPr/>
          </p:nvSpPr>
          <p:spPr bwMode="auto">
            <a:xfrm>
              <a:off x="3682" y="1440"/>
              <a:ext cx="1704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executed until the</a:t>
              </a:r>
            </a:p>
            <a:p>
              <a:pPr algn="ctr"/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becomes false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7948" name="Line 13"/>
            <p:cNvSpPr>
              <a:spLocks noChangeShapeType="1"/>
            </p:cNvSpPr>
            <p:nvPr/>
          </p:nvSpPr>
          <p:spPr bwMode="auto">
            <a:xfrm flipH="1">
              <a:off x="3648" y="2064"/>
              <a:ext cx="432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90600" y="4191000"/>
            <a:ext cx="4876800" cy="1749425"/>
            <a:chOff x="740" y="2726"/>
            <a:chExt cx="4361" cy="1045"/>
          </a:xfrm>
        </p:grpSpPr>
        <p:sp>
          <p:nvSpPr>
            <p:cNvPr id="167945" name="Text Box 15"/>
            <p:cNvSpPr txBox="1">
              <a:spLocks noChangeArrowheads="1"/>
            </p:cNvSpPr>
            <p:nvPr/>
          </p:nvSpPr>
          <p:spPr bwMode="auto">
            <a:xfrm>
              <a:off x="740" y="2988"/>
              <a:ext cx="4361" cy="7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increment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portion is executed at the end of each iteration</a:t>
              </a:r>
            </a:p>
            <a:p>
              <a:pPr algn="just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 i="1">
                  <a:solidFill>
                    <a:schemeClr val="hlink"/>
                  </a:solidFill>
                  <a:latin typeface="Times New Roman" pitchFamily="18" charset="0"/>
                </a:rPr>
                <a:t>-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statement</a:t>
              </a:r>
              <a:r>
                <a:rPr lang="en-US" altLang="en-US" sz="2000" b="1" i="1">
                  <a:solidFill>
                    <a:schemeClr val="hlink"/>
                  </a:solidFill>
                  <a:latin typeface="Times New Roman" pitchFamily="18" charset="0"/>
                </a:rPr>
                <a:t>-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increment</a:t>
              </a:r>
              <a:r>
                <a:rPr lang="en-US" altLang="en-US" sz="2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cycle is executed repeatedly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7946" name="Line 16"/>
            <p:cNvSpPr>
              <a:spLocks noChangeShapeType="1"/>
            </p:cNvSpPr>
            <p:nvPr/>
          </p:nvSpPr>
          <p:spPr bwMode="auto">
            <a:xfrm flipV="1">
              <a:off x="3696" y="2726"/>
              <a:ext cx="672" cy="44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for Statement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A for loop is functionally equivalent to the following while loop structure: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819400" y="3048000"/>
            <a:ext cx="2143125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initialization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latin typeface="Times New Roman" pitchFamily="18" charset="0"/>
              </a:rPr>
              <a:t>while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) {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increment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Logic of a for loop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3581400"/>
            <a:ext cx="1600200" cy="1066800"/>
            <a:chOff x="2112" y="2256"/>
            <a:chExt cx="1008" cy="6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12" y="2688"/>
              <a:ext cx="1008" cy="240"/>
              <a:chOff x="2112" y="2496"/>
              <a:chExt cx="1008" cy="240"/>
            </a:xfrm>
          </p:grpSpPr>
          <p:sp>
            <p:nvSpPr>
              <p:cNvPr id="170010" name="Rectangle 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70011" name="Text Box 6"/>
              <p:cNvSpPr txBox="1">
                <a:spLocks noChangeArrowheads="1"/>
              </p:cNvSpPr>
              <p:nvPr/>
            </p:nvSpPr>
            <p:spPr bwMode="auto">
              <a:xfrm>
                <a:off x="2258" y="2496"/>
                <a:ext cx="7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statement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70008" name="AutoShape 7"/>
            <p:cNvCxnSpPr>
              <a:cxnSpLocks noChangeShapeType="1"/>
              <a:stCxn id="170005" idx="2"/>
              <a:endCxn id="170010" idx="0"/>
            </p:cNvCxnSpPr>
            <p:nvPr/>
          </p:nvCxnSpPr>
          <p:spPr bwMode="auto">
            <a:xfrm>
              <a:off x="2616" y="2256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  <p:sp>
          <p:nvSpPr>
            <p:cNvPr id="170009" name="Text Box 8"/>
            <p:cNvSpPr txBox="1">
              <a:spLocks noChangeArrowheads="1"/>
            </p:cNvSpPr>
            <p:nvPr/>
          </p:nvSpPr>
          <p:spPr bwMode="auto">
            <a:xfrm>
              <a:off x="2652" y="2352"/>
              <a:ext cx="37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true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169988" name="AutoShape 9"/>
          <p:cNvCxnSpPr>
            <a:cxnSpLocks noChangeShapeType="1"/>
            <a:stCxn id="169999" idx="1"/>
            <a:endCxn id="170005" idx="1"/>
          </p:cNvCxnSpPr>
          <p:nvPr/>
        </p:nvCxnSpPr>
        <p:spPr bwMode="auto">
          <a:xfrm rot="10800000">
            <a:off x="3200400" y="3124200"/>
            <a:ext cx="152400" cy="2019300"/>
          </a:xfrm>
          <a:prstGeom prst="bentConnector3">
            <a:avLst>
              <a:gd name="adj1" fmla="val 2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</p:spPr>
      </p:cxn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0400" y="2271713"/>
            <a:ext cx="1905000" cy="1309687"/>
            <a:chOff x="2016" y="1431"/>
            <a:chExt cx="1200" cy="825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016" y="1680"/>
              <a:ext cx="1200" cy="576"/>
              <a:chOff x="2016" y="1584"/>
              <a:chExt cx="1200" cy="576"/>
            </a:xfrm>
          </p:grpSpPr>
          <p:sp>
            <p:nvSpPr>
              <p:cNvPr id="170005" name="AutoShape 1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1200" cy="576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70006" name="Text Box 13"/>
              <p:cNvSpPr txBox="1">
                <a:spLocks noChangeArrowheads="1"/>
              </p:cNvSpPr>
              <p:nvPr/>
            </p:nvSpPr>
            <p:spPr bwMode="auto">
              <a:xfrm>
                <a:off x="2262" y="1660"/>
                <a:ext cx="708" cy="40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condition</a:t>
                </a:r>
              </a:p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evaluated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70004" name="AutoShape 14"/>
            <p:cNvCxnSpPr>
              <a:cxnSpLocks noChangeShapeType="1"/>
              <a:stCxn id="169996" idx="2"/>
              <a:endCxn id="170005" idx="0"/>
            </p:cNvCxnSpPr>
            <p:nvPr/>
          </p:nvCxnSpPr>
          <p:spPr bwMode="auto">
            <a:xfrm>
              <a:off x="2616" y="1431"/>
              <a:ext cx="0" cy="24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114800" y="3124200"/>
            <a:ext cx="1905000" cy="2895600"/>
            <a:chOff x="2592" y="1968"/>
            <a:chExt cx="1200" cy="1824"/>
          </a:xfrm>
        </p:grpSpPr>
        <p:cxnSp>
          <p:nvCxnSpPr>
            <p:cNvPr id="170001" name="AutoShape 16"/>
            <p:cNvCxnSpPr>
              <a:cxnSpLocks noChangeShapeType="1"/>
              <a:stCxn id="170005" idx="3"/>
            </p:cNvCxnSpPr>
            <p:nvPr/>
          </p:nvCxnSpPr>
          <p:spPr bwMode="auto">
            <a:xfrm flipH="1">
              <a:off x="2592" y="1968"/>
              <a:ext cx="624" cy="1824"/>
            </a:xfrm>
            <a:prstGeom prst="bentConnector4">
              <a:avLst>
                <a:gd name="adj1" fmla="val -23079"/>
                <a:gd name="adj2" fmla="val 87444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</p:spPr>
        </p:cxnSp>
        <p:sp>
          <p:nvSpPr>
            <p:cNvPr id="170002" name="Text Box 17"/>
            <p:cNvSpPr txBox="1">
              <a:spLocks noChangeArrowheads="1"/>
            </p:cNvSpPr>
            <p:nvPr/>
          </p:nvSpPr>
          <p:spPr bwMode="auto">
            <a:xfrm>
              <a:off x="3396" y="2352"/>
              <a:ext cx="3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>
                  <a:solidFill>
                    <a:schemeClr val="hlink"/>
                  </a:solidFill>
                  <a:latin typeface="Times New Roman" pitchFamily="18" charset="0"/>
                </a:rPr>
                <a:t>false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3352800" y="4648200"/>
            <a:ext cx="1600200" cy="685800"/>
            <a:chOff x="2112" y="2928"/>
            <a:chExt cx="1008" cy="432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112" y="3120"/>
              <a:ext cx="1008" cy="240"/>
              <a:chOff x="2112" y="2496"/>
              <a:chExt cx="1008" cy="240"/>
            </a:xfrm>
          </p:grpSpPr>
          <p:sp>
            <p:nvSpPr>
              <p:cNvPr id="169999" name="Rectangle 20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70000" name="Text Box 21"/>
              <p:cNvSpPr txBox="1">
                <a:spLocks noChangeArrowheads="1"/>
              </p:cNvSpPr>
              <p:nvPr/>
            </p:nvSpPr>
            <p:spPr bwMode="auto">
              <a:xfrm>
                <a:off x="2246" y="2496"/>
                <a:ext cx="74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increment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69998" name="AutoShape 22"/>
            <p:cNvCxnSpPr>
              <a:cxnSpLocks noChangeShapeType="1"/>
              <a:stCxn id="170010" idx="2"/>
              <a:endCxn id="170000" idx="0"/>
            </p:cNvCxnSpPr>
            <p:nvPr/>
          </p:nvCxnSpPr>
          <p:spPr bwMode="auto">
            <a:xfrm>
              <a:off x="2616" y="2928"/>
              <a:ext cx="0" cy="19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3352800" y="1371600"/>
            <a:ext cx="1600200" cy="914400"/>
            <a:chOff x="2112" y="864"/>
            <a:chExt cx="1008" cy="576"/>
          </a:xfrm>
        </p:grpSpPr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2112" y="1200"/>
              <a:ext cx="1008" cy="240"/>
              <a:chOff x="2112" y="2496"/>
              <a:chExt cx="1008" cy="240"/>
            </a:xfrm>
          </p:grpSpPr>
          <p:sp>
            <p:nvSpPr>
              <p:cNvPr id="169995" name="Rectangle 25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69996" name="Text Box 26"/>
              <p:cNvSpPr txBox="1">
                <a:spLocks noChangeArrowheads="1"/>
              </p:cNvSpPr>
              <p:nvPr/>
            </p:nvSpPr>
            <p:spPr bwMode="auto">
              <a:xfrm>
                <a:off x="2170" y="2496"/>
                <a:ext cx="89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b="1">
                    <a:solidFill>
                      <a:schemeClr val="bg2"/>
                    </a:solidFill>
                    <a:latin typeface="Times New Roman" pitchFamily="18" charset="0"/>
                  </a:rPr>
                  <a:t>initialization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cxnSp>
          <p:nvCxnSpPr>
            <p:cNvPr id="169994" name="AutoShape 27"/>
            <p:cNvCxnSpPr>
              <a:cxnSpLocks noChangeShapeType="1"/>
              <a:endCxn id="169996" idx="0"/>
            </p:cNvCxnSpPr>
            <p:nvPr/>
          </p:nvCxnSpPr>
          <p:spPr bwMode="auto">
            <a:xfrm>
              <a:off x="2616" y="864"/>
              <a:ext cx="0" cy="33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for Statement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Like a while loop, the condition of a for statement is tested prior to executing the loop body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Therefore, the body of a for loop will execute zero or more times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It is well suited for executing a loop a specific number of times that can be determined in advance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if Statement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2275"/>
            <a:ext cx="8229600" cy="627063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The </a:t>
            </a:r>
            <a:r>
              <a:rPr lang="en-US" altLang="en-US" i="1" smtClean="0">
                <a:latin typeface="Times New Roman" pitchFamily="18" charset="0"/>
              </a:rPr>
              <a:t>if statement</a:t>
            </a:r>
            <a:r>
              <a:rPr lang="en-US" altLang="en-US" smtClean="0">
                <a:latin typeface="Times New Roman" pitchFamily="18" charset="0"/>
              </a:rPr>
              <a:t> has the following syntax:</a:t>
            </a:r>
          </a:p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048000" y="4175125"/>
            <a:ext cx="32004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if (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)</a:t>
            </a:r>
          </a:p>
          <a:p>
            <a:r>
              <a:rPr lang="en-US" altLang="en-US" sz="2000" b="1">
                <a:latin typeface="Times New Roman" pitchFamily="18" charset="0"/>
              </a:rPr>
              <a:t> 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Statement x;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108325"/>
            <a:ext cx="2057400" cy="990600"/>
            <a:chOff x="576" y="1488"/>
            <a:chExt cx="1296" cy="624"/>
          </a:xfrm>
        </p:grpSpPr>
        <p:sp>
          <p:nvSpPr>
            <p:cNvPr id="144396" name="Text Box 6"/>
            <p:cNvSpPr txBox="1">
              <a:spLocks noChangeArrowheads="1"/>
            </p:cNvSpPr>
            <p:nvPr/>
          </p:nvSpPr>
          <p:spPr bwMode="auto">
            <a:xfrm>
              <a:off x="576" y="1488"/>
              <a:ext cx="109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itchFamily="18" charset="0"/>
                </a:rPr>
                <a:t>if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a Java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reserved word</a:t>
              </a:r>
            </a:p>
          </p:txBody>
        </p:sp>
        <p:sp>
          <p:nvSpPr>
            <p:cNvPr id="144397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43313" y="2803525"/>
            <a:ext cx="4941887" cy="1219200"/>
            <a:chOff x="2409" y="1296"/>
            <a:chExt cx="3113" cy="768"/>
          </a:xfrm>
        </p:grpSpPr>
        <p:sp>
          <p:nvSpPr>
            <p:cNvPr id="144394" name="Text Box 9"/>
            <p:cNvSpPr txBox="1">
              <a:spLocks noChangeArrowheads="1"/>
            </p:cNvSpPr>
            <p:nvPr/>
          </p:nvSpPr>
          <p:spPr bwMode="auto">
            <a:xfrm>
              <a:off x="2409" y="1296"/>
              <a:ext cx="3113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must be a boolean expression.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It must evaluate to either true or false.</a:t>
              </a:r>
            </a:p>
          </p:txBody>
        </p:sp>
        <p:sp>
          <p:nvSpPr>
            <p:cNvPr id="144395" name="Line 10"/>
            <p:cNvSpPr>
              <a:spLocks noChangeShapeType="1"/>
            </p:cNvSpPr>
            <p:nvPr/>
          </p:nvSpPr>
          <p:spPr bwMode="auto">
            <a:xfrm flipH="1">
              <a:off x="2880" y="177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795463" y="5165725"/>
            <a:ext cx="5394325" cy="1235075"/>
            <a:chOff x="1131" y="2640"/>
            <a:chExt cx="3398" cy="778"/>
          </a:xfrm>
        </p:grpSpPr>
        <p:sp>
          <p:nvSpPr>
            <p:cNvPr id="144392" name="Text Box 12"/>
            <p:cNvSpPr txBox="1">
              <a:spLocks noChangeArrowheads="1"/>
            </p:cNvSpPr>
            <p:nvPr/>
          </p:nvSpPr>
          <p:spPr bwMode="auto">
            <a:xfrm>
              <a:off x="1131" y="2976"/>
              <a:ext cx="339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If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condition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true,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statement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 is executed.</a:t>
              </a:r>
            </a:p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If it is false, the </a:t>
              </a:r>
              <a:r>
                <a:rPr lang="en-US" alt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statement</a:t>
              </a:r>
              <a:r>
                <a:rPr lang="en-US" altLang="en-US" sz="2000" b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en-US" sz="2000" b="1">
                  <a:solidFill>
                    <a:schemeClr val="hlink"/>
                  </a:solidFill>
                  <a:latin typeface="Times New Roman" pitchFamily="18" charset="0"/>
                </a:rPr>
                <a:t>is skipped.</a:t>
              </a:r>
            </a:p>
          </p:txBody>
        </p:sp>
        <p:sp>
          <p:nvSpPr>
            <p:cNvPr id="144393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for Example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52625"/>
            <a:ext cx="8763000" cy="49053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final int LIMIT = 5;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for (int count = 1; count &lt;= LIMIT; count++) {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 System.out.println(count);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}</a:t>
            </a:r>
          </a:p>
          <a:p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200400" y="3733800"/>
            <a:ext cx="1211263" cy="2676525"/>
          </a:xfrm>
          <a:prstGeom prst="rect">
            <a:avLst/>
          </a:prstGeom>
          <a:solidFill>
            <a:srgbClr val="F8F8F8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/>
            <a:r>
              <a:rPr lang="en-US" altLang="en-US" sz="2400">
                <a:solidFill>
                  <a:schemeClr val="hlink"/>
                </a:solidFill>
              </a:rPr>
              <a:t>Output:</a:t>
            </a:r>
          </a:p>
          <a:p>
            <a:pPr algn="ctr"/>
            <a:endParaRPr lang="en-US" altLang="en-US" sz="2400">
              <a:solidFill>
                <a:schemeClr val="hlink"/>
              </a:solidFill>
            </a:endParaRPr>
          </a:p>
          <a:p>
            <a:pPr algn="ctr"/>
            <a:r>
              <a:rPr lang="en-US" altLang="en-US" sz="2400"/>
              <a:t>1</a:t>
            </a:r>
          </a:p>
          <a:p>
            <a:pPr algn="ctr"/>
            <a:r>
              <a:rPr lang="en-US" altLang="en-US" sz="2400"/>
              <a:t>2</a:t>
            </a:r>
          </a:p>
          <a:p>
            <a:pPr algn="ctr"/>
            <a:r>
              <a:rPr lang="en-US" altLang="en-US" sz="2400"/>
              <a:t>3</a:t>
            </a:r>
          </a:p>
          <a:p>
            <a:pPr algn="ctr"/>
            <a:r>
              <a:rPr lang="en-US" altLang="en-US" sz="2400"/>
              <a:t>4</a:t>
            </a:r>
          </a:p>
          <a:p>
            <a:pPr algn="ctr"/>
            <a:r>
              <a:rPr lang="en-US" altLang="en-US" sz="240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for Statement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Each expression in the header of a for loop is optional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ü"/>
            </a:pPr>
            <a:endParaRPr lang="en-US" altLang="en-US" sz="210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200" smtClean="0">
                <a:latin typeface="Times New Roman" pitchFamily="18" charset="0"/>
              </a:rPr>
              <a:t>If the </a:t>
            </a:r>
            <a:r>
              <a:rPr lang="en-US" altLang="en-US" sz="2200" i="1" smtClean="0">
                <a:solidFill>
                  <a:schemeClr val="accent2"/>
                </a:solidFill>
                <a:latin typeface="Times New Roman" pitchFamily="18" charset="0"/>
              </a:rPr>
              <a:t>initialization</a:t>
            </a:r>
            <a:r>
              <a:rPr lang="en-US" altLang="en-US" sz="2200" smtClean="0">
                <a:latin typeface="Times New Roman" pitchFamily="18" charset="0"/>
              </a:rPr>
              <a:t> is left out, no initialization is performed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200" smtClean="0">
                <a:latin typeface="Times New Roman" pitchFamily="18" charset="0"/>
              </a:rPr>
              <a:t>If the </a:t>
            </a:r>
            <a:r>
              <a:rPr lang="en-US" altLang="en-US" sz="2200" i="1" smtClean="0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200" smtClean="0">
                <a:latin typeface="Times New Roman" pitchFamily="18" charset="0"/>
              </a:rPr>
              <a:t> is left out, it is always considered to be true, and therefore creates an infinite loop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200" smtClean="0">
                <a:latin typeface="Times New Roman" pitchFamily="18" charset="0"/>
              </a:rPr>
              <a:t>If the </a:t>
            </a:r>
            <a:r>
              <a:rPr lang="en-US" altLang="en-US" sz="2200" i="1" smtClean="0">
                <a:solidFill>
                  <a:schemeClr val="accent2"/>
                </a:solidFill>
                <a:latin typeface="Times New Roman" pitchFamily="18" charset="0"/>
              </a:rPr>
              <a:t>increment</a:t>
            </a:r>
            <a:r>
              <a:rPr lang="en-US" altLang="en-US" sz="2200" smtClean="0">
                <a:latin typeface="Times New Roman" pitchFamily="18" charset="0"/>
              </a:rPr>
              <a:t> is left out, no increment operation is performed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endParaRPr lang="en-US" altLang="en-US" sz="22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Both semi-colons are always required in the for loop header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5138"/>
            <a:ext cx="7588250" cy="571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Choosing a Loop Structure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When you can’t determine how many times you want to execute the loop body, use a while statement or a do statement</a:t>
            </a:r>
          </a:p>
          <a:p>
            <a:pPr lvl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200" smtClean="0">
                <a:latin typeface="Times New Roman" pitchFamily="18" charset="0"/>
              </a:rPr>
              <a:t>If it might be zero or more times, use a while statement</a:t>
            </a:r>
          </a:p>
          <a:p>
            <a:pPr lvl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200" smtClean="0">
                <a:latin typeface="Times New Roman" pitchFamily="18" charset="0"/>
              </a:rPr>
              <a:t>If it will be at least once, use a do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you can determine how many times you want to execute the loop body, use a for statement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altLang="en-US" sz="23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500" dirty="0" smtClean="0">
                <a:latin typeface="Times New Roman" pitchFamily="18" charset="0"/>
              </a:rPr>
              <a:t>Oops using java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24" y="3767138"/>
            <a:ext cx="6400800" cy="1752600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</a:pPr>
            <a:r>
              <a:rPr lang="en-US" altLang="en-US" sz="4500" b="1" dirty="0" smtClean="0">
                <a:latin typeface="Times New Roman" pitchFamily="18" charset="0"/>
              </a:rPr>
              <a:t>Java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Operators in Java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marL="533400" indent="-533400">
              <a:buFont typeface="Wingdings 3" pitchFamily="18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Classified into four groups: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sz="2300" smtClean="0">
                <a:latin typeface="Times New Roman" pitchFamily="18" charset="0"/>
              </a:rPr>
              <a:t>Arithmetic Operator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sz="2300" smtClean="0">
                <a:latin typeface="Times New Roman" pitchFamily="18" charset="0"/>
              </a:rPr>
              <a:t>Bitwise Operator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sz="2300" smtClean="0">
                <a:latin typeface="Times New Roman" pitchFamily="18" charset="0"/>
              </a:rPr>
              <a:t>Relational Operator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en-US" sz="2300" smtClean="0">
                <a:latin typeface="Times New Roman" pitchFamily="18" charset="0"/>
              </a:rPr>
              <a:t>Logical Operator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en-US" sz="23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Arithmetic Operators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128713" y="1831975"/>
            <a:ext cx="5576887" cy="405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Addition		             +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Subtraction		             -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Multiplication		             *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Division		                           /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Remainder		            %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Increment		            ++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Addition Assignment	            +=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Subtraction Assignment               -=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Multiplication Assignment          *=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Division Assignment	             /=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Modulus Assignment	            %=     </a:t>
            </a:r>
          </a:p>
          <a:p>
            <a:r>
              <a:rPr lang="en-US" altLang="en-US" sz="2000" b="1">
                <a:solidFill>
                  <a:schemeClr val="hlink"/>
                </a:solidFill>
                <a:latin typeface="Times New Roman" pitchFamily="18" charset="0"/>
              </a:rPr>
              <a:t>Decrement		             --</a:t>
            </a:r>
          </a:p>
          <a:p>
            <a:endParaRPr lang="en-US" altLang="en-US" sz="20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57200" y="57150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Arithmetic Operators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2954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If either or both operands associated with an arithmetic operator are floating point, the result is a floating point.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% operator applies both to floating-point type and integer types.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en-US" sz="1800" smtClean="0">
                <a:latin typeface="Times New Roman" pitchFamily="18" charset="0"/>
              </a:rPr>
              <a:t>Example: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class modulus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public static void main (String args [])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	int x = 42;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	double y = 42.3;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	System.out.println(“x mod 10 =“ + x%10);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	System.out.println(“y mod 10 = “ + y%10);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	}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u="sng" smtClean="0">
                <a:latin typeface="Times New Roman" pitchFamily="18" charset="0"/>
              </a:rPr>
              <a:t>Output: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x mod 10 =2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>
                <a:latin typeface="Times New Roman" pitchFamily="18" charset="0"/>
              </a:rPr>
              <a:t>y mod 10 = 2.3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altLang="en-US" sz="1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Increment and Decrement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4525963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increment and decrement operators are arithmetic and operate on one operand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</a:t>
            </a:r>
            <a:r>
              <a:rPr lang="en-US" altLang="en-US" sz="2300" i="1" smtClean="0">
                <a:latin typeface="Times New Roman" pitchFamily="18" charset="0"/>
              </a:rPr>
              <a:t>increment operator</a:t>
            </a:r>
            <a:r>
              <a:rPr lang="en-US" altLang="en-US" sz="2300" smtClean="0">
                <a:latin typeface="Times New Roman" pitchFamily="18" charset="0"/>
              </a:rPr>
              <a:t> (++) adds one to its operand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</a:t>
            </a:r>
            <a:r>
              <a:rPr lang="en-US" altLang="en-US" sz="2300" i="1" smtClean="0">
                <a:latin typeface="Times New Roman" pitchFamily="18" charset="0"/>
              </a:rPr>
              <a:t>decrement operator</a:t>
            </a:r>
            <a:r>
              <a:rPr lang="en-US" altLang="en-US" sz="2300" smtClean="0">
                <a:latin typeface="Times New Roman" pitchFamily="18" charset="0"/>
              </a:rPr>
              <a:t> (--) subtracts one from its operand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statement  count++;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is functionally equivalent to   count = count + 1;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Increment and Decrement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increment and decrement operators can be applied in </a:t>
            </a:r>
            <a:r>
              <a:rPr lang="en-US" altLang="en-US" sz="2300" i="1" smtClean="0">
                <a:latin typeface="Times New Roman" pitchFamily="18" charset="0"/>
              </a:rPr>
              <a:t>prefix form</a:t>
            </a:r>
            <a:r>
              <a:rPr lang="en-US" altLang="en-US" sz="2300" smtClean="0">
                <a:latin typeface="Times New Roman" pitchFamily="18" charset="0"/>
              </a:rPr>
              <a:t> (before the operand) or </a:t>
            </a:r>
            <a:r>
              <a:rPr lang="en-US" altLang="en-US" sz="2300" i="1" smtClean="0">
                <a:latin typeface="Times New Roman" pitchFamily="18" charset="0"/>
              </a:rPr>
              <a:t>postfix form</a:t>
            </a:r>
            <a:r>
              <a:rPr lang="en-US" altLang="en-US" sz="2300" smtClean="0">
                <a:latin typeface="Times New Roman" pitchFamily="18" charset="0"/>
              </a:rPr>
              <a:t> (after the operand)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When used alone in a statement, the prefix and postfix forms are functionally equivalent.  That is,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count++;</a:t>
            </a:r>
          </a:p>
          <a:p>
            <a:pPr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is equivalent to ++count;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Increment and Decrement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219200"/>
            <a:ext cx="77724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When used in a larger expression, the prefix and postfix forms have different effects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In both cases the variable is incremented (decremented)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But the value used in the larger expression depends on the form used.</a:t>
            </a:r>
          </a:p>
          <a:p>
            <a:pPr>
              <a:lnSpc>
                <a:spcPct val="8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If count currently contains 45, then the statement		total = count++;</a:t>
            </a:r>
          </a:p>
          <a:p>
            <a:pPr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 assigns 45 to total and 46 to count</a:t>
            </a:r>
          </a:p>
          <a:p>
            <a:pPr>
              <a:lnSpc>
                <a:spcPct val="80000"/>
              </a:lnSpc>
              <a:spcBef>
                <a:spcPct val="9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If count currently contains 45, then the statement			total = ++count;</a:t>
            </a:r>
          </a:p>
          <a:p>
            <a:pPr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assigns the value 46 to both total and count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endParaRPr lang="en-US" altLang="en-US" sz="18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if-else Statement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9398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An </a:t>
            </a:r>
            <a:r>
              <a:rPr lang="en-US" altLang="en-US" i="1" smtClean="0">
                <a:latin typeface="Times New Roman" pitchFamily="18" charset="0"/>
              </a:rPr>
              <a:t>else clause</a:t>
            </a:r>
            <a:r>
              <a:rPr lang="en-US" altLang="en-US" smtClean="0">
                <a:latin typeface="Times New Roman" pitchFamily="18" charset="0"/>
              </a:rPr>
              <a:t> can be added to an if statement to make an </a:t>
            </a:r>
            <a:r>
              <a:rPr lang="en-US" altLang="en-US" i="1" smtClean="0">
                <a:latin typeface="Times New Roman" pitchFamily="18" charset="0"/>
              </a:rPr>
              <a:t>if-else statement</a:t>
            </a: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895600" y="2438400"/>
            <a:ext cx="1682750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en-US" sz="2000" b="1">
                <a:latin typeface="Times New Roman" pitchFamily="18" charset="0"/>
              </a:rPr>
              <a:t>if (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condition</a:t>
            </a:r>
            <a:r>
              <a:rPr lang="en-US" altLang="en-US" sz="2000" b="1">
                <a:latin typeface="Times New Roman" pitchFamily="18" charset="0"/>
              </a:rPr>
              <a:t> )</a:t>
            </a:r>
          </a:p>
          <a:p>
            <a:r>
              <a:rPr lang="en-US" altLang="en-US" sz="2000" b="1">
                <a:latin typeface="Times New Roman" pitchFamily="18" charset="0"/>
              </a:rPr>
              <a:t>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statement1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latin typeface="Times New Roman" pitchFamily="18" charset="0"/>
              </a:rPr>
              <a:t>else</a:t>
            </a:r>
          </a:p>
          <a:p>
            <a:r>
              <a:rPr lang="en-US" altLang="en-US" sz="2000" b="1">
                <a:latin typeface="Times New Roman" pitchFamily="18" charset="0"/>
              </a:rPr>
              <a:t> 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itchFamily="18" charset="0"/>
              </a:rPr>
              <a:t>statement2</a:t>
            </a:r>
            <a:r>
              <a:rPr lang="en-US" altLang="en-US" sz="2000" b="1">
                <a:latin typeface="Times New Roman" pitchFamily="18" charset="0"/>
              </a:rPr>
              <a:t>;</a:t>
            </a:r>
          </a:p>
          <a:p>
            <a:r>
              <a:rPr lang="en-US" altLang="en-US" sz="2000" b="1">
                <a:solidFill>
                  <a:schemeClr val="accent2"/>
                </a:solidFill>
                <a:latin typeface="Times New Roman" pitchFamily="18" charset="0"/>
              </a:rPr>
              <a:t>Statement x;</a:t>
            </a:r>
          </a:p>
        </p:txBody>
      </p:sp>
      <p:sp>
        <p:nvSpPr>
          <p:cNvPr id="145413" name="Rectangle 6"/>
          <p:cNvSpPr>
            <a:spLocks noChangeArrowheads="1"/>
          </p:cNvSpPr>
          <p:nvPr/>
        </p:nvSpPr>
        <p:spPr bwMode="auto">
          <a:xfrm>
            <a:off x="457200" y="4343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z="2400">
                <a:latin typeface="Times New Roman" pitchFamily="18" charset="0"/>
              </a:rPr>
              <a:t>If the </a:t>
            </a:r>
            <a:r>
              <a:rPr lang="en-US" altLang="en-US" sz="2400" i="1">
                <a:latin typeface="Courier New" pitchFamily="49" charset="0"/>
              </a:rPr>
              <a:t>condition</a:t>
            </a:r>
            <a:r>
              <a:rPr lang="en-US" altLang="en-US" sz="2400">
                <a:latin typeface="Times New Roman" pitchFamily="18" charset="0"/>
              </a:rPr>
              <a:t> is true, </a:t>
            </a:r>
            <a:r>
              <a:rPr lang="en-US" altLang="en-US" sz="2400" i="1">
                <a:latin typeface="Courier New" pitchFamily="49" charset="0"/>
              </a:rPr>
              <a:t>statement1</a:t>
            </a:r>
            <a:r>
              <a:rPr lang="en-US" altLang="en-US" sz="2400">
                <a:latin typeface="Times New Roman" pitchFamily="18" charset="0"/>
              </a:rPr>
              <a:t> is executed;  if the condition is false, </a:t>
            </a:r>
            <a:r>
              <a:rPr lang="en-US" altLang="en-US" sz="2400" i="1">
                <a:latin typeface="Courier New" pitchFamily="49" charset="0"/>
              </a:rPr>
              <a:t>statement2</a:t>
            </a:r>
            <a:r>
              <a:rPr lang="en-US" altLang="en-US" sz="2400">
                <a:latin typeface="Times New Roman" pitchFamily="18" charset="0"/>
              </a:rPr>
              <a:t> is executed</a:t>
            </a:r>
            <a:endParaRPr lang="en-US" altLang="en-US" sz="2400">
              <a:latin typeface="Courier New" pitchFamily="49" charset="0"/>
            </a:endParaRPr>
          </a:p>
        </p:txBody>
      </p:sp>
      <p:sp>
        <p:nvSpPr>
          <p:cNvPr id="145414" name="Rectangle 7"/>
          <p:cNvSpPr>
            <a:spLocks noChangeArrowheads="1"/>
          </p:cNvSpPr>
          <p:nvPr/>
        </p:nvSpPr>
        <p:spPr bwMode="auto">
          <a:xfrm>
            <a:off x="457200" y="5486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z="2400">
                <a:latin typeface="Times New Roman" pitchFamily="18" charset="0"/>
              </a:rPr>
              <a:t>One or the other will be executed, but not both</a:t>
            </a:r>
            <a:endParaRPr lang="en-US" altLang="en-US" sz="24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Assignment Operators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right hand side of an assignment operator can be a complex expression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entire right-hand expression is evaluated first, then the result is combined with the original 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Assignment Operators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buFont typeface="Wingdings" pitchFamily="2" charset="2"/>
              <a:buChar char="ü"/>
            </a:pPr>
            <a:r>
              <a:rPr lang="en-US" altLang="en-US" smtClean="0">
                <a:latin typeface="Times New Roman" pitchFamily="18" charset="0"/>
              </a:rPr>
              <a:t>There are many assignment operators, including the following: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932113"/>
            <a:ext cx="6235700" cy="3011487"/>
            <a:chOff x="820" y="1572"/>
            <a:chExt cx="3928" cy="1897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2400" b="1" u="sng">
                  <a:solidFill>
                    <a:schemeClr val="hlink"/>
                  </a:solidFill>
                  <a:latin typeface="Times New Roman" pitchFamily="18" charset="0"/>
                </a:rPr>
                <a:t>Operator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endParaRPr lang="en-US" altLang="en-US" sz="2400">
                <a:latin typeface="Times New Roman" pitchFamily="18" charset="0"/>
              </a:endParaRP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+=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-=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*=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/=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%=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2400" b="1" u="sng">
                  <a:solidFill>
                    <a:schemeClr val="hlink"/>
                  </a:solidFill>
                  <a:latin typeface="Times New Roman" pitchFamily="18" charset="0"/>
                </a:rPr>
                <a:t>Example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endParaRPr lang="en-US" altLang="en-US" sz="2400">
                <a:latin typeface="Times New Roman" pitchFamily="18" charset="0"/>
              </a:endParaRP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+=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-=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*=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/=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%= y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2400" b="1" u="sng">
                  <a:solidFill>
                    <a:schemeClr val="hlink"/>
                  </a:solidFill>
                  <a:latin typeface="Times New Roman" pitchFamily="18" charset="0"/>
                </a:rPr>
                <a:t>Equivalent To</a:t>
              </a:r>
              <a:endParaRPr lang="en-US" altLang="en-US" sz="240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endParaRPr lang="en-US" altLang="en-US" sz="2400">
                <a:latin typeface="Times New Roman" pitchFamily="18" charset="0"/>
              </a:endParaRP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= x +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= x -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= x *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= x / y</a:t>
              </a:r>
            </a:p>
            <a:p>
              <a:pPr algn="ctr"/>
              <a:r>
                <a:rPr lang="en-US" altLang="en-US" sz="2400" b="1">
                  <a:latin typeface="Times New Roman" pitchFamily="18" charset="0"/>
                </a:rPr>
                <a:t>x = x % 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Bitwise Operator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~                       Bitwise unary NOT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&amp;		             Bitwise AND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|                        Bitwise OR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^			 Bitwise XOR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&gt;&gt;		 Shift Right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&gt;&gt;&gt;	             Shift Right zero fill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&lt;&lt;	             Shift left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&amp; =	             Bitwise AND Assignment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|=			 Bitwise OR Assignment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^=			 Bitwise XOR Assignment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&gt;&gt;=		 Shift Right Assignment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&gt;&gt;&gt;=		 Shift Right zero fill Assignment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&lt;&lt;=		 Shift Left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Bitwise Operator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81138"/>
            <a:ext cx="8067675" cy="914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100" smtClean="0">
                <a:latin typeface="Times New Roman" pitchFamily="18" charset="0"/>
              </a:rPr>
              <a:t>Applied to integer type – long, int, short, byte and char.</a:t>
            </a:r>
          </a:p>
        </p:txBody>
      </p:sp>
      <p:graphicFrame>
        <p:nvGraphicFramePr>
          <p:cNvPr id="113723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381000" y="2547938"/>
          <a:ext cx="8067675" cy="3155951"/>
        </p:xfrm>
        <a:graphic>
          <a:graphicData uri="http://schemas.openxmlformats.org/drawingml/2006/table">
            <a:tbl>
              <a:tblPr/>
              <a:tblGrid>
                <a:gridCol w="1344613"/>
                <a:gridCol w="1344612"/>
                <a:gridCol w="1344613"/>
                <a:gridCol w="1344612"/>
                <a:gridCol w="1344613"/>
                <a:gridCol w="1344612"/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A^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~A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     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1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1  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Left Shift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990600"/>
            <a:ext cx="77724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byte a=8, b=24;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int c;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 c=a&lt;&lt;2;                          000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01</a:t>
            </a:r>
            <a:r>
              <a:rPr lang="en-US" altLang="en-US" sz="2000" smtClean="0">
                <a:latin typeface="Times New Roman" pitchFamily="18" charset="0"/>
              </a:rPr>
              <a:t>000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&lt;&lt;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2 </a:t>
            </a:r>
            <a:r>
              <a:rPr lang="en-US" altLang="en-US" sz="2000" smtClean="0">
                <a:latin typeface="Times New Roman" pitchFamily="18" charset="0"/>
              </a:rPr>
              <a:t>= 00100000=32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Java’s automatic type conversion produces unexpected result when shifting </a:t>
            </a:r>
            <a:r>
              <a:rPr lang="en-US" altLang="en-US" sz="2000" b="1" smtClean="0">
                <a:latin typeface="Times New Roman" pitchFamily="18" charset="0"/>
              </a:rPr>
              <a:t>byte</a:t>
            </a:r>
            <a:r>
              <a:rPr lang="en-US" altLang="en-US" sz="2000" smtClean="0">
                <a:latin typeface="Times New Roman" pitchFamily="18" charset="0"/>
              </a:rPr>
              <a:t> and </a:t>
            </a:r>
            <a:r>
              <a:rPr lang="en-US" altLang="en-US" sz="2000" b="1" smtClean="0">
                <a:latin typeface="Times New Roman" pitchFamily="18" charset="0"/>
              </a:rPr>
              <a:t>short</a:t>
            </a:r>
            <a:r>
              <a:rPr lang="en-US" altLang="en-US" sz="2000" smtClean="0">
                <a:latin typeface="Times New Roman" pitchFamily="18" charset="0"/>
              </a:rPr>
              <a:t> values.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byte a = 64, 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int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i = a&lt;&lt;2;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 b= (byte) (a&lt;&lt;2);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i              00000000 00000000 00000001 00000000  = 256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b             00000000 = 0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Each left shift double the value which is equivalent to multiplying by 2.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514600" y="1905000"/>
            <a:ext cx="1752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1371600" y="5105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14478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300" smtClean="0">
                <a:latin typeface="Times New Roman" pitchFamily="18" charset="0"/>
              </a:rPr>
              <a:t>The Right Shift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byte a=8, b=24;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 int c 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    c=a&gt;&gt;2;                  0000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100</a:t>
            </a:r>
            <a:r>
              <a:rPr lang="en-US" altLang="en-US" sz="2000" smtClean="0">
                <a:latin typeface="Times New Roman" pitchFamily="18" charset="0"/>
              </a:rPr>
              <a:t>0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&gt;&gt;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</a:rPr>
              <a:t>2= 00000010=2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Use sign extension.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Each time we shift a value to the right, it divides that value by two and discards any remainder.</a:t>
            </a:r>
          </a:p>
          <a:p>
            <a:pPr>
              <a:buFont typeface="Wingdings" pitchFamily="2" charset="2"/>
              <a:buNone/>
            </a:pPr>
            <a:r>
              <a:rPr lang="en-US" altLang="en-US" sz="2000" b="1" u="sng" smtClean="0">
                <a:latin typeface="Times New Roman" pitchFamily="18" charset="0"/>
              </a:rPr>
              <a:t>The Unsigned Right Shift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byte a=8, b=24;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int c;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	 c=a&gt;&gt;&gt;1                        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en-US" sz="2000" smtClean="0">
                <a:latin typeface="Times New Roman" pitchFamily="18" charset="0"/>
              </a:rPr>
              <a:t>000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10</a:t>
            </a:r>
            <a:r>
              <a:rPr lang="en-US" altLang="en-US" sz="2000" smtClean="0">
                <a:latin typeface="Times New Roman" pitchFamily="18" charset="0"/>
              </a:rPr>
              <a:t>00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Times New Roman" pitchFamily="18" charset="0"/>
              </a:rPr>
              <a:t>&gt;&gt;&gt;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</a:rPr>
              <a:t>1= 00000100=4</a:t>
            </a: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19050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7397" name="Line 6"/>
          <p:cNvSpPr>
            <a:spLocks noChangeShapeType="1"/>
          </p:cNvSpPr>
          <p:nvPr/>
        </p:nvSpPr>
        <p:spPr bwMode="auto">
          <a:xfrm>
            <a:off x="27432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Relational operators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&gt;		greater than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&gt;=		greater than or equal to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&lt;		less than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&lt;=		less than or equal to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= =		equal to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!=		not equal to</a:t>
            </a: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outcome of these operations is a boolean value.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= = , != can be applied to any type in java.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Only numeric types are compared using ordering operator.</a:t>
            </a:r>
          </a:p>
          <a:p>
            <a:pP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altLang="en-US" sz="20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Relational Operator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int done;</a:t>
            </a:r>
          </a:p>
          <a:p>
            <a:pPr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   ……</a:t>
            </a:r>
          </a:p>
          <a:p>
            <a:pPr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if(!done) ….                // Valid in C /C++ but not in java</a:t>
            </a:r>
          </a:p>
          <a:p>
            <a:pPr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 if(done)….</a:t>
            </a:r>
          </a:p>
          <a:p>
            <a:pPr>
              <a:buFont typeface="Wingdings" pitchFamily="2" charset="2"/>
              <a:buNone/>
            </a:pPr>
            <a:endParaRPr lang="en-US" altLang="en-US" sz="23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(done == 0)….</a:t>
            </a:r>
          </a:p>
          <a:p>
            <a:pPr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if(done!=0) ……..             //Valid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153400" cy="71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>
                <a:latin typeface="Times New Roman" pitchFamily="18" charset="0"/>
              </a:rPr>
              <a:t>Boolean Logical Operator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90600"/>
            <a:ext cx="83820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&amp;                                            Logical AND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|				           Logical OR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^				           Logical XOR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||				           Short-circuit OR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&amp;&amp;			           Short-circuit AND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!				           Logical unary NOT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&amp;=			           AND Assignment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|=				           OR Assignment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^ = 			           XOR Assignment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= =			           Equal to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!=				           Not equal to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?:				           Ternary if-then-else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Boolean Logical Operator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81138"/>
            <a:ext cx="8148638" cy="121761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en-US" sz="2100" smtClean="0">
                <a:latin typeface="Times New Roman" pitchFamily="18" charset="0"/>
              </a:rPr>
              <a:t>The logical boolean operators &amp;, | and ^ operates in the same way that they operate on the bits of integer.</a:t>
            </a:r>
          </a:p>
          <a:p>
            <a:pPr>
              <a:buFont typeface="Wingdings" pitchFamily="2" charset="2"/>
              <a:buNone/>
            </a:pPr>
            <a:endParaRPr lang="en-US" altLang="en-US" sz="210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altLang="en-US" sz="2100" smtClean="0">
              <a:latin typeface="Times New Roman" pitchFamily="18" charset="0"/>
            </a:endParaRPr>
          </a:p>
        </p:txBody>
      </p:sp>
      <p:graphicFrame>
        <p:nvGraphicFramePr>
          <p:cNvPr id="109631" name="Group 63"/>
          <p:cNvGraphicFramePr>
            <a:graphicFrameLocks noGrp="1"/>
          </p:cNvGraphicFramePr>
          <p:nvPr>
            <p:ph sz="half" idx="4294967295"/>
          </p:nvPr>
        </p:nvGraphicFramePr>
        <p:xfrm>
          <a:off x="914400" y="3124200"/>
          <a:ext cx="7315200" cy="3200402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1524000"/>
                <a:gridCol w="1524000"/>
                <a:gridCol w="14478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&amp;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Nested if….Else Statements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8305800" cy="48768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The if..else statement can be contained in another if or else statement.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if (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test condition1</a:t>
            </a:r>
            <a:r>
              <a:rPr lang="en-US" altLang="en-US" sz="2300" smtClean="0">
                <a:latin typeface="Times New Roman" pitchFamily="18" charset="0"/>
              </a:rPr>
              <a:t>)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{	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if (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test condition2</a:t>
            </a:r>
            <a:r>
              <a:rPr lang="en-US" altLang="en-US" sz="2300" smtClean="0">
                <a:latin typeface="Times New Roman" pitchFamily="18" charset="0"/>
              </a:rPr>
              <a:t>)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	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statement-1;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else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	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statement-2;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}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else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statement-3</a:t>
            </a:r>
            <a:r>
              <a:rPr lang="en-US" altLang="en-US" sz="2300" smtClean="0">
                <a:latin typeface="Times New Roman" pitchFamily="18" charset="0"/>
              </a:rPr>
              <a:t>;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</a:t>
            </a:r>
          </a:p>
          <a:p>
            <a:pPr>
              <a:lnSpc>
                <a:spcPct val="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</a:t>
            </a:r>
            <a:r>
              <a:rPr lang="en-US" altLang="en-US" sz="2300" smtClean="0">
                <a:solidFill>
                  <a:schemeClr val="accent2"/>
                </a:solidFill>
                <a:latin typeface="Times New Roman" pitchFamily="18" charset="0"/>
              </a:rPr>
              <a:t>statement-x</a:t>
            </a:r>
            <a:r>
              <a:rPr lang="en-US" altLang="en-US" sz="2300" smtClean="0">
                <a:latin typeface="Times New Roman" pitchFamily="18" charset="0"/>
              </a:rPr>
              <a:t>;</a:t>
            </a:r>
          </a:p>
          <a:p>
            <a:pPr lvl="3" algn="ctr"/>
            <a:endParaRPr lang="en-US" altLang="en-US" sz="3000" smtClean="0">
              <a:latin typeface="Times New Roman" pitchFamily="18" charset="0"/>
            </a:endParaRPr>
          </a:p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Short Circuit Logical Operators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19685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||		Short circuit logical OR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&amp;&amp; 	Short circuit logical AND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If the left operand is sufficient to determine the result, the right operand is not evaluated</a:t>
            </a:r>
          </a:p>
          <a:p>
            <a:pPr algn="ctr">
              <a:spcBef>
                <a:spcPct val="75000"/>
              </a:spcBef>
              <a:buFont typeface="Wingdings 3" pitchFamily="18" charset="2"/>
              <a:buNone/>
            </a:pPr>
            <a:endParaRPr lang="en-US" altLang="en-US" sz="2300" smtClean="0">
              <a:latin typeface="Times New Roman" pitchFamily="18" charset="0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52600" y="4495800"/>
            <a:ext cx="52133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pPr algn="ctr"/>
            <a:r>
              <a:rPr kumimoji="1" lang="en-US" altLang="en-US" sz="2000" b="1">
                <a:latin typeface="Courier New" pitchFamily="49" charset="0"/>
              </a:rPr>
              <a:t>if (demon !=0 &amp;&amp; num / demon &gt;10)</a:t>
            </a:r>
          </a:p>
          <a:p>
            <a:pPr algn="ctr"/>
            <a:endParaRPr kumimoji="1" lang="en-US" altLang="en-US" sz="2000" b="1">
              <a:latin typeface="Courier New" pitchFamily="49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81000" y="5638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sz="2400">
                <a:latin typeface="Times New Roman" pitchFamily="18" charset="0"/>
              </a:rPr>
              <a:t>This type of processing must be used carefully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Conditional Operator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conditional operator is similar to an if-else statement, except that it forms an expression that returns a value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For example: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		larger = ((num1 &gt; num2) ? num1 : num2);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If num1 is greater that num2, then num1 is assigned to larger;  otherwise, num2 is assigned to larger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smtClean="0">
                <a:latin typeface="Times New Roman" pitchFamily="18" charset="0"/>
              </a:rPr>
              <a:t>The conditional operator is </a:t>
            </a:r>
            <a:r>
              <a:rPr lang="en-US" altLang="en-US" sz="2000" i="1" smtClean="0">
                <a:latin typeface="Times New Roman" pitchFamily="18" charset="0"/>
              </a:rPr>
              <a:t>ternary</a:t>
            </a:r>
            <a:r>
              <a:rPr lang="en-US" altLang="en-US" sz="2000" smtClean="0">
                <a:latin typeface="Times New Roman" pitchFamily="18" charset="0"/>
              </a:rPr>
              <a:t> because it requires three operands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>
                <a:latin typeface="Times New Roman" pitchFamily="18" charset="0"/>
              </a:rPr>
              <a:t>Operator Precedence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4525963"/>
          </a:xfrm>
        </p:spPr>
        <p:txBody>
          <a:bodyPr>
            <a:normAutofit/>
          </a:bodyPr>
          <a:lstStyle/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en-US" sz="1800" smtClean="0">
                <a:latin typeface="Times New Roman" pitchFamily="18" charset="0"/>
              </a:rPr>
              <a:t>Highest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( )                     []                      .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++                    --                      ~                !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*                        /                      %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+                       -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&gt;&gt;                     &gt;&gt;&gt;                 &lt;&lt;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&gt;                       &gt;=                    &lt;               &lt;=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= =                    !=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&amp;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^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|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&amp;&amp;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||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?: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en-US" sz="1800" smtClean="0">
                <a:latin typeface="Times New Roman" pitchFamily="18" charset="0"/>
              </a:rPr>
              <a:t>=                       op=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 smtClean="0">
                <a:latin typeface="Times New Roman" pitchFamily="18" charset="0"/>
              </a:rPr>
              <a:t>Lowest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Command Line Arguments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command line arguments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is a way to get information from the command line (DOS prompt) into main()</a:t>
            </a:r>
          </a:p>
          <a:p>
            <a:pPr>
              <a:lnSpc>
                <a:spcPct val="90000"/>
              </a:lnSpc>
            </a:pPr>
            <a:r>
              <a:rPr lang="en-US"/>
              <a:t>A command line argument is the information that directly follows the program name on the command line</a:t>
            </a:r>
          </a:p>
          <a:p>
            <a:pPr>
              <a:lnSpc>
                <a:spcPct val="90000"/>
              </a:lnSpc>
            </a:pPr>
            <a:r>
              <a:rPr lang="en-US"/>
              <a:t>The arguments are stored as Strings in the String array passed to  main (String args[])</a:t>
            </a:r>
          </a:p>
          <a:p>
            <a:pPr>
              <a:lnSpc>
                <a:spcPct val="90000"/>
              </a:lnSpc>
            </a:pPr>
            <a:r>
              <a:rPr lang="en-US"/>
              <a:t>To access the information, access the String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A:\&gt;java JavaTest  GO  BUFFALO  BILLS</a:t>
            </a:r>
          </a:p>
          <a:p>
            <a:pPr>
              <a:lnSpc>
                <a:spcPct val="90000"/>
              </a:lnSpc>
            </a:pPr>
            <a:r>
              <a:rPr lang="en-US"/>
              <a:t>“GO”, “BUFFALO”, &amp; “BILLS” are three command line arguments that……</a:t>
            </a:r>
          </a:p>
          <a:p>
            <a:pPr>
              <a:lnSpc>
                <a:spcPct val="90000"/>
              </a:lnSpc>
            </a:pPr>
            <a:r>
              <a:rPr lang="en-US"/>
              <a:t>go into an array of Strings where…..</a:t>
            </a:r>
          </a:p>
          <a:p>
            <a:pPr>
              <a:lnSpc>
                <a:spcPct val="90000"/>
              </a:lnSpc>
            </a:pPr>
            <a:r>
              <a:rPr lang="en-US"/>
              <a:t>      args[0] -&gt; </a:t>
            </a:r>
            <a:r>
              <a:rPr lang="en-US" u="sng"/>
              <a:t>|G|O|</a:t>
            </a:r>
          </a:p>
          <a:p>
            <a:pPr>
              <a:lnSpc>
                <a:spcPct val="90000"/>
              </a:lnSpc>
            </a:pPr>
            <a:r>
              <a:rPr lang="en-US"/>
              <a:t>      args[1] -&gt; </a:t>
            </a:r>
            <a:r>
              <a:rPr lang="en-US" u="sng"/>
              <a:t>|B|U|F|F|A|L|O|</a:t>
            </a:r>
          </a:p>
          <a:p>
            <a:pPr>
              <a:lnSpc>
                <a:spcPct val="90000"/>
              </a:lnSpc>
            </a:pPr>
            <a:r>
              <a:rPr lang="en-US"/>
              <a:t>      args[2] -&gt; </a:t>
            </a:r>
            <a:r>
              <a:rPr lang="en-US" b="1" u="sng"/>
              <a:t>|</a:t>
            </a:r>
            <a:r>
              <a:rPr lang="en-US" u="sng"/>
              <a:t>B|I|L|L|S|</a:t>
            </a:r>
          </a:p>
          <a:p>
            <a:pPr>
              <a:lnSpc>
                <a:spcPct val="90000"/>
              </a:lnSpc>
            </a:pPr>
            <a:r>
              <a:rPr lang="en-US"/>
              <a:t>This array of Strings is passed to main</a:t>
            </a:r>
          </a:p>
          <a:p>
            <a:pPr>
              <a:lnSpc>
                <a:spcPct val="90000"/>
              </a:lnSpc>
            </a:pPr>
            <a:r>
              <a:rPr lang="en-US"/>
              <a:t>     public static void main (</a:t>
            </a:r>
            <a:r>
              <a:rPr lang="en-US" b="1"/>
              <a:t>String args[ ]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/>
              <a:t>Another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/>
              <a:t>A</a:t>
            </a:r>
            <a:r>
              <a:rPr lang="en-US">
                <a:sym typeface="Wingdings" pitchFamily="2" charset="2"/>
              </a:rPr>
              <a:t>:\&gt;java Test EDDIE DROPPED THE BALL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“EDDIE”,  “DROPPED”,  “THE”, &amp;  “BALL”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Are four arguments that go into an array….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     args[0] = </a:t>
            </a:r>
            <a:r>
              <a:rPr lang="en-US" u="sng">
                <a:sym typeface="Wingdings" pitchFamily="2" charset="2"/>
              </a:rPr>
              <a:t>|E|D|D|I|E|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     args[1] = </a:t>
            </a:r>
            <a:r>
              <a:rPr lang="en-US" u="sng">
                <a:sym typeface="Wingdings" pitchFamily="2" charset="2"/>
              </a:rPr>
              <a:t>|D|R|O|P|P|E|D|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     args[2] = </a:t>
            </a:r>
            <a:r>
              <a:rPr lang="en-US" u="sng">
                <a:sym typeface="Wingdings" pitchFamily="2" charset="2"/>
              </a:rPr>
              <a:t>|T|H|E|</a:t>
            </a:r>
          </a:p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     args[3] = </a:t>
            </a:r>
            <a:r>
              <a:rPr lang="en-US" u="sng">
                <a:sym typeface="Wingdings" pitchFamily="2" charset="2"/>
              </a:rPr>
              <a:t>|B|A|L|L|</a:t>
            </a:r>
          </a:p>
          <a:p>
            <a:pPr>
              <a:buFontTx/>
              <a:buNone/>
            </a:pPr>
            <a:endParaRPr lang="en-US" u="sng">
              <a:sym typeface="Wingdings" pitchFamily="2" charset="2"/>
            </a:endParaRPr>
          </a:p>
          <a:p>
            <a:r>
              <a:rPr lang="en-US"/>
              <a:t>public static void main (</a:t>
            </a:r>
            <a:r>
              <a:rPr lang="en-US" b="1"/>
              <a:t>String args[ ]</a:t>
            </a:r>
            <a:r>
              <a:rPr lang="en-US"/>
              <a:t>)</a:t>
            </a:r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/>
              <a:t>continue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05800" cy="5334000"/>
          </a:xfrm>
        </p:spPr>
        <p:txBody>
          <a:bodyPr/>
          <a:lstStyle/>
          <a:p>
            <a:r>
              <a:rPr lang="en-US"/>
              <a:t>Notice on the previous example that a space is the delimiter (separator) between each command line argument</a:t>
            </a:r>
          </a:p>
          <a:p>
            <a:r>
              <a:rPr lang="en-US"/>
              <a:t>How many arguments are in each of the following examples??</a:t>
            </a:r>
          </a:p>
          <a:p>
            <a:r>
              <a:rPr lang="en-US"/>
              <a:t>A:\&gt;java T01 bears eat oats and goats eat </a:t>
            </a:r>
          </a:p>
          <a:p>
            <a:r>
              <a:rPr lang="en-US"/>
              <a:t>A:\&gt;java T02 The BIG brown fox</a:t>
            </a:r>
          </a:p>
          <a:p>
            <a:r>
              <a:rPr lang="en-US"/>
              <a:t>A:\&gt;java T03 a  b  555  -99 zecc   c      c   c</a:t>
            </a:r>
          </a:p>
          <a:p>
            <a:r>
              <a:rPr lang="en-US"/>
              <a:t>A:\&gt;java T04 1 22 333 4444 a bb ccc ddd</a:t>
            </a:r>
            <a:fld id="{EF3BBEF5-295F-4AD3-B571-DAFDA61FCA20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args.length &amp; Integer.parseInt()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String args[ ]  defines an array of Strings </a:t>
            </a:r>
          </a:p>
          <a:p>
            <a:pPr>
              <a:lnSpc>
                <a:spcPct val="90000"/>
              </a:lnSpc>
            </a:pPr>
            <a:r>
              <a:rPr lang="en-US"/>
              <a:t>remember, subscripts to arrays start with 0</a:t>
            </a:r>
          </a:p>
          <a:p>
            <a:pPr>
              <a:lnSpc>
                <a:spcPct val="90000"/>
              </a:lnSpc>
            </a:pPr>
            <a:r>
              <a:rPr lang="en-US"/>
              <a:t>args [0]  is the first String</a:t>
            </a:r>
          </a:p>
          <a:p>
            <a:pPr>
              <a:lnSpc>
                <a:spcPct val="90000"/>
              </a:lnSpc>
            </a:pPr>
            <a:r>
              <a:rPr lang="en-US"/>
              <a:t>args[1]   is the second String……etc</a:t>
            </a:r>
          </a:p>
          <a:p>
            <a:pPr>
              <a:lnSpc>
                <a:spcPct val="90000"/>
              </a:lnSpc>
            </a:pPr>
            <a:r>
              <a:rPr lang="en-US" b="1"/>
              <a:t>args.length</a:t>
            </a:r>
            <a:r>
              <a:rPr lang="en-US"/>
              <a:t> is a </a:t>
            </a:r>
            <a:r>
              <a:rPr lang="en-US" u="sng"/>
              <a:t>method</a:t>
            </a:r>
            <a:r>
              <a:rPr lang="en-US"/>
              <a:t> that returns an int that indicates how many elements are in the array</a:t>
            </a:r>
          </a:p>
          <a:p>
            <a:pPr>
              <a:lnSpc>
                <a:spcPct val="90000"/>
              </a:lnSpc>
            </a:pPr>
            <a:r>
              <a:rPr lang="en-US"/>
              <a:t>   int  arrayLength  =  args.length;</a:t>
            </a:r>
          </a:p>
          <a:p>
            <a:pPr>
              <a:lnSpc>
                <a:spcPct val="90000"/>
              </a:lnSpc>
            </a:pPr>
            <a:r>
              <a:rPr lang="en-US"/>
              <a:t>to convert a String to an int</a:t>
            </a:r>
          </a:p>
          <a:p>
            <a:pPr>
              <a:lnSpc>
                <a:spcPct val="90000"/>
              </a:lnSpc>
            </a:pPr>
            <a:r>
              <a:rPr lang="en-US"/>
              <a:t>   int  example1 = Integer.parseInt(args[0]);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5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3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example of command-line argument in java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600" b="1" dirty="0" smtClean="0"/>
              <a:t>class</a:t>
            </a:r>
            <a:r>
              <a:rPr lang="en-IN" sz="2600" dirty="0" smtClean="0"/>
              <a:t> </a:t>
            </a:r>
            <a:r>
              <a:rPr lang="en-IN" sz="2600" dirty="0" err="1" smtClean="0"/>
              <a:t>CommandLineExample</a:t>
            </a:r>
            <a:r>
              <a:rPr lang="en-IN" sz="2600" dirty="0" smtClean="0"/>
              <a:t>{  </a:t>
            </a:r>
          </a:p>
          <a:p>
            <a:pPr>
              <a:buNone/>
            </a:pPr>
            <a:r>
              <a:rPr lang="en-IN" sz="2600" b="1" dirty="0" smtClean="0"/>
              <a:t>public</a:t>
            </a:r>
            <a:r>
              <a:rPr lang="en-IN" sz="2600" dirty="0" smtClean="0"/>
              <a:t> </a:t>
            </a:r>
            <a:r>
              <a:rPr lang="en-IN" sz="2600" b="1" dirty="0" smtClean="0"/>
              <a:t>static</a:t>
            </a:r>
            <a:r>
              <a:rPr lang="en-IN" sz="2600" dirty="0" smtClean="0"/>
              <a:t> </a:t>
            </a:r>
            <a:r>
              <a:rPr lang="en-IN" sz="2600" b="1" dirty="0" smtClean="0"/>
              <a:t>void</a:t>
            </a:r>
            <a:r>
              <a:rPr lang="en-IN" sz="2600" dirty="0" smtClean="0"/>
              <a:t> main(String </a:t>
            </a:r>
            <a:r>
              <a:rPr lang="en-IN" sz="2600" dirty="0" err="1" smtClean="0"/>
              <a:t>args</a:t>
            </a:r>
            <a:r>
              <a:rPr lang="en-IN" sz="2600" dirty="0" smtClean="0"/>
              <a:t>[]){  </a:t>
            </a:r>
          </a:p>
          <a:p>
            <a:pPr>
              <a:buNone/>
            </a:pPr>
            <a:r>
              <a:rPr lang="en-IN" sz="2600" dirty="0" err="1" smtClean="0"/>
              <a:t>System.out.println</a:t>
            </a:r>
            <a:r>
              <a:rPr lang="en-IN" sz="2600" dirty="0" smtClean="0"/>
              <a:t>("Your first argument is: "+</a:t>
            </a:r>
            <a:r>
              <a:rPr lang="en-IN" sz="2600" dirty="0" err="1" smtClean="0"/>
              <a:t>args</a:t>
            </a:r>
            <a:r>
              <a:rPr lang="en-IN" sz="2600" dirty="0" smtClean="0"/>
              <a:t>[0]);  </a:t>
            </a:r>
          </a:p>
          <a:p>
            <a:pPr>
              <a:buNone/>
            </a:pPr>
            <a:r>
              <a:rPr lang="en-IN" sz="2600" dirty="0" smtClean="0"/>
              <a:t>}  </a:t>
            </a:r>
          </a:p>
          <a:p>
            <a:pPr>
              <a:buNone/>
            </a:pPr>
            <a:r>
              <a:rPr lang="en-IN" sz="2600" dirty="0" smtClean="0"/>
              <a:t>} 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smtClean="0"/>
              <a:t>compile by &gt; </a:t>
            </a:r>
            <a:r>
              <a:rPr lang="en-IN" dirty="0" err="1" smtClean="0"/>
              <a:t>javac</a:t>
            </a:r>
            <a:r>
              <a:rPr lang="en-IN" dirty="0" smtClean="0"/>
              <a:t> CommandLineExample.java  </a:t>
            </a:r>
          </a:p>
          <a:p>
            <a:pPr>
              <a:buNone/>
            </a:pPr>
            <a:r>
              <a:rPr lang="en-IN" dirty="0" smtClean="0"/>
              <a:t>run by &gt; java </a:t>
            </a:r>
            <a:r>
              <a:rPr lang="en-IN" dirty="0" err="1" smtClean="0"/>
              <a:t>CommandLineExample</a:t>
            </a:r>
            <a:r>
              <a:rPr lang="en-IN" dirty="0" smtClean="0"/>
              <a:t> </a:t>
            </a:r>
            <a:r>
              <a:rPr lang="en-IN" dirty="0" err="1" smtClean="0"/>
              <a:t>sonoo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Output</a:t>
            </a:r>
            <a:r>
              <a:rPr lang="en-IN" dirty="0" smtClean="0"/>
              <a:t>: Your first argument is: </a:t>
            </a:r>
            <a:r>
              <a:rPr lang="en-IN" dirty="0" err="1" smtClean="0"/>
              <a:t>sonoo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>
                <a:latin typeface="Times New Roman" pitchFamily="18" charset="0"/>
              </a:rPr>
              <a:t>Nested if….Else Statements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An else clause is matched to the last unmatched if (no matter what the indentation implies!)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Example: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if(female)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if(bal&gt;5000)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bon = 0.05 * bal;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bon = 0.02 * bal;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bal = bal + bon;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300" smtClean="0">
                <a:latin typeface="Times New Roman" pitchFamily="18" charset="0"/>
              </a:rPr>
              <a:t>Braces can be used to specify the if statement to which an else clause belongs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of command-line argument that prints all the values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A{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for</a:t>
            </a:r>
            <a:r>
              <a:rPr lang="en-IN" dirty="0" smtClean="0"/>
              <a:t>(</a:t>
            </a:r>
            <a:r>
              <a:rPr lang="en-IN" b="1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args.length;i</a:t>
            </a:r>
            <a:r>
              <a:rPr lang="en-IN" dirty="0" smtClean="0"/>
              <a:t>++)  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  </a:t>
            </a:r>
          </a:p>
          <a:p>
            <a:pPr>
              <a:buNone/>
            </a:pP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compile by &gt; </a:t>
            </a:r>
            <a:r>
              <a:rPr lang="en-IN" dirty="0" err="1" smtClean="0"/>
              <a:t>javac</a:t>
            </a:r>
            <a:r>
              <a:rPr lang="en-IN" dirty="0" smtClean="0"/>
              <a:t> A.java  </a:t>
            </a:r>
          </a:p>
          <a:p>
            <a:pPr>
              <a:buNone/>
            </a:pPr>
            <a:r>
              <a:rPr lang="en-IN" dirty="0" smtClean="0"/>
              <a:t>run by &gt; java A </a:t>
            </a:r>
            <a:r>
              <a:rPr lang="en-IN" dirty="0" err="1" smtClean="0"/>
              <a:t>sonoo</a:t>
            </a:r>
            <a:r>
              <a:rPr lang="en-IN" dirty="0" smtClean="0"/>
              <a:t> </a:t>
            </a:r>
            <a:r>
              <a:rPr lang="en-IN" dirty="0" err="1" smtClean="0"/>
              <a:t>jaiswal</a:t>
            </a:r>
            <a:r>
              <a:rPr lang="en-IN" dirty="0" smtClean="0"/>
              <a:t> 1 3 </a:t>
            </a:r>
            <a:r>
              <a:rPr lang="en-IN" dirty="0" err="1" smtClean="0"/>
              <a:t>abc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3" y="2564904"/>
            <a:ext cx="326436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200" b="1" u="sng" dirty="0" smtClean="0"/>
              <a:t>To specify command line arguments in eclipse</a:t>
            </a:r>
            <a:br>
              <a:rPr lang="en-IN" sz="3200" b="1" u="sng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https://www.cs.colostate.edu/helpdocs/cmd.pdf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Multiway Selection: Else if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en-US" dirty="0" smtClean="0">
                <a:latin typeface="Times New Roman" pitchFamily="18" charset="0"/>
              </a:rPr>
              <a:t>Sometime you want to select one option from several alternatives</a:t>
            </a:r>
          </a:p>
          <a:p>
            <a:pPr lvl="2">
              <a:buFont typeface="Wingdings" pitchFamily="2" charset="2"/>
              <a:buChar char="ü"/>
            </a:pPr>
            <a:endParaRPr lang="en-US" altLang="en-US" dirty="0" smtClean="0">
              <a:latin typeface="Times New Roman" pitchFamily="18" charset="0"/>
            </a:endParaRP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if (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conditon1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   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statement1;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else if (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condition2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    statement2;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else if (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condition3</a:t>
            </a:r>
            <a:r>
              <a:rPr lang="en-US" altLang="en-US" dirty="0" smtClean="0">
                <a:latin typeface="Times New Roman" pitchFamily="18" charset="0"/>
              </a:rPr>
              <a:t>)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   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statement3</a:t>
            </a:r>
            <a:r>
              <a:rPr lang="en-US" altLang="en-US" dirty="0" smtClean="0">
                <a:latin typeface="Times New Roman" pitchFamily="18" charset="0"/>
              </a:rPr>
              <a:t>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else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Times New Roman" pitchFamily="18" charset="0"/>
              </a:rPr>
              <a:t>    </a:t>
            </a:r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statement4</a:t>
            </a:r>
            <a:r>
              <a:rPr lang="en-US" altLang="en-US" dirty="0" smtClean="0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2" y="1676400"/>
            <a:ext cx="3867151" cy="4179888"/>
            <a:chOff x="2536" y="1268"/>
            <a:chExt cx="2436" cy="263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536" y="1460"/>
              <a:ext cx="1248" cy="480"/>
              <a:chOff x="2304" y="1440"/>
              <a:chExt cx="1248" cy="480"/>
            </a:xfrm>
          </p:grpSpPr>
          <p:sp>
            <p:nvSpPr>
              <p:cNvPr id="148509" name="AutoShape 6"/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1248" cy="48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148510" name="Text Box 7"/>
              <p:cNvSpPr txBox="1">
                <a:spLocks noChangeArrowheads="1"/>
              </p:cNvSpPr>
              <p:nvPr/>
            </p:nvSpPr>
            <p:spPr bwMode="auto">
              <a:xfrm>
                <a:off x="2560" y="1498"/>
                <a:ext cx="729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pPr algn="ctr"/>
                <a:r>
                  <a:rPr lang="en-US" altLang="en-US" sz="1600" b="1" dirty="0">
                    <a:latin typeface="Arial Unicode MS" pitchFamily="34" charset="-128"/>
                  </a:rPr>
                  <a:t>conditon1</a:t>
                </a:r>
              </a:p>
              <a:p>
                <a:pPr algn="ctr"/>
                <a:r>
                  <a:rPr lang="en-US" altLang="en-US" sz="1600" b="1" dirty="0">
                    <a:latin typeface="Arial Unicode MS" pitchFamily="34" charset="-128"/>
                  </a:rPr>
                  <a:t>evaluated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536" y="2180"/>
              <a:ext cx="1248" cy="480"/>
              <a:chOff x="2304" y="1440"/>
              <a:chExt cx="1248" cy="480"/>
            </a:xfrm>
          </p:grpSpPr>
          <p:sp>
            <p:nvSpPr>
              <p:cNvPr id="148507" name="AutoShape 9"/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1248" cy="48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en-US" altLang="en-US"/>
              </a:p>
            </p:txBody>
          </p:sp>
          <p:sp>
            <p:nvSpPr>
              <p:cNvPr id="148508" name="Text Box 10"/>
              <p:cNvSpPr txBox="1">
                <a:spLocks noChangeArrowheads="1"/>
              </p:cNvSpPr>
              <p:nvPr/>
            </p:nvSpPr>
            <p:spPr bwMode="auto">
              <a:xfrm>
                <a:off x="2560" y="1498"/>
                <a:ext cx="729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pPr algn="ctr"/>
                <a:r>
                  <a:rPr lang="en-US" altLang="en-US" sz="1600" b="1">
                    <a:latin typeface="Arial Unicode MS" pitchFamily="34" charset="-128"/>
                  </a:rPr>
                  <a:t>conditon2</a:t>
                </a:r>
              </a:p>
              <a:p>
                <a:pPr algn="ctr"/>
                <a:r>
                  <a:rPr lang="en-US" altLang="en-US" sz="1600" b="1">
                    <a:latin typeface="Arial Unicode MS" pitchFamily="34" charset="-128"/>
                  </a:rPr>
                  <a:t>evaluated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36" y="2900"/>
              <a:ext cx="1248" cy="480"/>
              <a:chOff x="2304" y="1440"/>
              <a:chExt cx="1248" cy="480"/>
            </a:xfrm>
          </p:grpSpPr>
          <p:sp>
            <p:nvSpPr>
              <p:cNvPr id="148505" name="AutoShape 12"/>
              <p:cNvSpPr>
                <a:spLocks noChangeArrowheads="1"/>
              </p:cNvSpPr>
              <p:nvPr/>
            </p:nvSpPr>
            <p:spPr bwMode="auto">
              <a:xfrm>
                <a:off x="2304" y="1440"/>
                <a:ext cx="1248" cy="48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en-US" altLang="en-US"/>
              </a:p>
            </p:txBody>
          </p:sp>
          <p:sp>
            <p:nvSpPr>
              <p:cNvPr id="148506" name="Text Box 13"/>
              <p:cNvSpPr txBox="1">
                <a:spLocks noChangeArrowheads="1"/>
              </p:cNvSpPr>
              <p:nvPr/>
            </p:nvSpPr>
            <p:spPr bwMode="auto">
              <a:xfrm>
                <a:off x="2560" y="1498"/>
                <a:ext cx="729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pPr algn="ctr"/>
                <a:r>
                  <a:rPr lang="en-US" altLang="en-US" sz="1600" b="1">
                    <a:latin typeface="Arial Unicode MS" pitchFamily="34" charset="-128"/>
                  </a:rPr>
                  <a:t>conditon3</a:t>
                </a:r>
              </a:p>
              <a:p>
                <a:pPr algn="ctr"/>
                <a:r>
                  <a:rPr lang="en-US" altLang="en-US" sz="1600" b="1">
                    <a:latin typeface="Arial Unicode MS" pitchFamily="34" charset="-128"/>
                  </a:rPr>
                  <a:t>evaluated</a:t>
                </a:r>
              </a:p>
            </p:txBody>
          </p:sp>
        </p:grpSp>
        <p:sp>
          <p:nvSpPr>
            <p:cNvPr id="148488" name="Text Box 14"/>
            <p:cNvSpPr txBox="1">
              <a:spLocks noChangeArrowheads="1"/>
            </p:cNvSpPr>
            <p:nvPr/>
          </p:nvSpPr>
          <p:spPr bwMode="auto">
            <a:xfrm>
              <a:off x="4084" y="1604"/>
              <a:ext cx="79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r>
                <a:rPr lang="en-US" altLang="en-US"/>
                <a:t>statement1</a:t>
              </a:r>
            </a:p>
          </p:txBody>
        </p:sp>
        <p:sp>
          <p:nvSpPr>
            <p:cNvPr id="148489" name="Text Box 15"/>
            <p:cNvSpPr txBox="1">
              <a:spLocks noChangeArrowheads="1"/>
            </p:cNvSpPr>
            <p:nvPr/>
          </p:nvSpPr>
          <p:spPr bwMode="auto">
            <a:xfrm>
              <a:off x="4132" y="2324"/>
              <a:ext cx="79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r>
                <a:rPr lang="en-US" altLang="en-US"/>
                <a:t>statement2</a:t>
              </a:r>
            </a:p>
          </p:txBody>
        </p:sp>
        <p:sp>
          <p:nvSpPr>
            <p:cNvPr id="148490" name="Text Box 16"/>
            <p:cNvSpPr txBox="1">
              <a:spLocks noChangeArrowheads="1"/>
            </p:cNvSpPr>
            <p:nvPr/>
          </p:nvSpPr>
          <p:spPr bwMode="auto">
            <a:xfrm>
              <a:off x="4180" y="3002"/>
              <a:ext cx="79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r>
                <a:rPr lang="en-US" altLang="en-US" dirty="0"/>
                <a:t>statement3</a:t>
              </a:r>
            </a:p>
          </p:txBody>
        </p:sp>
        <p:sp>
          <p:nvSpPr>
            <p:cNvPr id="148491" name="Text Box 17"/>
            <p:cNvSpPr txBox="1">
              <a:spLocks noChangeArrowheads="1"/>
            </p:cNvSpPr>
            <p:nvPr/>
          </p:nvSpPr>
          <p:spPr bwMode="auto">
            <a:xfrm>
              <a:off x="2740" y="3668"/>
              <a:ext cx="792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r>
                <a:rPr lang="en-US" altLang="en-US"/>
                <a:t>statement4</a:t>
              </a:r>
            </a:p>
          </p:txBody>
        </p:sp>
        <p:sp>
          <p:nvSpPr>
            <p:cNvPr id="148492" name="Line 18"/>
            <p:cNvSpPr>
              <a:spLocks noChangeShapeType="1"/>
            </p:cNvSpPr>
            <p:nvPr/>
          </p:nvSpPr>
          <p:spPr bwMode="auto">
            <a:xfrm>
              <a:off x="3160" y="1268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8493" name="Line 19"/>
            <p:cNvSpPr>
              <a:spLocks noChangeShapeType="1"/>
            </p:cNvSpPr>
            <p:nvPr/>
          </p:nvSpPr>
          <p:spPr bwMode="auto">
            <a:xfrm>
              <a:off x="3160" y="194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494" name="Line 20"/>
            <p:cNvSpPr>
              <a:spLocks noChangeShapeType="1"/>
            </p:cNvSpPr>
            <p:nvPr/>
          </p:nvSpPr>
          <p:spPr bwMode="auto">
            <a:xfrm>
              <a:off x="3160" y="26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495" name="Line 21"/>
            <p:cNvSpPr>
              <a:spLocks noChangeShapeType="1"/>
            </p:cNvSpPr>
            <p:nvPr/>
          </p:nvSpPr>
          <p:spPr bwMode="auto">
            <a:xfrm>
              <a:off x="3160" y="3380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496" name="Line 22"/>
            <p:cNvSpPr>
              <a:spLocks noChangeShapeType="1"/>
            </p:cNvSpPr>
            <p:nvPr/>
          </p:nvSpPr>
          <p:spPr bwMode="auto">
            <a:xfrm>
              <a:off x="3784" y="170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8497" name="Line 23"/>
            <p:cNvSpPr>
              <a:spLocks noChangeShapeType="1"/>
            </p:cNvSpPr>
            <p:nvPr/>
          </p:nvSpPr>
          <p:spPr bwMode="auto">
            <a:xfrm>
              <a:off x="3784" y="2420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8498" name="Line 24"/>
            <p:cNvSpPr>
              <a:spLocks noChangeShapeType="1"/>
            </p:cNvSpPr>
            <p:nvPr/>
          </p:nvSpPr>
          <p:spPr bwMode="auto">
            <a:xfrm>
              <a:off x="3784" y="314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499" name="Text Box 25"/>
            <p:cNvSpPr txBox="1">
              <a:spLocks noChangeArrowheads="1"/>
            </p:cNvSpPr>
            <p:nvPr/>
          </p:nvSpPr>
          <p:spPr bwMode="auto">
            <a:xfrm>
              <a:off x="3748" y="2208"/>
              <a:ext cx="35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true</a:t>
              </a:r>
            </a:p>
          </p:txBody>
        </p:sp>
        <p:sp>
          <p:nvSpPr>
            <p:cNvPr id="148500" name="Text Box 26"/>
            <p:cNvSpPr txBox="1">
              <a:spLocks noChangeArrowheads="1"/>
            </p:cNvSpPr>
            <p:nvPr/>
          </p:nvSpPr>
          <p:spPr bwMode="auto">
            <a:xfrm>
              <a:off x="3748" y="1440"/>
              <a:ext cx="35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true</a:t>
              </a:r>
            </a:p>
          </p:txBody>
        </p:sp>
        <p:sp>
          <p:nvSpPr>
            <p:cNvPr id="148501" name="Text Box 27"/>
            <p:cNvSpPr txBox="1">
              <a:spLocks noChangeArrowheads="1"/>
            </p:cNvSpPr>
            <p:nvPr/>
          </p:nvSpPr>
          <p:spPr bwMode="auto">
            <a:xfrm>
              <a:off x="3796" y="2928"/>
              <a:ext cx="35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true</a:t>
              </a:r>
            </a:p>
          </p:txBody>
        </p:sp>
        <p:sp>
          <p:nvSpPr>
            <p:cNvPr id="148502" name="Text Box 28"/>
            <p:cNvSpPr txBox="1">
              <a:spLocks noChangeArrowheads="1"/>
            </p:cNvSpPr>
            <p:nvPr/>
          </p:nvSpPr>
          <p:spPr bwMode="auto">
            <a:xfrm>
              <a:off x="2740" y="1920"/>
              <a:ext cx="40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false</a:t>
              </a:r>
            </a:p>
          </p:txBody>
        </p:sp>
        <p:sp>
          <p:nvSpPr>
            <p:cNvPr id="148503" name="Text Box 29"/>
            <p:cNvSpPr txBox="1">
              <a:spLocks noChangeArrowheads="1"/>
            </p:cNvSpPr>
            <p:nvPr/>
          </p:nvSpPr>
          <p:spPr bwMode="auto">
            <a:xfrm>
              <a:off x="2740" y="2640"/>
              <a:ext cx="40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false</a:t>
              </a:r>
            </a:p>
          </p:txBody>
        </p:sp>
        <p:sp>
          <p:nvSpPr>
            <p:cNvPr id="148504" name="Text Box 30"/>
            <p:cNvSpPr txBox="1">
              <a:spLocks noChangeArrowheads="1"/>
            </p:cNvSpPr>
            <p:nvPr/>
          </p:nvSpPr>
          <p:spPr bwMode="auto">
            <a:xfrm>
              <a:off x="2740" y="3408"/>
              <a:ext cx="40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2"/>
                  </a:solidFill>
                  <a:latin typeface="Arial Unicode MS" pitchFamily="34" charset="-128"/>
                </a:rPr>
                <a:t>false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Else if example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double numberGrade = 83.6;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char letterGrade;</a:t>
            </a:r>
          </a:p>
          <a:p>
            <a:pPr>
              <a:buFont typeface="Wingdings 3" pitchFamily="18" charset="2"/>
              <a:buNone/>
            </a:pPr>
            <a:endParaRPr lang="en-US" altLang="en-US" sz="14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if (numberGrade &gt;= 89.5) {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letterGrade = ‘A’;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} else if (numberGrade &gt;= 79.5) {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letterGrade = ‘B’;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} else if (numberGrade &gt;= 69.5) {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letterGrade = ‘C’;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} else if (numberGrade &gt;= 59.5) {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letterGrade = ‘D’;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} else {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letterGrade = ‘F’;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}</a:t>
            </a:r>
          </a:p>
          <a:p>
            <a:pPr>
              <a:buFont typeface="Wingdings 3" pitchFamily="18" charset="2"/>
              <a:buNone/>
            </a:pPr>
            <a:endParaRPr lang="en-US" altLang="en-US" sz="1400" smtClean="0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System.out.println(“My Grade is ” + numberGrade + “, ” + letterGrade);</a:t>
            </a:r>
          </a:p>
          <a:p>
            <a:pPr>
              <a:buFont typeface="Wingdings 3" pitchFamily="18" charset="2"/>
              <a:buNone/>
            </a:pPr>
            <a:r>
              <a:rPr lang="en-US" altLang="en-US" sz="1400" smtClean="0">
                <a:latin typeface="Times New Roman" pitchFamily="18" charset="0"/>
              </a:rPr>
              <a:t>  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752602"/>
            <a:ext cx="3200400" cy="2133602"/>
            <a:chOff x="3264" y="1104"/>
            <a:chExt cx="2016" cy="1344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3264" y="1376"/>
              <a:ext cx="2016" cy="1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 altLang="en-US"/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3264" y="1104"/>
              <a:ext cx="70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Output: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3360" y="1584"/>
              <a:ext cx="168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My Grade is 83.6, 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 lIns="92075" tIns="46038" rIns="92075" bIns="46038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latin typeface="Times New Roman" pitchFamily="18" charset="0"/>
              </a:rPr>
              <a:t>The switch Statement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dirty="0" smtClean="0">
                <a:latin typeface="Times New Roman" pitchFamily="18" charset="0"/>
              </a:rPr>
              <a:t>The </a:t>
            </a:r>
            <a:r>
              <a:rPr lang="en-US" altLang="en-US" sz="2000" i="1" dirty="0" smtClean="0">
                <a:latin typeface="Times New Roman" pitchFamily="18" charset="0"/>
              </a:rPr>
              <a:t>switch statement</a:t>
            </a:r>
            <a:r>
              <a:rPr lang="en-US" altLang="en-US" sz="2000" dirty="0" smtClean="0">
                <a:latin typeface="Times New Roman" pitchFamily="18" charset="0"/>
              </a:rPr>
              <a:t> provides another means to decide which statement to execute next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dirty="0" smtClean="0">
                <a:latin typeface="Times New Roman" pitchFamily="18" charset="0"/>
              </a:rPr>
              <a:t>The switch statement evaluates an expression, then attempts to match the result to one of several possible </a:t>
            </a:r>
            <a:r>
              <a:rPr lang="en-US" altLang="en-US" sz="2000" i="1" dirty="0" smtClean="0">
                <a:latin typeface="Times New Roman" pitchFamily="18" charset="0"/>
              </a:rPr>
              <a:t>cases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dirty="0" smtClean="0">
                <a:latin typeface="Times New Roman" pitchFamily="18" charset="0"/>
              </a:rPr>
              <a:t>The expression of a switch statement must result in an </a:t>
            </a:r>
            <a:r>
              <a:rPr lang="en-US" altLang="en-US" sz="2000" i="1" dirty="0" smtClean="0">
                <a:latin typeface="Times New Roman" pitchFamily="18" charset="0"/>
              </a:rPr>
              <a:t>integral type</a:t>
            </a:r>
            <a:r>
              <a:rPr lang="en-US" altLang="en-US" sz="2000" dirty="0" smtClean="0">
                <a:latin typeface="Times New Roman" pitchFamily="18" charset="0"/>
              </a:rPr>
              <a:t>, meaning an </a:t>
            </a:r>
            <a:r>
              <a:rPr lang="en-US" altLang="en-US" sz="2000" dirty="0" err="1" smtClean="0">
                <a:latin typeface="Times New Roman" pitchFamily="18" charset="0"/>
              </a:rPr>
              <a:t>int</a:t>
            </a:r>
            <a:r>
              <a:rPr lang="en-US" altLang="en-US" sz="2000" dirty="0" smtClean="0">
                <a:latin typeface="Times New Roman" pitchFamily="18" charset="0"/>
              </a:rPr>
              <a:t> or a char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dirty="0" smtClean="0">
                <a:latin typeface="Times New Roman" pitchFamily="18" charset="0"/>
              </a:rPr>
              <a:t>Each case contains a value and a list of statements</a:t>
            </a:r>
          </a:p>
          <a:p>
            <a:pPr>
              <a:spcBef>
                <a:spcPct val="75000"/>
              </a:spcBef>
              <a:buFont typeface="Wingdings" pitchFamily="2" charset="2"/>
              <a:buChar char="ü"/>
            </a:pPr>
            <a:r>
              <a:rPr lang="en-US" altLang="en-US" sz="2000" dirty="0" smtClean="0">
                <a:latin typeface="Times New Roman" pitchFamily="18" charset="0"/>
              </a:rPr>
              <a:t>The flow of control transfers to statement associated with the first value that matches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2617</Words>
  <Application>Microsoft Office PowerPoint</Application>
  <PresentationFormat>On-screen Show (4:3)</PresentationFormat>
  <Paragraphs>662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Oops using Java</vt:lpstr>
      <vt:lpstr>Decision Making and Branching</vt:lpstr>
      <vt:lpstr>The if Statement</vt:lpstr>
      <vt:lpstr>The if-else Statement</vt:lpstr>
      <vt:lpstr>Nested if….Else Statements</vt:lpstr>
      <vt:lpstr>Nested if….Else Statements</vt:lpstr>
      <vt:lpstr>Multiway Selection: Else if</vt:lpstr>
      <vt:lpstr>Else if example</vt:lpstr>
      <vt:lpstr>The switch Statement</vt:lpstr>
      <vt:lpstr>The switch Statement</vt:lpstr>
      <vt:lpstr>The switch Statement</vt:lpstr>
      <vt:lpstr>The switch Statement</vt:lpstr>
      <vt:lpstr>Switch example</vt:lpstr>
      <vt:lpstr>The Conditional Operator</vt:lpstr>
      <vt:lpstr>The Conditional Operator</vt:lpstr>
      <vt:lpstr>The Conditional Operator</vt:lpstr>
      <vt:lpstr>Repetition Statements</vt:lpstr>
      <vt:lpstr>The while Statement</vt:lpstr>
      <vt:lpstr>Logic of a while Loop</vt:lpstr>
      <vt:lpstr>while Loop Example</vt:lpstr>
      <vt:lpstr>Infinite Loops</vt:lpstr>
      <vt:lpstr>Nested Loops</vt:lpstr>
      <vt:lpstr>The do Statement</vt:lpstr>
      <vt:lpstr>do-while Example</vt:lpstr>
      <vt:lpstr>Comparing while and do</vt:lpstr>
      <vt:lpstr>The for Statement</vt:lpstr>
      <vt:lpstr>The for Statement</vt:lpstr>
      <vt:lpstr>Logic of a for loop</vt:lpstr>
      <vt:lpstr>The for Statement</vt:lpstr>
      <vt:lpstr>for Example</vt:lpstr>
      <vt:lpstr>The for Statement</vt:lpstr>
      <vt:lpstr>Choosing a Loop Structure</vt:lpstr>
      <vt:lpstr>Oops using java</vt:lpstr>
      <vt:lpstr>Operators in Java</vt:lpstr>
      <vt:lpstr>Arithmetic Operators</vt:lpstr>
      <vt:lpstr>Arithmetic Operators</vt:lpstr>
      <vt:lpstr>Increment and Decrement</vt:lpstr>
      <vt:lpstr>Increment and Decrement</vt:lpstr>
      <vt:lpstr>Increment and Decrement</vt:lpstr>
      <vt:lpstr>Assignment Operators</vt:lpstr>
      <vt:lpstr>Assignment Operators</vt:lpstr>
      <vt:lpstr>Bitwise Operator</vt:lpstr>
      <vt:lpstr>Bitwise Operator</vt:lpstr>
      <vt:lpstr>The Left Shift</vt:lpstr>
      <vt:lpstr>The Right Shift</vt:lpstr>
      <vt:lpstr>Relational operators</vt:lpstr>
      <vt:lpstr>Relational Operator</vt:lpstr>
      <vt:lpstr>Boolean Logical Operator</vt:lpstr>
      <vt:lpstr>Boolean Logical Operator</vt:lpstr>
      <vt:lpstr>Short Circuit Logical Operators</vt:lpstr>
      <vt:lpstr>The Conditional Operator</vt:lpstr>
      <vt:lpstr>Operator Precedence</vt:lpstr>
      <vt:lpstr>Command Line Arguments</vt:lpstr>
      <vt:lpstr>Using command line arguments</vt:lpstr>
      <vt:lpstr>Example</vt:lpstr>
      <vt:lpstr>Another example</vt:lpstr>
      <vt:lpstr>continue</vt:lpstr>
      <vt:lpstr>args.length &amp; Integer.parseInt()</vt:lpstr>
      <vt:lpstr>Simple example of command-line argument in java </vt:lpstr>
      <vt:lpstr>Example of command-line argument that prints all the values </vt:lpstr>
      <vt:lpstr>To specify command line arguments in eclipse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using Java</dc:title>
  <dc:creator>Ram Chatterjee</dc:creator>
  <cp:lastModifiedBy>Ram Chatterjee</cp:lastModifiedBy>
  <cp:revision>6</cp:revision>
  <dcterms:created xsi:type="dcterms:W3CDTF">2020-06-07T08:21:12Z</dcterms:created>
  <dcterms:modified xsi:type="dcterms:W3CDTF">2021-08-16T03:13:25Z</dcterms:modified>
</cp:coreProperties>
</file>