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4" r:id="rId7"/>
    <p:sldId id="261" r:id="rId8"/>
    <p:sldId id="262" r:id="rId9"/>
    <p:sldId id="263" r:id="rId10"/>
    <p:sldId id="264" r:id="rId11"/>
    <p:sldId id="266" r:id="rId12"/>
    <p:sldId id="267" r:id="rId13"/>
    <p:sldId id="268" r:id="rId14"/>
    <p:sldId id="269" r:id="rId15"/>
    <p:sldId id="270" r:id="rId16"/>
    <p:sldId id="271" r:id="rId17"/>
    <p:sldId id="272" r:id="rId18"/>
    <p:sldId id="275" r:id="rId19"/>
    <p:sldId id="276"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773" y="-6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F177E-5A01-4570-9B20-D7E10700CF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52CA026-2506-4DD9-8977-4E08B2FC0C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0E06DAF-08E6-49B7-88F2-C1B47F31C631}"/>
              </a:ext>
            </a:extLst>
          </p:cNvPr>
          <p:cNvSpPr>
            <a:spLocks noGrp="1"/>
          </p:cNvSpPr>
          <p:nvPr>
            <p:ph type="dt" sz="half" idx="10"/>
          </p:nvPr>
        </p:nvSpPr>
        <p:spPr/>
        <p:txBody>
          <a:bodyPr/>
          <a:lstStyle/>
          <a:p>
            <a:fld id="{F5A68153-7ED0-4451-8183-01E6599E13AF}" type="datetimeFigureOut">
              <a:rPr lang="en-IN" smtClean="0"/>
              <a:pPr/>
              <a:t>10-04-2023</a:t>
            </a:fld>
            <a:endParaRPr lang="en-IN"/>
          </a:p>
        </p:txBody>
      </p:sp>
      <p:sp>
        <p:nvSpPr>
          <p:cNvPr id="5" name="Footer Placeholder 4">
            <a:extLst>
              <a:ext uri="{FF2B5EF4-FFF2-40B4-BE49-F238E27FC236}">
                <a16:creationId xmlns:a16="http://schemas.microsoft.com/office/drawing/2014/main" xmlns="" id="{236A6ACC-0E8D-40D1-BF92-A7DA8E38F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ED173C1-59CB-47DD-9655-ECA873AD3F05}"/>
              </a:ext>
            </a:extLst>
          </p:cNvPr>
          <p:cNvSpPr>
            <a:spLocks noGrp="1"/>
          </p:cNvSpPr>
          <p:nvPr>
            <p:ph type="sldNum" sz="quarter" idx="12"/>
          </p:nvPr>
        </p:nvSpPr>
        <p:spPr/>
        <p:txBody>
          <a:bodyPr/>
          <a:lstStyle/>
          <a:p>
            <a:fld id="{06BC135A-A592-43FB-82BE-184B9136BD68}" type="slidenum">
              <a:rPr lang="en-IN" smtClean="0"/>
              <a:pPr/>
              <a:t>‹#›</a:t>
            </a:fld>
            <a:endParaRPr lang="en-IN"/>
          </a:p>
        </p:txBody>
      </p:sp>
    </p:spTree>
    <p:extLst>
      <p:ext uri="{BB962C8B-B14F-4D97-AF65-F5344CB8AC3E}">
        <p14:creationId xmlns:p14="http://schemas.microsoft.com/office/powerpoint/2010/main" xmlns="" val="3065186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B90813-D888-444F-BFFB-1F9658AC7E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84C5A77-B4EE-43DF-8E3B-A7FA34AE8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299D0C9-9022-42DB-9FDF-7B9CE324C0D2}"/>
              </a:ext>
            </a:extLst>
          </p:cNvPr>
          <p:cNvSpPr>
            <a:spLocks noGrp="1"/>
          </p:cNvSpPr>
          <p:nvPr>
            <p:ph type="dt" sz="half" idx="10"/>
          </p:nvPr>
        </p:nvSpPr>
        <p:spPr/>
        <p:txBody>
          <a:bodyPr/>
          <a:lstStyle/>
          <a:p>
            <a:fld id="{F5A68153-7ED0-4451-8183-01E6599E13AF}" type="datetimeFigureOut">
              <a:rPr lang="en-IN" smtClean="0"/>
              <a:pPr/>
              <a:t>10-04-2023</a:t>
            </a:fld>
            <a:endParaRPr lang="en-IN"/>
          </a:p>
        </p:txBody>
      </p:sp>
      <p:sp>
        <p:nvSpPr>
          <p:cNvPr id="5" name="Footer Placeholder 4">
            <a:extLst>
              <a:ext uri="{FF2B5EF4-FFF2-40B4-BE49-F238E27FC236}">
                <a16:creationId xmlns:a16="http://schemas.microsoft.com/office/drawing/2014/main" xmlns="" id="{C920C8C0-7AF7-4E4F-B5B9-924FA20A0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011005D-06C1-4658-BC48-432F55AC846D}"/>
              </a:ext>
            </a:extLst>
          </p:cNvPr>
          <p:cNvSpPr>
            <a:spLocks noGrp="1"/>
          </p:cNvSpPr>
          <p:nvPr>
            <p:ph type="sldNum" sz="quarter" idx="12"/>
          </p:nvPr>
        </p:nvSpPr>
        <p:spPr/>
        <p:txBody>
          <a:bodyPr/>
          <a:lstStyle/>
          <a:p>
            <a:fld id="{06BC135A-A592-43FB-82BE-184B9136BD68}" type="slidenum">
              <a:rPr lang="en-IN" smtClean="0"/>
              <a:pPr/>
              <a:t>‹#›</a:t>
            </a:fld>
            <a:endParaRPr lang="en-IN"/>
          </a:p>
        </p:txBody>
      </p:sp>
    </p:spTree>
    <p:extLst>
      <p:ext uri="{BB962C8B-B14F-4D97-AF65-F5344CB8AC3E}">
        <p14:creationId xmlns:p14="http://schemas.microsoft.com/office/powerpoint/2010/main" xmlns="" val="217281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6AC7D03-FDE5-450E-BAC5-D2109B714C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8D95A9B-0915-439F-9A9C-0100D377A1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F35635-9959-4174-9256-435AD372F9A4}"/>
              </a:ext>
            </a:extLst>
          </p:cNvPr>
          <p:cNvSpPr>
            <a:spLocks noGrp="1"/>
          </p:cNvSpPr>
          <p:nvPr>
            <p:ph type="dt" sz="half" idx="10"/>
          </p:nvPr>
        </p:nvSpPr>
        <p:spPr/>
        <p:txBody>
          <a:bodyPr/>
          <a:lstStyle/>
          <a:p>
            <a:fld id="{F5A68153-7ED0-4451-8183-01E6599E13AF}" type="datetimeFigureOut">
              <a:rPr lang="en-IN" smtClean="0"/>
              <a:pPr/>
              <a:t>10-04-2023</a:t>
            </a:fld>
            <a:endParaRPr lang="en-IN"/>
          </a:p>
        </p:txBody>
      </p:sp>
      <p:sp>
        <p:nvSpPr>
          <p:cNvPr id="5" name="Footer Placeholder 4">
            <a:extLst>
              <a:ext uri="{FF2B5EF4-FFF2-40B4-BE49-F238E27FC236}">
                <a16:creationId xmlns:a16="http://schemas.microsoft.com/office/drawing/2014/main" xmlns="" id="{E80E1A46-102D-497A-81F6-D5D971C85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F7CBB89-2932-4F50-A10F-9AE909C09BD5}"/>
              </a:ext>
            </a:extLst>
          </p:cNvPr>
          <p:cNvSpPr>
            <a:spLocks noGrp="1"/>
          </p:cNvSpPr>
          <p:nvPr>
            <p:ph type="sldNum" sz="quarter" idx="12"/>
          </p:nvPr>
        </p:nvSpPr>
        <p:spPr/>
        <p:txBody>
          <a:bodyPr/>
          <a:lstStyle/>
          <a:p>
            <a:fld id="{06BC135A-A592-43FB-82BE-184B9136BD68}" type="slidenum">
              <a:rPr lang="en-IN" smtClean="0"/>
              <a:pPr/>
              <a:t>‹#›</a:t>
            </a:fld>
            <a:endParaRPr lang="en-IN"/>
          </a:p>
        </p:txBody>
      </p:sp>
    </p:spTree>
    <p:extLst>
      <p:ext uri="{BB962C8B-B14F-4D97-AF65-F5344CB8AC3E}">
        <p14:creationId xmlns:p14="http://schemas.microsoft.com/office/powerpoint/2010/main" xmlns="" val="300599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A6CF11-4E8B-4065-B7D7-9CBEAB9023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0E8CD1B-8EFC-4F2F-A181-0E2A11FF6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EF3F092-E202-41C6-A35A-A8CD367AC77F}"/>
              </a:ext>
            </a:extLst>
          </p:cNvPr>
          <p:cNvSpPr>
            <a:spLocks noGrp="1"/>
          </p:cNvSpPr>
          <p:nvPr>
            <p:ph type="dt" sz="half" idx="10"/>
          </p:nvPr>
        </p:nvSpPr>
        <p:spPr/>
        <p:txBody>
          <a:bodyPr/>
          <a:lstStyle/>
          <a:p>
            <a:fld id="{F5A68153-7ED0-4451-8183-01E6599E13AF}" type="datetimeFigureOut">
              <a:rPr lang="en-IN" smtClean="0"/>
              <a:pPr/>
              <a:t>10-04-2023</a:t>
            </a:fld>
            <a:endParaRPr lang="en-IN"/>
          </a:p>
        </p:txBody>
      </p:sp>
      <p:sp>
        <p:nvSpPr>
          <p:cNvPr id="5" name="Footer Placeholder 4">
            <a:extLst>
              <a:ext uri="{FF2B5EF4-FFF2-40B4-BE49-F238E27FC236}">
                <a16:creationId xmlns:a16="http://schemas.microsoft.com/office/drawing/2014/main" xmlns="" id="{99DE6174-9130-4617-B8D6-137FDB1CE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7A97301-9E88-4E5B-B430-1237860B6F83}"/>
              </a:ext>
            </a:extLst>
          </p:cNvPr>
          <p:cNvSpPr>
            <a:spLocks noGrp="1"/>
          </p:cNvSpPr>
          <p:nvPr>
            <p:ph type="sldNum" sz="quarter" idx="12"/>
          </p:nvPr>
        </p:nvSpPr>
        <p:spPr/>
        <p:txBody>
          <a:bodyPr/>
          <a:lstStyle/>
          <a:p>
            <a:fld id="{06BC135A-A592-43FB-82BE-184B9136BD68}" type="slidenum">
              <a:rPr lang="en-IN" smtClean="0"/>
              <a:pPr/>
              <a:t>‹#›</a:t>
            </a:fld>
            <a:endParaRPr lang="en-IN"/>
          </a:p>
        </p:txBody>
      </p:sp>
    </p:spTree>
    <p:extLst>
      <p:ext uri="{BB962C8B-B14F-4D97-AF65-F5344CB8AC3E}">
        <p14:creationId xmlns:p14="http://schemas.microsoft.com/office/powerpoint/2010/main" xmlns="" val="111951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6374B7-4EC4-4880-AB7C-8AC28FDB0B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2FBC8A7-7B2B-4319-BA43-75A6146EBA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4534780-56FE-44E4-A908-BB2CC4A26B78}"/>
              </a:ext>
            </a:extLst>
          </p:cNvPr>
          <p:cNvSpPr>
            <a:spLocks noGrp="1"/>
          </p:cNvSpPr>
          <p:nvPr>
            <p:ph type="dt" sz="half" idx="10"/>
          </p:nvPr>
        </p:nvSpPr>
        <p:spPr/>
        <p:txBody>
          <a:bodyPr/>
          <a:lstStyle/>
          <a:p>
            <a:fld id="{F5A68153-7ED0-4451-8183-01E6599E13AF}" type="datetimeFigureOut">
              <a:rPr lang="en-IN" smtClean="0"/>
              <a:pPr/>
              <a:t>10-04-2023</a:t>
            </a:fld>
            <a:endParaRPr lang="en-IN"/>
          </a:p>
        </p:txBody>
      </p:sp>
      <p:sp>
        <p:nvSpPr>
          <p:cNvPr id="5" name="Footer Placeholder 4">
            <a:extLst>
              <a:ext uri="{FF2B5EF4-FFF2-40B4-BE49-F238E27FC236}">
                <a16:creationId xmlns:a16="http://schemas.microsoft.com/office/drawing/2014/main" xmlns="" id="{6628C88F-ED3C-4773-9A6D-65538233A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274F4A4-62D2-4528-9B19-201E6D3A3D93}"/>
              </a:ext>
            </a:extLst>
          </p:cNvPr>
          <p:cNvSpPr>
            <a:spLocks noGrp="1"/>
          </p:cNvSpPr>
          <p:nvPr>
            <p:ph type="sldNum" sz="quarter" idx="12"/>
          </p:nvPr>
        </p:nvSpPr>
        <p:spPr/>
        <p:txBody>
          <a:bodyPr/>
          <a:lstStyle/>
          <a:p>
            <a:fld id="{06BC135A-A592-43FB-82BE-184B9136BD68}" type="slidenum">
              <a:rPr lang="en-IN" smtClean="0"/>
              <a:pPr/>
              <a:t>‹#›</a:t>
            </a:fld>
            <a:endParaRPr lang="en-IN"/>
          </a:p>
        </p:txBody>
      </p:sp>
    </p:spTree>
    <p:extLst>
      <p:ext uri="{BB962C8B-B14F-4D97-AF65-F5344CB8AC3E}">
        <p14:creationId xmlns:p14="http://schemas.microsoft.com/office/powerpoint/2010/main" xmlns="" val="406817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2F46D3-C6C0-4223-A07E-650394346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F777637-3F04-40C0-9EF5-5914BFE8F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87C2443-C52C-42FF-B865-4688EE65FB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0C59676-0A7D-443C-AACC-D20144C9388D}"/>
              </a:ext>
            </a:extLst>
          </p:cNvPr>
          <p:cNvSpPr>
            <a:spLocks noGrp="1"/>
          </p:cNvSpPr>
          <p:nvPr>
            <p:ph type="dt" sz="half" idx="10"/>
          </p:nvPr>
        </p:nvSpPr>
        <p:spPr/>
        <p:txBody>
          <a:bodyPr/>
          <a:lstStyle/>
          <a:p>
            <a:fld id="{F5A68153-7ED0-4451-8183-01E6599E13AF}" type="datetimeFigureOut">
              <a:rPr lang="en-IN" smtClean="0"/>
              <a:pPr/>
              <a:t>10-04-2023</a:t>
            </a:fld>
            <a:endParaRPr lang="en-IN"/>
          </a:p>
        </p:txBody>
      </p:sp>
      <p:sp>
        <p:nvSpPr>
          <p:cNvPr id="6" name="Footer Placeholder 5">
            <a:extLst>
              <a:ext uri="{FF2B5EF4-FFF2-40B4-BE49-F238E27FC236}">
                <a16:creationId xmlns:a16="http://schemas.microsoft.com/office/drawing/2014/main" xmlns="" id="{30969B58-D529-4CC7-96C1-7CF6D74D1D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5618717-200D-473A-9F6D-770A8116905F}"/>
              </a:ext>
            </a:extLst>
          </p:cNvPr>
          <p:cNvSpPr>
            <a:spLocks noGrp="1"/>
          </p:cNvSpPr>
          <p:nvPr>
            <p:ph type="sldNum" sz="quarter" idx="12"/>
          </p:nvPr>
        </p:nvSpPr>
        <p:spPr/>
        <p:txBody>
          <a:bodyPr/>
          <a:lstStyle/>
          <a:p>
            <a:fld id="{06BC135A-A592-43FB-82BE-184B9136BD68}" type="slidenum">
              <a:rPr lang="en-IN" smtClean="0"/>
              <a:pPr/>
              <a:t>‹#›</a:t>
            </a:fld>
            <a:endParaRPr lang="en-IN"/>
          </a:p>
        </p:txBody>
      </p:sp>
    </p:spTree>
    <p:extLst>
      <p:ext uri="{BB962C8B-B14F-4D97-AF65-F5344CB8AC3E}">
        <p14:creationId xmlns:p14="http://schemas.microsoft.com/office/powerpoint/2010/main" xmlns="" val="231506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E0570-49DF-437B-90F9-EC0C940FF3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B5BC846-39C1-42AE-9104-D6EB64D96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B003378-1A20-4204-9313-4E4F992468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2E3CCC9-8426-4293-857C-A2A9D64D6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4917B45-575D-4E37-A41C-8BF757283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E1BB8F3-E376-4BFB-B17F-2EC860221DA0}"/>
              </a:ext>
            </a:extLst>
          </p:cNvPr>
          <p:cNvSpPr>
            <a:spLocks noGrp="1"/>
          </p:cNvSpPr>
          <p:nvPr>
            <p:ph type="dt" sz="half" idx="10"/>
          </p:nvPr>
        </p:nvSpPr>
        <p:spPr/>
        <p:txBody>
          <a:bodyPr/>
          <a:lstStyle/>
          <a:p>
            <a:fld id="{F5A68153-7ED0-4451-8183-01E6599E13AF}" type="datetimeFigureOut">
              <a:rPr lang="en-IN" smtClean="0"/>
              <a:pPr/>
              <a:t>10-04-2023</a:t>
            </a:fld>
            <a:endParaRPr lang="en-IN"/>
          </a:p>
        </p:txBody>
      </p:sp>
      <p:sp>
        <p:nvSpPr>
          <p:cNvPr id="8" name="Footer Placeholder 7">
            <a:extLst>
              <a:ext uri="{FF2B5EF4-FFF2-40B4-BE49-F238E27FC236}">
                <a16:creationId xmlns:a16="http://schemas.microsoft.com/office/drawing/2014/main" xmlns="" id="{D084CE02-6918-4AF3-AB93-B29A158956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A3AF3E1-7759-47BB-BD79-6F9F1A18A9AA}"/>
              </a:ext>
            </a:extLst>
          </p:cNvPr>
          <p:cNvSpPr>
            <a:spLocks noGrp="1"/>
          </p:cNvSpPr>
          <p:nvPr>
            <p:ph type="sldNum" sz="quarter" idx="12"/>
          </p:nvPr>
        </p:nvSpPr>
        <p:spPr/>
        <p:txBody>
          <a:bodyPr/>
          <a:lstStyle/>
          <a:p>
            <a:fld id="{06BC135A-A592-43FB-82BE-184B9136BD68}" type="slidenum">
              <a:rPr lang="en-IN" smtClean="0"/>
              <a:pPr/>
              <a:t>‹#›</a:t>
            </a:fld>
            <a:endParaRPr lang="en-IN"/>
          </a:p>
        </p:txBody>
      </p:sp>
    </p:spTree>
    <p:extLst>
      <p:ext uri="{BB962C8B-B14F-4D97-AF65-F5344CB8AC3E}">
        <p14:creationId xmlns:p14="http://schemas.microsoft.com/office/powerpoint/2010/main" xmlns="" val="287257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EABF89-63CA-4F2E-AA58-1F266248E0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7180F99-6F0D-4A2A-BC56-3350287FE4ED}"/>
              </a:ext>
            </a:extLst>
          </p:cNvPr>
          <p:cNvSpPr>
            <a:spLocks noGrp="1"/>
          </p:cNvSpPr>
          <p:nvPr>
            <p:ph type="dt" sz="half" idx="10"/>
          </p:nvPr>
        </p:nvSpPr>
        <p:spPr/>
        <p:txBody>
          <a:bodyPr/>
          <a:lstStyle/>
          <a:p>
            <a:fld id="{F5A68153-7ED0-4451-8183-01E6599E13AF}" type="datetimeFigureOut">
              <a:rPr lang="en-IN" smtClean="0"/>
              <a:pPr/>
              <a:t>10-04-2023</a:t>
            </a:fld>
            <a:endParaRPr lang="en-IN"/>
          </a:p>
        </p:txBody>
      </p:sp>
      <p:sp>
        <p:nvSpPr>
          <p:cNvPr id="4" name="Footer Placeholder 3">
            <a:extLst>
              <a:ext uri="{FF2B5EF4-FFF2-40B4-BE49-F238E27FC236}">
                <a16:creationId xmlns:a16="http://schemas.microsoft.com/office/drawing/2014/main" xmlns="" id="{E960928A-6845-45C3-865B-60826D52BB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E7482C1-59FD-4DC5-8602-29EF89A82F75}"/>
              </a:ext>
            </a:extLst>
          </p:cNvPr>
          <p:cNvSpPr>
            <a:spLocks noGrp="1"/>
          </p:cNvSpPr>
          <p:nvPr>
            <p:ph type="sldNum" sz="quarter" idx="12"/>
          </p:nvPr>
        </p:nvSpPr>
        <p:spPr/>
        <p:txBody>
          <a:bodyPr/>
          <a:lstStyle/>
          <a:p>
            <a:fld id="{06BC135A-A592-43FB-82BE-184B9136BD68}" type="slidenum">
              <a:rPr lang="en-IN" smtClean="0"/>
              <a:pPr/>
              <a:t>‹#›</a:t>
            </a:fld>
            <a:endParaRPr lang="en-IN"/>
          </a:p>
        </p:txBody>
      </p:sp>
    </p:spTree>
    <p:extLst>
      <p:ext uri="{BB962C8B-B14F-4D97-AF65-F5344CB8AC3E}">
        <p14:creationId xmlns:p14="http://schemas.microsoft.com/office/powerpoint/2010/main" xmlns="" val="47225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02AC439-5ACD-4A09-97F2-01EFA75BBB75}"/>
              </a:ext>
            </a:extLst>
          </p:cNvPr>
          <p:cNvSpPr>
            <a:spLocks noGrp="1"/>
          </p:cNvSpPr>
          <p:nvPr>
            <p:ph type="dt" sz="half" idx="10"/>
          </p:nvPr>
        </p:nvSpPr>
        <p:spPr/>
        <p:txBody>
          <a:bodyPr/>
          <a:lstStyle/>
          <a:p>
            <a:fld id="{F5A68153-7ED0-4451-8183-01E6599E13AF}" type="datetimeFigureOut">
              <a:rPr lang="en-IN" smtClean="0"/>
              <a:pPr/>
              <a:t>10-04-2023</a:t>
            </a:fld>
            <a:endParaRPr lang="en-IN"/>
          </a:p>
        </p:txBody>
      </p:sp>
      <p:sp>
        <p:nvSpPr>
          <p:cNvPr id="3" name="Footer Placeholder 2">
            <a:extLst>
              <a:ext uri="{FF2B5EF4-FFF2-40B4-BE49-F238E27FC236}">
                <a16:creationId xmlns:a16="http://schemas.microsoft.com/office/drawing/2014/main" xmlns="" id="{B868DA5F-350C-4456-B160-B0D53C3CB3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8351A7E-5304-431E-9EEF-5958A31EE5E1}"/>
              </a:ext>
            </a:extLst>
          </p:cNvPr>
          <p:cNvSpPr>
            <a:spLocks noGrp="1"/>
          </p:cNvSpPr>
          <p:nvPr>
            <p:ph type="sldNum" sz="quarter" idx="12"/>
          </p:nvPr>
        </p:nvSpPr>
        <p:spPr/>
        <p:txBody>
          <a:bodyPr/>
          <a:lstStyle/>
          <a:p>
            <a:fld id="{06BC135A-A592-43FB-82BE-184B9136BD68}" type="slidenum">
              <a:rPr lang="en-IN" smtClean="0"/>
              <a:pPr/>
              <a:t>‹#›</a:t>
            </a:fld>
            <a:endParaRPr lang="en-IN"/>
          </a:p>
        </p:txBody>
      </p:sp>
    </p:spTree>
    <p:extLst>
      <p:ext uri="{BB962C8B-B14F-4D97-AF65-F5344CB8AC3E}">
        <p14:creationId xmlns:p14="http://schemas.microsoft.com/office/powerpoint/2010/main" xmlns="" val="408436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E23E8-0C8D-4FD4-B17E-B96F5E411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2C2FB77-9DFF-4179-B639-71F479D713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B867072-3034-43FF-9D44-038C8FB1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7AAE213-DB78-4AD9-9C3B-531DCCB8589C}"/>
              </a:ext>
            </a:extLst>
          </p:cNvPr>
          <p:cNvSpPr>
            <a:spLocks noGrp="1"/>
          </p:cNvSpPr>
          <p:nvPr>
            <p:ph type="dt" sz="half" idx="10"/>
          </p:nvPr>
        </p:nvSpPr>
        <p:spPr/>
        <p:txBody>
          <a:bodyPr/>
          <a:lstStyle/>
          <a:p>
            <a:fld id="{F5A68153-7ED0-4451-8183-01E6599E13AF}" type="datetimeFigureOut">
              <a:rPr lang="en-IN" smtClean="0"/>
              <a:pPr/>
              <a:t>10-04-2023</a:t>
            </a:fld>
            <a:endParaRPr lang="en-IN"/>
          </a:p>
        </p:txBody>
      </p:sp>
      <p:sp>
        <p:nvSpPr>
          <p:cNvPr id="6" name="Footer Placeholder 5">
            <a:extLst>
              <a:ext uri="{FF2B5EF4-FFF2-40B4-BE49-F238E27FC236}">
                <a16:creationId xmlns:a16="http://schemas.microsoft.com/office/drawing/2014/main" xmlns="" id="{212FE8B0-9B62-4701-8E15-DB4570EE40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6ECD241-7C24-4E50-813A-67380D3DAD83}"/>
              </a:ext>
            </a:extLst>
          </p:cNvPr>
          <p:cNvSpPr>
            <a:spLocks noGrp="1"/>
          </p:cNvSpPr>
          <p:nvPr>
            <p:ph type="sldNum" sz="quarter" idx="12"/>
          </p:nvPr>
        </p:nvSpPr>
        <p:spPr/>
        <p:txBody>
          <a:bodyPr/>
          <a:lstStyle/>
          <a:p>
            <a:fld id="{06BC135A-A592-43FB-82BE-184B9136BD68}" type="slidenum">
              <a:rPr lang="en-IN" smtClean="0"/>
              <a:pPr/>
              <a:t>‹#›</a:t>
            </a:fld>
            <a:endParaRPr lang="en-IN"/>
          </a:p>
        </p:txBody>
      </p:sp>
    </p:spTree>
    <p:extLst>
      <p:ext uri="{BB962C8B-B14F-4D97-AF65-F5344CB8AC3E}">
        <p14:creationId xmlns:p14="http://schemas.microsoft.com/office/powerpoint/2010/main" xmlns="" val="124805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35599F-0E7B-45BB-9844-E9D4F6672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D4A1971-49A9-4D30-9462-FDEB9B734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40B1530-38AA-4DEB-9D2B-0478AE6FA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DD2840B-44BC-4ED1-9A7A-03FC8DE6BFDC}"/>
              </a:ext>
            </a:extLst>
          </p:cNvPr>
          <p:cNvSpPr>
            <a:spLocks noGrp="1"/>
          </p:cNvSpPr>
          <p:nvPr>
            <p:ph type="dt" sz="half" idx="10"/>
          </p:nvPr>
        </p:nvSpPr>
        <p:spPr/>
        <p:txBody>
          <a:bodyPr/>
          <a:lstStyle/>
          <a:p>
            <a:fld id="{F5A68153-7ED0-4451-8183-01E6599E13AF}" type="datetimeFigureOut">
              <a:rPr lang="en-IN" smtClean="0"/>
              <a:pPr/>
              <a:t>10-04-2023</a:t>
            </a:fld>
            <a:endParaRPr lang="en-IN"/>
          </a:p>
        </p:txBody>
      </p:sp>
      <p:sp>
        <p:nvSpPr>
          <p:cNvPr id="6" name="Footer Placeholder 5">
            <a:extLst>
              <a:ext uri="{FF2B5EF4-FFF2-40B4-BE49-F238E27FC236}">
                <a16:creationId xmlns:a16="http://schemas.microsoft.com/office/drawing/2014/main" xmlns="" id="{54197FD9-2AFB-4740-9E01-7B656AF4A8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3DEF933-E93B-4E7F-8E93-E9329E1F10DD}"/>
              </a:ext>
            </a:extLst>
          </p:cNvPr>
          <p:cNvSpPr>
            <a:spLocks noGrp="1"/>
          </p:cNvSpPr>
          <p:nvPr>
            <p:ph type="sldNum" sz="quarter" idx="12"/>
          </p:nvPr>
        </p:nvSpPr>
        <p:spPr/>
        <p:txBody>
          <a:bodyPr/>
          <a:lstStyle/>
          <a:p>
            <a:fld id="{06BC135A-A592-43FB-82BE-184B9136BD68}" type="slidenum">
              <a:rPr lang="en-IN" smtClean="0"/>
              <a:pPr/>
              <a:t>‹#›</a:t>
            </a:fld>
            <a:endParaRPr lang="en-IN"/>
          </a:p>
        </p:txBody>
      </p:sp>
    </p:spTree>
    <p:extLst>
      <p:ext uri="{BB962C8B-B14F-4D97-AF65-F5344CB8AC3E}">
        <p14:creationId xmlns:p14="http://schemas.microsoft.com/office/powerpoint/2010/main" xmlns="" val="57580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1F00258-8DBA-4543-9367-15AFBC0FD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8F500C0-9864-4A8F-8FCC-C38A7092D6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669AC64-0BBE-497C-9024-76742DF6F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68153-7ED0-4451-8183-01E6599E13AF}" type="datetimeFigureOut">
              <a:rPr lang="en-IN" smtClean="0"/>
              <a:pPr/>
              <a:t>10-04-2023</a:t>
            </a:fld>
            <a:endParaRPr lang="en-IN"/>
          </a:p>
        </p:txBody>
      </p:sp>
      <p:sp>
        <p:nvSpPr>
          <p:cNvPr id="5" name="Footer Placeholder 4">
            <a:extLst>
              <a:ext uri="{FF2B5EF4-FFF2-40B4-BE49-F238E27FC236}">
                <a16:creationId xmlns:a16="http://schemas.microsoft.com/office/drawing/2014/main" xmlns="" id="{E093357B-4556-4BA4-905C-043F54589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DAF9713-DF34-4E0E-B77C-BED3808D8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C135A-A592-43FB-82BE-184B9136BD68}" type="slidenum">
              <a:rPr lang="en-IN" smtClean="0"/>
              <a:pPr/>
              <a:t>‹#›</a:t>
            </a:fld>
            <a:endParaRPr lang="en-IN"/>
          </a:p>
        </p:txBody>
      </p:sp>
    </p:spTree>
    <p:extLst>
      <p:ext uri="{BB962C8B-B14F-4D97-AF65-F5344CB8AC3E}">
        <p14:creationId xmlns:p14="http://schemas.microsoft.com/office/powerpoint/2010/main" xmlns="" val="2581561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38F51-C8AE-4C58-886B-7B43383A511B}"/>
              </a:ext>
            </a:extLst>
          </p:cNvPr>
          <p:cNvSpPr>
            <a:spLocks noGrp="1"/>
          </p:cNvSpPr>
          <p:nvPr>
            <p:ph type="ctrTitle"/>
          </p:nvPr>
        </p:nvSpPr>
        <p:spPr>
          <a:xfrm>
            <a:off x="1524000" y="1122363"/>
            <a:ext cx="9144000" cy="3402984"/>
          </a:xfrm>
        </p:spPr>
        <p:txBody>
          <a:bodyPr/>
          <a:lstStyle/>
          <a:p>
            <a:r>
              <a:rPr lang="en-IN" b="1" dirty="0"/>
              <a:t>Input Output Organization</a:t>
            </a:r>
            <a:r>
              <a:rPr lang="en-IN" dirty="0"/>
              <a:t/>
            </a:r>
            <a:br>
              <a:rPr lang="en-IN" dirty="0"/>
            </a:br>
            <a:endParaRPr lang="en-IN" dirty="0"/>
          </a:p>
        </p:txBody>
      </p:sp>
    </p:spTree>
    <p:extLst>
      <p:ext uri="{BB962C8B-B14F-4D97-AF65-F5344CB8AC3E}">
        <p14:creationId xmlns:p14="http://schemas.microsoft.com/office/powerpoint/2010/main" xmlns="" val="3545606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4E283-AE83-407D-8FA6-4FC857BF1548}"/>
              </a:ext>
            </a:extLst>
          </p:cNvPr>
          <p:cNvSpPr>
            <a:spLocks noGrp="1"/>
          </p:cNvSpPr>
          <p:nvPr>
            <p:ph type="title"/>
          </p:nvPr>
        </p:nvSpPr>
        <p:spPr>
          <a:xfrm>
            <a:off x="838200" y="365125"/>
            <a:ext cx="10515600" cy="763879"/>
          </a:xfrm>
        </p:spPr>
        <p:txBody>
          <a:bodyPr>
            <a:normAutofit/>
          </a:bodyPr>
          <a:lstStyle/>
          <a:p>
            <a:r>
              <a:rPr lang="en-US" sz="3600" b="1" dirty="0">
                <a:effectLst/>
                <a:latin typeface="Times New Roman" panose="02020603050405020304" pitchFamily="18" charset="0"/>
                <a:ea typeface="Times New Roman" panose="02020603050405020304" pitchFamily="18" charset="0"/>
              </a:rPr>
              <a:t>Programmed I/O Mode</a:t>
            </a:r>
            <a:endParaRPr lang="en-IN" sz="3600" dirty="0"/>
          </a:p>
        </p:txBody>
      </p:sp>
      <p:pic>
        <p:nvPicPr>
          <p:cNvPr id="6" name="image7.jpeg">
            <a:extLst>
              <a:ext uri="{FF2B5EF4-FFF2-40B4-BE49-F238E27FC236}">
                <a16:creationId xmlns:a16="http://schemas.microsoft.com/office/drawing/2014/main" xmlns="" id="{7A9E1F73-9C4D-4FC4-B675-AEF62F23E3B1}"/>
              </a:ext>
            </a:extLst>
          </p:cNvPr>
          <p:cNvPicPr>
            <a:picLocks noGrp="1"/>
          </p:cNvPicPr>
          <p:nvPr>
            <p:ph idx="1"/>
          </p:nvPr>
        </p:nvPicPr>
        <p:blipFill>
          <a:blip r:embed="rId2" cstate="print"/>
          <a:stretch>
            <a:fillRect/>
          </a:stretch>
        </p:blipFill>
        <p:spPr>
          <a:xfrm>
            <a:off x="838201" y="1511559"/>
            <a:ext cx="5257799" cy="4516018"/>
          </a:xfrm>
          <a:prstGeom prst="rect">
            <a:avLst/>
          </a:prstGeom>
        </p:spPr>
      </p:pic>
      <p:pic>
        <p:nvPicPr>
          <p:cNvPr id="10" name="image9.png">
            <a:extLst>
              <a:ext uri="{FF2B5EF4-FFF2-40B4-BE49-F238E27FC236}">
                <a16:creationId xmlns:a16="http://schemas.microsoft.com/office/drawing/2014/main" xmlns="" id="{DF324B34-E9D8-421C-81B8-025838597BF5}"/>
              </a:ext>
            </a:extLst>
          </p:cNvPr>
          <p:cNvPicPr>
            <a:picLocks/>
          </p:cNvPicPr>
          <p:nvPr/>
        </p:nvPicPr>
        <p:blipFill>
          <a:blip r:embed="rId3" cstate="print"/>
          <a:stretch>
            <a:fillRect/>
          </a:stretch>
        </p:blipFill>
        <p:spPr>
          <a:xfrm>
            <a:off x="6503438" y="1371600"/>
            <a:ext cx="4926562" cy="4767944"/>
          </a:xfrm>
          <a:prstGeom prst="rect">
            <a:avLst/>
          </a:prstGeom>
        </p:spPr>
      </p:pic>
    </p:spTree>
    <p:extLst>
      <p:ext uri="{BB962C8B-B14F-4D97-AF65-F5344CB8AC3E}">
        <p14:creationId xmlns:p14="http://schemas.microsoft.com/office/powerpoint/2010/main" xmlns="" val="137498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9DF4F-6EB4-4697-BD22-652E31526E87}"/>
              </a:ext>
            </a:extLst>
          </p:cNvPr>
          <p:cNvSpPr>
            <a:spLocks noGrp="1"/>
          </p:cNvSpPr>
          <p:nvPr>
            <p:ph type="title"/>
          </p:nvPr>
        </p:nvSpPr>
        <p:spPr/>
        <p:txBody>
          <a:bodyPr>
            <a:normAutofit/>
          </a:bodyPr>
          <a:lstStyle/>
          <a:p>
            <a:r>
              <a:rPr lang="en-US" sz="4000" dirty="0">
                <a:effectLst/>
                <a:latin typeface="Times New Roman" panose="02020603050405020304" pitchFamily="18" charset="0"/>
                <a:ea typeface="Times New Roman" panose="02020603050405020304" pitchFamily="18" charset="0"/>
              </a:rPr>
              <a:t>Drawback of the Programmed I/O </a:t>
            </a:r>
            <a:endParaRPr lang="en-IN" sz="4000" dirty="0"/>
          </a:p>
        </p:txBody>
      </p:sp>
      <p:sp>
        <p:nvSpPr>
          <p:cNvPr id="3" name="Content Placeholder 2">
            <a:extLst>
              <a:ext uri="{FF2B5EF4-FFF2-40B4-BE49-F238E27FC236}">
                <a16:creationId xmlns:a16="http://schemas.microsoft.com/office/drawing/2014/main" xmlns="" id="{AD419DC4-E9A4-42F8-8B53-4A84905BC108}"/>
              </a:ext>
            </a:extLst>
          </p:cNvPr>
          <p:cNvSpPr>
            <a:spLocks noGrp="1"/>
          </p:cNvSpPr>
          <p:nvPr>
            <p:ph idx="1"/>
          </p:nvPr>
        </p:nvSpPr>
        <p:spPr/>
        <p:txBody>
          <a:bodyPr/>
          <a:lstStyle/>
          <a:p>
            <a:pPr marR="676275" algn="just">
              <a:lnSpc>
                <a:spcPct val="115000"/>
              </a:lnSpc>
            </a:pPr>
            <a:r>
              <a:rPr lang="en-US" dirty="0">
                <a:effectLst/>
                <a:latin typeface="Times New Roman" panose="02020603050405020304" pitchFamily="18" charset="0"/>
                <a:ea typeface="Times New Roman" panose="02020603050405020304" pitchFamily="18" charset="0"/>
              </a:rPr>
              <a:t>The main drawback of the Program Initiated I/O was that the CPU has to monitor the units all the times when the program is executing. Thus the CPU stays in a program loop until the I/O unit indicates that it is ready for data transfer. This is a time consuming process and the CPU time is wasted a lot in keeping an eye to the executing of program.</a:t>
            </a:r>
            <a:endParaRPr lang="en-IN" dirty="0">
              <a:latin typeface="Times New Roman" panose="02020603050405020304" pitchFamily="18" charset="0"/>
              <a:ea typeface="Times New Roman" panose="02020603050405020304" pitchFamily="18" charset="0"/>
            </a:endParaRPr>
          </a:p>
          <a:p>
            <a:pPr marR="676275" algn="just">
              <a:lnSpc>
                <a:spcPct val="115000"/>
              </a:lnSpc>
            </a:pPr>
            <a:r>
              <a:rPr lang="en-US" dirty="0">
                <a:effectLst/>
                <a:latin typeface="Times New Roman" panose="02020603050405020304" pitchFamily="18" charset="0"/>
                <a:ea typeface="Times New Roman" panose="02020603050405020304" pitchFamily="18" charset="0"/>
              </a:rPr>
              <a:t>To remove this problem an Interrupt facility and special commands are used.</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162344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B1288-6462-48DD-965B-26B605A37A9E}"/>
              </a:ext>
            </a:extLst>
          </p:cNvPr>
          <p:cNvSpPr>
            <a:spLocks noGrp="1"/>
          </p:cNvSpPr>
          <p:nvPr>
            <p:ph type="title"/>
          </p:nvPr>
        </p:nvSpPr>
        <p:spPr>
          <a:xfrm>
            <a:off x="838200" y="365126"/>
            <a:ext cx="10515600" cy="959822"/>
          </a:xfrm>
        </p:spPr>
        <p:txBody>
          <a:bodyPr>
            <a:normAutofit/>
          </a:bodyPr>
          <a:lstStyle/>
          <a:p>
            <a:r>
              <a:rPr lang="en-US" sz="4000" b="1" dirty="0">
                <a:effectLst/>
                <a:latin typeface="Times New Roman" panose="02020603050405020304" pitchFamily="18" charset="0"/>
                <a:ea typeface="Times New Roman" panose="02020603050405020304" pitchFamily="18" charset="0"/>
              </a:rPr>
              <a:t>Interrupt-Initiated I/O </a:t>
            </a:r>
            <a:endParaRPr lang="en-IN" sz="4000" b="1" dirty="0"/>
          </a:p>
        </p:txBody>
      </p:sp>
      <p:sp>
        <p:nvSpPr>
          <p:cNvPr id="3" name="Content Placeholder 2">
            <a:extLst>
              <a:ext uri="{FF2B5EF4-FFF2-40B4-BE49-F238E27FC236}">
                <a16:creationId xmlns:a16="http://schemas.microsoft.com/office/drawing/2014/main" xmlns="" id="{757CD0F1-E7E9-43E8-99B6-971BB67DDA64}"/>
              </a:ext>
            </a:extLst>
          </p:cNvPr>
          <p:cNvSpPr>
            <a:spLocks noGrp="1"/>
          </p:cNvSpPr>
          <p:nvPr>
            <p:ph idx="1"/>
          </p:nvPr>
        </p:nvSpPr>
        <p:spPr>
          <a:xfrm>
            <a:off x="838200" y="1324948"/>
            <a:ext cx="10515600" cy="5167926"/>
          </a:xfrm>
        </p:spPr>
        <p:txBody>
          <a:bodyPr>
            <a:normAutofit/>
          </a:bodyPr>
          <a:lstStyle/>
          <a:p>
            <a:pPr algn="just"/>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In Interrupt initiated IO, CPU does not check the flag. It continue to perform its</a:t>
            </a:r>
            <a:r>
              <a:rPr lang="en-US" sz="2400" spc="-25" dirty="0">
                <a:latin typeface="Times New Roman" panose="02020603050405020304" pitchFamily="18" charset="0"/>
                <a:ea typeface="Wingdings 2" panose="05020102010507070707" pitchFamily="18" charset="2"/>
                <a:cs typeface="Times New Roman" panose="02020603050405020304" pitchFamily="18" charset="0"/>
              </a:rPr>
              <a:t> </a:t>
            </a:r>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task.</a:t>
            </a:r>
            <a:r>
              <a:rPr lang="en-US" sz="2400" dirty="0">
                <a:latin typeface="Times New Roman" panose="02020603050405020304" pitchFamily="18" charset="0"/>
                <a:ea typeface="Wingdings 2" panose="05020102010507070707" pitchFamily="18" charset="2"/>
                <a:cs typeface="Times New Roman" panose="02020603050405020304" pitchFamily="18" charset="0"/>
              </a:rPr>
              <a:t> </a:t>
            </a:r>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Whenever any device wants the attention, it sends the interrupt signal to the</a:t>
            </a:r>
            <a:r>
              <a:rPr lang="en-US" sz="2400" spc="-50" dirty="0">
                <a:effectLst/>
                <a:latin typeface="Times New Roman" panose="02020603050405020304" pitchFamily="18" charset="0"/>
                <a:ea typeface="Wingdings 2" panose="05020102010507070707" pitchFamily="18" charset="2"/>
                <a:cs typeface="Times New Roman" panose="02020603050405020304" pitchFamily="18" charset="0"/>
              </a:rPr>
              <a:t> </a:t>
            </a:r>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CPU. CPU then deviates from what it was doing, store the return address from PC and branch to the address of the</a:t>
            </a:r>
            <a:r>
              <a:rPr lang="en-US" sz="2400" spc="-15" dirty="0">
                <a:effectLst/>
                <a:latin typeface="Times New Roman" panose="02020603050405020304" pitchFamily="18" charset="0"/>
                <a:ea typeface="Wingdings 2" panose="05020102010507070707" pitchFamily="18" charset="2"/>
                <a:cs typeface="Times New Roman" panose="02020603050405020304" pitchFamily="18" charset="0"/>
              </a:rPr>
              <a:t> </a:t>
            </a:r>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subroutine.</a:t>
            </a:r>
          </a:p>
          <a:p>
            <a:pPr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this method an interrupt command is used to inform the device about the start and end of transfer. In the meantime the CPU executes other program. When the interface determines that the device is ready for data transfer it generates an Interrupt Request and sends it to the computer.</a:t>
            </a:r>
          </a:p>
          <a:p>
            <a:pPr algn="just"/>
            <a:endParaRPr lang="en-IN" sz="1200" dirty="0">
              <a:effectLst/>
              <a:latin typeface="Times New Roman" panose="02020603050405020304" pitchFamily="18" charset="0"/>
              <a:ea typeface="Wingdings 2" panose="05020102010507070707" pitchFamily="18" charset="2"/>
              <a:cs typeface="Times New Roman" panose="02020603050405020304" pitchFamily="18" charset="0"/>
            </a:endParaRPr>
          </a:p>
          <a:p>
            <a:pPr marL="0" lvl="0" indent="0" algn="just">
              <a:spcBef>
                <a:spcPts val="990"/>
              </a:spcBef>
              <a:buSzPts val="1200"/>
              <a:buNone/>
              <a:tabLst>
                <a:tab pos="520700" algn="l"/>
                <a:tab pos="521335" algn="l"/>
              </a:tabLst>
            </a:pPr>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There are two ways of choosing the branch</a:t>
            </a:r>
            <a:r>
              <a:rPr lang="en-US" sz="2400" spc="-25" dirty="0">
                <a:effectLst/>
                <a:latin typeface="Times New Roman" panose="02020603050405020304" pitchFamily="18" charset="0"/>
                <a:ea typeface="Wingdings 2" panose="05020102010507070707" pitchFamily="18" charset="2"/>
                <a:cs typeface="Times New Roman" panose="02020603050405020304" pitchFamily="18" charset="0"/>
              </a:rPr>
              <a:t> </a:t>
            </a:r>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address:</a:t>
            </a:r>
            <a:endParaRPr lang="en-IN" sz="2400" dirty="0">
              <a:effectLst/>
              <a:latin typeface="Times New Roman" panose="02020603050405020304" pitchFamily="18" charset="0"/>
              <a:ea typeface="Wingdings 2" panose="05020102010507070707" pitchFamily="18" charset="2"/>
              <a:cs typeface="Times New Roman" panose="02020603050405020304" pitchFamily="18" charset="0"/>
            </a:endParaRPr>
          </a:p>
          <a:p>
            <a:pPr algn="just">
              <a:spcBef>
                <a:spcPts val="5"/>
              </a:spcBef>
            </a:pPr>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Vectored</a:t>
            </a:r>
            <a:r>
              <a:rPr lang="en-US" sz="2400" spc="15" dirty="0">
                <a:effectLst/>
                <a:latin typeface="Times New Roman" panose="02020603050405020304" pitchFamily="18" charset="0"/>
                <a:ea typeface="Wingdings 2" panose="05020102010507070707" pitchFamily="18" charset="2"/>
                <a:cs typeface="Times New Roman" panose="02020603050405020304" pitchFamily="18" charset="0"/>
              </a:rPr>
              <a:t> </a:t>
            </a:r>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Interrupt: In vectored interrupt the source that interrupt the CPU provides the</a:t>
            </a:r>
            <a:r>
              <a:rPr lang="en-US" sz="2400" spc="-70" dirty="0">
                <a:effectLst/>
                <a:latin typeface="Times New Roman" panose="02020603050405020304" pitchFamily="18" charset="0"/>
                <a:ea typeface="Wingdings 2" panose="05020102010507070707" pitchFamily="18" charset="2"/>
                <a:cs typeface="Times New Roman" panose="02020603050405020304" pitchFamily="18" charset="0"/>
              </a:rPr>
              <a:t> </a:t>
            </a:r>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branch information. This information is called interrupt</a:t>
            </a:r>
            <a:r>
              <a:rPr lang="en-US" sz="2400" spc="-10" dirty="0">
                <a:effectLst/>
                <a:latin typeface="Times New Roman" panose="02020603050405020304" pitchFamily="18" charset="0"/>
                <a:ea typeface="Wingdings 2" panose="05020102010507070707" pitchFamily="18" charset="2"/>
                <a:cs typeface="Times New Roman" panose="02020603050405020304" pitchFamily="18" charset="0"/>
              </a:rPr>
              <a:t> </a:t>
            </a:r>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vectored.</a:t>
            </a:r>
            <a:endParaRPr lang="en-IN" sz="2400" dirty="0">
              <a:effectLst/>
              <a:latin typeface="Times New Roman" panose="02020603050405020304" pitchFamily="18" charset="0"/>
              <a:ea typeface="Wingdings 2" panose="05020102010507070707" pitchFamily="18" charset="2"/>
              <a:cs typeface="Times New Roman" panose="02020603050405020304" pitchFamily="18" charset="0"/>
            </a:endParaRPr>
          </a:p>
          <a:p>
            <a:pPr algn="just">
              <a:spcBef>
                <a:spcPts val="5"/>
              </a:spcBef>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Non-vectored</a:t>
            </a:r>
            <a:r>
              <a:rPr lang="en-US" sz="2400" spc="5" dirty="0">
                <a:effectLst/>
                <a:latin typeface="Times New Roman" panose="02020603050405020304" pitchFamily="18" charset="0"/>
                <a:ea typeface="Wingdings 2" panose="05020102010507070707" pitchFamily="18" charset="2"/>
                <a:cs typeface="Times New Roman" panose="02020603050405020304" pitchFamily="18" charset="0"/>
              </a:rPr>
              <a:t> </a:t>
            </a:r>
            <a:r>
              <a:rPr lang="en-US" sz="2400" dirty="0">
                <a:effectLst/>
                <a:latin typeface="Times New Roman" panose="02020603050405020304" pitchFamily="18" charset="0"/>
                <a:ea typeface="Wingdings 2" panose="05020102010507070707" pitchFamily="18" charset="2"/>
                <a:cs typeface="Times New Roman" panose="02020603050405020304" pitchFamily="18" charset="0"/>
              </a:rPr>
              <a:t>Interrupt: In non-vectored interrupt, the branch address is assigned to the fixed address in the memory.</a:t>
            </a:r>
            <a:endParaRPr lang="en-IN" sz="2400" dirty="0">
              <a:effectLst/>
              <a:latin typeface="Times New Roman" panose="02020603050405020304" pitchFamily="18" charset="0"/>
              <a:ea typeface="Wingdings 2" panose="05020102010507070707" pitchFamily="18" charset="2"/>
              <a:cs typeface="Times New Roman" panose="02020603050405020304" pitchFamily="18" charset="0"/>
            </a:endParaRPr>
          </a:p>
          <a:p>
            <a:pPr algn="just">
              <a:spcBef>
                <a:spcPts val="5"/>
              </a:spcBef>
            </a:pPr>
            <a:endParaRPr lang="en-IN" dirty="0">
              <a:effectLst/>
              <a:latin typeface="Times New Roman" panose="02020603050405020304" pitchFamily="18" charset="0"/>
              <a:ea typeface="Wingdings 2" panose="05020102010507070707" pitchFamily="18" charset="2"/>
              <a:cs typeface="Times New Roman" panose="02020603050405020304" pitchFamily="18" charset="0"/>
            </a:endParaRPr>
          </a:p>
          <a:p>
            <a:pPr marL="0" indent="0" algn="just">
              <a:spcBef>
                <a:spcPts val="50"/>
              </a:spcBef>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166900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40E67B-C3EB-4ACC-9B4F-F66E95A64AB8}"/>
              </a:ext>
            </a:extLst>
          </p:cNvPr>
          <p:cNvSpPr>
            <a:spLocks noGrp="1"/>
          </p:cNvSpPr>
          <p:nvPr>
            <p:ph type="title"/>
          </p:nvPr>
        </p:nvSpPr>
        <p:spPr>
          <a:xfrm>
            <a:off x="838200" y="365126"/>
            <a:ext cx="10515600" cy="642580"/>
          </a:xfrm>
        </p:spPr>
        <p:txBody>
          <a:bodyPr>
            <a:normAutofit/>
          </a:bodyPr>
          <a:lstStyle/>
          <a:p>
            <a:r>
              <a:rPr lang="en-US" sz="3200" b="1" dirty="0">
                <a:effectLst/>
                <a:latin typeface="Times New Roman" panose="02020603050405020304" pitchFamily="18" charset="0"/>
                <a:ea typeface="Times New Roman" panose="02020603050405020304" pitchFamily="18" charset="0"/>
              </a:rPr>
              <a:t>Direct Memory Access (DMA)</a:t>
            </a:r>
            <a:endParaRPr lang="en-IN" sz="3200" dirty="0"/>
          </a:p>
        </p:txBody>
      </p:sp>
      <p:sp>
        <p:nvSpPr>
          <p:cNvPr id="3" name="Content Placeholder 2">
            <a:extLst>
              <a:ext uri="{FF2B5EF4-FFF2-40B4-BE49-F238E27FC236}">
                <a16:creationId xmlns:a16="http://schemas.microsoft.com/office/drawing/2014/main" xmlns="" id="{9724869C-0C7D-4C82-9C59-4705B1166BBA}"/>
              </a:ext>
            </a:extLst>
          </p:cNvPr>
          <p:cNvSpPr>
            <a:spLocks noGrp="1"/>
          </p:cNvSpPr>
          <p:nvPr>
            <p:ph idx="1"/>
          </p:nvPr>
        </p:nvSpPr>
        <p:spPr>
          <a:xfrm>
            <a:off x="838200" y="1129004"/>
            <a:ext cx="10515600" cy="5290456"/>
          </a:xfrm>
        </p:spPr>
        <p:txBody>
          <a:bodyPr>
            <a:normAutofit/>
          </a:bodyPr>
          <a:lstStyle/>
          <a:p>
            <a:pPr marL="349250" marR="664210" indent="-285750" algn="just">
              <a:lnSpc>
                <a:spcPct val="115000"/>
              </a:lnSpc>
              <a:spcBef>
                <a:spcPts val="5"/>
              </a:spcBef>
            </a:pPr>
            <a:r>
              <a:rPr lang="en-US" sz="2000" dirty="0">
                <a:effectLst/>
                <a:latin typeface="Times New Roman" panose="02020603050405020304" pitchFamily="18" charset="0"/>
                <a:ea typeface="Times New Roman" panose="02020603050405020304" pitchFamily="18" charset="0"/>
              </a:rPr>
              <a:t>Removing the CPU from the path and letting the peripheral device manage the memory buses directly would improve the speed of transfer. This transfer technique is called Direct Memory Access (DMA).</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During the DMA transfer, the CPU is idle and has no control of the memory buses. A DMA Controller takes over the buses to manage the transfer directly between the I/O device and memory.</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6" name="image14.png">
            <a:extLst>
              <a:ext uri="{FF2B5EF4-FFF2-40B4-BE49-F238E27FC236}">
                <a16:creationId xmlns:a16="http://schemas.microsoft.com/office/drawing/2014/main" xmlns="" id="{EB492672-FCAD-4E70-90B9-9D3F713279ED}"/>
              </a:ext>
            </a:extLst>
          </p:cNvPr>
          <p:cNvPicPr/>
          <p:nvPr/>
        </p:nvPicPr>
        <p:blipFill>
          <a:blip r:embed="rId2" cstate="print"/>
          <a:stretch>
            <a:fillRect/>
          </a:stretch>
        </p:blipFill>
        <p:spPr>
          <a:xfrm>
            <a:off x="2724539" y="3144415"/>
            <a:ext cx="6475445" cy="2939143"/>
          </a:xfrm>
          <a:prstGeom prst="rect">
            <a:avLst/>
          </a:prstGeom>
        </p:spPr>
      </p:pic>
    </p:spTree>
    <p:extLst>
      <p:ext uri="{BB962C8B-B14F-4D97-AF65-F5344CB8AC3E}">
        <p14:creationId xmlns:p14="http://schemas.microsoft.com/office/powerpoint/2010/main" xmlns="" val="3405190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7F9D790-6314-4E3D-B27A-946DFE552D7C}"/>
              </a:ext>
            </a:extLst>
          </p:cNvPr>
          <p:cNvSpPr>
            <a:spLocks noGrp="1"/>
          </p:cNvSpPr>
          <p:nvPr>
            <p:ph idx="1"/>
          </p:nvPr>
        </p:nvSpPr>
        <p:spPr>
          <a:xfrm>
            <a:off x="838200" y="653143"/>
            <a:ext cx="10515600" cy="5523820"/>
          </a:xfrm>
        </p:spPr>
        <p:txBody>
          <a:bodyPr>
            <a:normAutofit/>
          </a:bodyPr>
          <a:lstStyle/>
          <a:p>
            <a:pPr marL="349250" marR="807085" indent="-285750" algn="just">
              <a:lnSpc>
                <a:spcPct val="115000"/>
              </a:lnSpc>
            </a:pPr>
            <a:r>
              <a:rPr lang="en-US" sz="2800" dirty="0">
                <a:effectLst/>
                <a:latin typeface="Times New Roman" panose="02020603050405020304" pitchFamily="18" charset="0"/>
                <a:ea typeface="Times New Roman" panose="02020603050405020304" pitchFamily="18" charset="0"/>
              </a:rPr>
              <a:t>These two control signals in the CPU that facilitates the DMA transfer</a:t>
            </a:r>
            <a:r>
              <a:rPr lang="en-US" dirty="0">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a:p>
            <a:pPr marL="349250" marR="807085" indent="-285750" algn="just">
              <a:lnSpc>
                <a:spcPct val="115000"/>
              </a:lnSpc>
            </a:pPr>
            <a:r>
              <a:rPr lang="en-US" sz="2800" dirty="0">
                <a:effectLst/>
                <a:latin typeface="Times New Roman" panose="02020603050405020304" pitchFamily="18" charset="0"/>
                <a:ea typeface="Times New Roman" panose="02020603050405020304" pitchFamily="18" charset="0"/>
              </a:rPr>
              <a:t>The </a:t>
            </a:r>
            <a:r>
              <a:rPr lang="en-US" sz="2800" b="1" i="1" dirty="0">
                <a:effectLst/>
                <a:latin typeface="Times New Roman" panose="02020603050405020304" pitchFamily="18" charset="0"/>
                <a:ea typeface="Times New Roman" panose="02020603050405020304" pitchFamily="18" charset="0"/>
              </a:rPr>
              <a:t>Bus Request (BR) </a:t>
            </a:r>
            <a:r>
              <a:rPr lang="en-US" sz="2800" dirty="0">
                <a:effectLst/>
                <a:latin typeface="Times New Roman" panose="02020603050405020304" pitchFamily="18" charset="0"/>
                <a:ea typeface="Times New Roman" panose="02020603050405020304" pitchFamily="18" charset="0"/>
              </a:rPr>
              <a:t>input is used by the </a:t>
            </a:r>
            <a:r>
              <a:rPr lang="en-US" sz="2800" i="1" dirty="0">
                <a:effectLst/>
                <a:latin typeface="Times New Roman" panose="02020603050405020304" pitchFamily="18" charset="0"/>
                <a:ea typeface="Times New Roman" panose="02020603050405020304" pitchFamily="18" charset="0"/>
              </a:rPr>
              <a:t>DMA controller </a:t>
            </a:r>
            <a:r>
              <a:rPr lang="en-US" sz="2800" dirty="0">
                <a:effectLst/>
                <a:latin typeface="Times New Roman" panose="02020603050405020304" pitchFamily="18" charset="0"/>
                <a:ea typeface="Times New Roman" panose="02020603050405020304" pitchFamily="18" charset="0"/>
              </a:rPr>
              <a:t>to request the CPU. When this input is active, the CPU terminates the execution of the current instruction and places the address bus, data bus</a:t>
            </a:r>
            <a:r>
              <a:rPr lang="en-IN" sz="2800" dirty="0">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 read write lines into a </a:t>
            </a:r>
            <a:r>
              <a:rPr lang="en-US" sz="2800" i="1" dirty="0">
                <a:effectLst/>
                <a:latin typeface="Times New Roman" panose="02020603050405020304" pitchFamily="18" charset="0"/>
                <a:ea typeface="Times New Roman" panose="02020603050405020304" pitchFamily="18" charset="0"/>
              </a:rPr>
              <a:t>high Impedance state. </a:t>
            </a:r>
            <a:r>
              <a:rPr lang="en-US" sz="2800" dirty="0">
                <a:effectLst/>
                <a:latin typeface="Times New Roman" panose="02020603050405020304" pitchFamily="18" charset="0"/>
                <a:ea typeface="Times New Roman" panose="02020603050405020304" pitchFamily="18" charset="0"/>
              </a:rPr>
              <a:t>High Impedance state means that the output is disconnected.</a:t>
            </a:r>
          </a:p>
          <a:p>
            <a:pPr marL="349250" marR="807085" indent="-285750" algn="just">
              <a:lnSpc>
                <a:spcPct val="115000"/>
              </a:lnSpc>
            </a:pPr>
            <a:r>
              <a:rPr lang="en-US" sz="2800" dirty="0">
                <a:effectLst/>
                <a:latin typeface="Times New Roman" panose="02020603050405020304" pitchFamily="18" charset="0"/>
                <a:ea typeface="Times New Roman" panose="02020603050405020304" pitchFamily="18" charset="0"/>
              </a:rPr>
              <a:t>The CPU activates the </a:t>
            </a:r>
            <a:r>
              <a:rPr lang="en-US" sz="2800" b="1" i="1" dirty="0">
                <a:effectLst/>
                <a:latin typeface="Times New Roman" panose="02020603050405020304" pitchFamily="18" charset="0"/>
                <a:ea typeface="Times New Roman" panose="02020603050405020304" pitchFamily="18" charset="0"/>
              </a:rPr>
              <a:t>Bus Grant (BG)</a:t>
            </a:r>
            <a:r>
              <a:rPr lang="en-US" sz="2800" i="1"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output to inform the external DMA that the Bus Request (BR) can now take control of the buses to conduct memory transfer without processor.</a:t>
            </a:r>
            <a:endParaRPr lang="en-IN" sz="2800" dirty="0">
              <a:effectLst/>
              <a:latin typeface="Times New Roman" panose="02020603050405020304" pitchFamily="18" charset="0"/>
              <a:ea typeface="Times New Roman" panose="02020603050405020304" pitchFamily="18" charset="0"/>
            </a:endParaRPr>
          </a:p>
          <a:p>
            <a:pPr marL="63500" marR="807085" indent="0" algn="just">
              <a:lnSpc>
                <a:spcPct val="115000"/>
              </a:lnSpc>
              <a:spcAft>
                <a:spcPts val="0"/>
              </a:spcAft>
              <a:buNone/>
            </a:pP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3633814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B843C50-6F96-4F0E-8A7D-8A807AC8210C}"/>
              </a:ext>
            </a:extLst>
          </p:cNvPr>
          <p:cNvSpPr>
            <a:spLocks noGrp="1"/>
          </p:cNvSpPr>
          <p:nvPr>
            <p:ph idx="1"/>
          </p:nvPr>
        </p:nvSpPr>
        <p:spPr>
          <a:xfrm>
            <a:off x="838200" y="1073020"/>
            <a:ext cx="10515600" cy="5103943"/>
          </a:xfrm>
        </p:spPr>
        <p:txBody>
          <a:bodyPr/>
          <a:lstStyle/>
          <a:p>
            <a:pPr marL="0" indent="0" algn="just">
              <a:spcBef>
                <a:spcPts val="990"/>
              </a:spcBef>
              <a:spcAft>
                <a:spcPts val="0"/>
              </a:spcAft>
              <a:buNone/>
            </a:pPr>
            <a:r>
              <a:rPr lang="en-US" sz="2400" dirty="0">
                <a:effectLst/>
                <a:latin typeface="Times New Roman" panose="02020603050405020304" pitchFamily="18" charset="0"/>
                <a:ea typeface="Times New Roman" panose="02020603050405020304" pitchFamily="18" charset="0"/>
              </a:rPr>
              <a:t>The transfer can be made in several ways that are:</a:t>
            </a:r>
            <a:endParaRPr lang="en-IN" sz="2400" dirty="0">
              <a:effectLst/>
              <a:latin typeface="Times New Roman" panose="02020603050405020304" pitchFamily="18" charset="0"/>
              <a:ea typeface="Times New Roman" panose="02020603050405020304" pitchFamily="18" charset="0"/>
            </a:endParaRPr>
          </a:p>
          <a:p>
            <a:pPr marL="0" indent="0" algn="just">
              <a:spcBef>
                <a:spcPts val="5"/>
              </a:spcBef>
              <a:buNone/>
            </a:pPr>
            <a:endParaRPr lang="en-IN" sz="2400" dirty="0">
              <a:effectLst/>
              <a:latin typeface="Times New Roman" panose="02020603050405020304" pitchFamily="18" charset="0"/>
              <a:ea typeface="Times New Roman" panose="02020603050405020304" pitchFamily="18" charset="0"/>
            </a:endParaRPr>
          </a:p>
          <a:p>
            <a:pPr algn="just">
              <a:buSzPts val="1200"/>
              <a:tabLst>
                <a:tab pos="2011680" algn="l"/>
              </a:tabLst>
            </a:pPr>
            <a:r>
              <a:rPr lang="en-US" sz="2400" spc="-10" dirty="0">
                <a:effectLst/>
                <a:latin typeface="Times New Roman" panose="02020603050405020304" pitchFamily="18" charset="0"/>
                <a:ea typeface="Times New Roman" panose="02020603050405020304" pitchFamily="18" charset="0"/>
              </a:rPr>
              <a:t>DMA</a:t>
            </a:r>
            <a:r>
              <a:rPr lang="en-US" sz="2400" spc="-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Burst</a:t>
            </a:r>
            <a:endParaRPr lang="en-IN" sz="2400" spc="-10" dirty="0">
              <a:effectLst/>
              <a:latin typeface="Times New Roman" panose="02020603050405020304" pitchFamily="18" charset="0"/>
              <a:ea typeface="Times New Roman" panose="02020603050405020304" pitchFamily="18" charset="0"/>
            </a:endParaRPr>
          </a:p>
          <a:p>
            <a:pPr marL="0" indent="0" algn="just">
              <a:spcBef>
                <a:spcPts val="5"/>
              </a:spcBef>
              <a:buNone/>
            </a:pPr>
            <a:endParaRPr lang="en-IN" sz="2400" dirty="0">
              <a:effectLst/>
              <a:latin typeface="Times New Roman" panose="02020603050405020304" pitchFamily="18" charset="0"/>
              <a:ea typeface="Times New Roman" panose="02020603050405020304" pitchFamily="18" charset="0"/>
            </a:endParaRPr>
          </a:p>
          <a:p>
            <a:pPr algn="just">
              <a:buSzPts val="1200"/>
              <a:tabLst>
                <a:tab pos="2054860" algn="l"/>
              </a:tabLst>
            </a:pPr>
            <a:r>
              <a:rPr lang="en-US" sz="2400" spc="-10" dirty="0">
                <a:effectLst/>
                <a:latin typeface="Times New Roman" panose="02020603050405020304" pitchFamily="18" charset="0"/>
                <a:ea typeface="Times New Roman" panose="02020603050405020304" pitchFamily="18" charset="0"/>
              </a:rPr>
              <a:t>Cycle</a:t>
            </a:r>
            <a:r>
              <a:rPr lang="en-US" sz="2400" spc="-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Stealing</a:t>
            </a:r>
            <a:endParaRPr lang="en-IN" sz="2400" spc="-10" dirty="0">
              <a:latin typeface="Times New Roman" panose="02020603050405020304" pitchFamily="18" charset="0"/>
              <a:ea typeface="Times New Roman" panose="02020603050405020304" pitchFamily="18" charset="0"/>
            </a:endParaRPr>
          </a:p>
          <a:p>
            <a:pPr marL="342900" lvl="0" indent="-342900" algn="just">
              <a:buSzPts val="1200"/>
              <a:buFont typeface="+mj-lt"/>
              <a:buAutoNum type="arabicPeriod"/>
              <a:tabLst>
                <a:tab pos="2054860" algn="l"/>
              </a:tabLst>
            </a:pPr>
            <a:endParaRPr lang="en-IN" sz="2400" spc="-10" dirty="0">
              <a:effectLst/>
              <a:latin typeface="Times New Roman" panose="02020603050405020304" pitchFamily="18" charset="0"/>
              <a:ea typeface="Times New Roman" panose="02020603050405020304" pitchFamily="18" charset="0"/>
            </a:endParaRPr>
          </a:p>
          <a:p>
            <a:pPr marL="342900" lvl="0" indent="-342900" algn="just">
              <a:buSzPct val="100000"/>
              <a:buFont typeface="+mj-lt"/>
              <a:buAutoNum type="arabicPeriod"/>
              <a:tabLst>
                <a:tab pos="2054860" algn="l"/>
              </a:tabLst>
            </a:pPr>
            <a:r>
              <a:rPr lang="en-US" sz="2400" spc="-25" dirty="0">
                <a:effectLst/>
                <a:latin typeface="Times New Roman" panose="02020603050405020304" pitchFamily="18" charset="0"/>
                <a:ea typeface="Times New Roman" panose="02020603050405020304" pitchFamily="18" charset="0"/>
              </a:rPr>
              <a:t>DMA Burst :- In DMA Burst transfer, a block sequence consisting of a number of memory words is transferred in continuous burst while the DMA controller is master of the memory</a:t>
            </a:r>
            <a:r>
              <a:rPr lang="en-US" sz="2400" spc="-30"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buses.</a:t>
            </a:r>
            <a:endParaRPr lang="en-IN" sz="2400" spc="-25" dirty="0">
              <a:latin typeface="Times New Roman" panose="02020603050405020304" pitchFamily="18" charset="0"/>
              <a:ea typeface="Times New Roman" panose="02020603050405020304" pitchFamily="18" charset="0"/>
            </a:endParaRPr>
          </a:p>
          <a:p>
            <a:pPr marL="342900" lvl="0" indent="-342900" algn="just">
              <a:buSzPct val="100000"/>
              <a:buFont typeface="+mj-lt"/>
              <a:buAutoNum type="arabicPeriod"/>
              <a:tabLst>
                <a:tab pos="2054860" algn="l"/>
              </a:tabLst>
            </a:pPr>
            <a:r>
              <a:rPr lang="en-US" sz="2400" spc="-25" dirty="0">
                <a:effectLst/>
                <a:latin typeface="Times New Roman" panose="02020603050405020304" pitchFamily="18" charset="0"/>
                <a:ea typeface="Times New Roman" panose="02020603050405020304" pitchFamily="18" charset="0"/>
              </a:rPr>
              <a:t>Cycle Stealing :- Cycle stealing allows the DMA controller to transfer one data</a:t>
            </a:r>
            <a:r>
              <a:rPr lang="en-US" sz="2400" spc="-90"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word at a time, after which it must returns control of the buses to the</a:t>
            </a:r>
            <a:r>
              <a:rPr lang="en-US" sz="2400" spc="-20"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CPU.</a:t>
            </a:r>
            <a:endParaRPr lang="en-IN" sz="2400" spc="-25"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4245615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6647EE-FFD4-4510-871F-BA098ED052C5}"/>
              </a:ext>
            </a:extLst>
          </p:cNvPr>
          <p:cNvSpPr>
            <a:spLocks noGrp="1"/>
          </p:cNvSpPr>
          <p:nvPr>
            <p:ph type="title"/>
          </p:nvPr>
        </p:nvSpPr>
        <p:spPr>
          <a:xfrm>
            <a:off x="838200" y="365126"/>
            <a:ext cx="10515600" cy="903838"/>
          </a:xfrm>
        </p:spPr>
        <p:txBody>
          <a:bodyPr>
            <a:normAutofit/>
          </a:bodyPr>
          <a:lstStyle/>
          <a:p>
            <a:r>
              <a:rPr lang="en-US" sz="4000" dirty="0">
                <a:effectLst/>
                <a:latin typeface="Times New Roman" panose="02020603050405020304" pitchFamily="18" charset="0"/>
                <a:ea typeface="Times New Roman" panose="02020603050405020304" pitchFamily="18" charset="0"/>
              </a:rPr>
              <a:t>DMA Controller</a:t>
            </a:r>
            <a:endParaRPr lang="en-IN" sz="4000" dirty="0"/>
          </a:p>
        </p:txBody>
      </p:sp>
      <p:sp>
        <p:nvSpPr>
          <p:cNvPr id="3" name="Content Placeholder 2">
            <a:extLst>
              <a:ext uri="{FF2B5EF4-FFF2-40B4-BE49-F238E27FC236}">
                <a16:creationId xmlns:a16="http://schemas.microsoft.com/office/drawing/2014/main" xmlns="" id="{8420ED8A-4D18-47DA-A779-26070E9C9789}"/>
              </a:ext>
            </a:extLst>
          </p:cNvPr>
          <p:cNvSpPr>
            <a:spLocks noGrp="1"/>
          </p:cNvSpPr>
          <p:nvPr>
            <p:ph idx="1"/>
          </p:nvPr>
        </p:nvSpPr>
        <p:spPr>
          <a:xfrm>
            <a:off x="838200" y="1464906"/>
            <a:ext cx="10515600" cy="4712057"/>
          </a:xfrm>
        </p:spPr>
        <p:txBody>
          <a:bodyPr/>
          <a:lstStyle/>
          <a:p>
            <a:pPr marL="0" indent="0">
              <a:buNone/>
            </a:pPr>
            <a:r>
              <a:rPr lang="en-US" sz="2400" dirty="0">
                <a:effectLst/>
                <a:latin typeface="Times New Roman" panose="02020603050405020304" pitchFamily="18" charset="0"/>
                <a:ea typeface="Times New Roman" panose="02020603050405020304" pitchFamily="18" charset="0"/>
              </a:rPr>
              <a:t>The DMA controller needs the usual circuits of an interface to communicate with the CPU and I/O device. The DMA controller has three registers:</a:t>
            </a:r>
          </a:p>
          <a:p>
            <a:pPr marL="0" indent="0">
              <a:buNone/>
            </a:pPr>
            <a:endParaRPr lang="en-IN" sz="2400" dirty="0">
              <a:effectLst/>
              <a:latin typeface="Times New Roman" panose="02020603050405020304" pitchFamily="18" charset="0"/>
              <a:ea typeface="Times New Roman" panose="02020603050405020304" pitchFamily="18" charset="0"/>
            </a:endParaRPr>
          </a:p>
          <a:p>
            <a:pPr marL="457200" marR="972185" lvl="0" indent="-457200">
              <a:lnSpc>
                <a:spcPct val="115000"/>
              </a:lnSpc>
              <a:spcBef>
                <a:spcPts val="380"/>
              </a:spcBef>
              <a:spcAft>
                <a:spcPts val="0"/>
              </a:spcAft>
              <a:buSzPct val="100000"/>
              <a:buFont typeface="+mj-lt"/>
              <a:buAutoNum type="arabicPeriod"/>
              <a:tabLst>
                <a:tab pos="678180" algn="l"/>
              </a:tabLst>
            </a:pPr>
            <a:r>
              <a:rPr lang="en-US" sz="2400" spc="-25" dirty="0">
                <a:effectLst/>
                <a:latin typeface="Times New Roman" panose="02020603050405020304" pitchFamily="18" charset="0"/>
                <a:ea typeface="Times New Roman" panose="02020603050405020304" pitchFamily="18" charset="0"/>
              </a:rPr>
              <a:t>Address Register :- Address Register contains an address to specify the</a:t>
            </a:r>
            <a:r>
              <a:rPr lang="en-US" sz="2400" spc="-85"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desired location in</a:t>
            </a:r>
            <a:r>
              <a:rPr lang="en-US" sz="2400" spc="-5"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memory.</a:t>
            </a:r>
            <a:endParaRPr lang="en-IN" sz="2400" spc="-25" dirty="0">
              <a:effectLst/>
              <a:latin typeface="Times New Roman" panose="02020603050405020304" pitchFamily="18" charset="0"/>
              <a:ea typeface="Times New Roman" panose="02020603050405020304" pitchFamily="18" charset="0"/>
            </a:endParaRPr>
          </a:p>
          <a:p>
            <a:pPr marL="457200" marR="866775" lvl="0" indent="-457200">
              <a:lnSpc>
                <a:spcPct val="115000"/>
              </a:lnSpc>
              <a:spcBef>
                <a:spcPts val="1000"/>
              </a:spcBef>
              <a:spcAft>
                <a:spcPts val="0"/>
              </a:spcAft>
              <a:buSzPct val="100000"/>
              <a:buFont typeface="+mj-lt"/>
              <a:buAutoNum type="arabicPeriod"/>
              <a:tabLst>
                <a:tab pos="758825" algn="l"/>
              </a:tabLst>
            </a:pPr>
            <a:r>
              <a:rPr lang="en-US" sz="2400" spc="-25" dirty="0">
                <a:effectLst/>
                <a:latin typeface="Times New Roman" panose="02020603050405020304" pitchFamily="18" charset="0"/>
                <a:ea typeface="Times New Roman" panose="02020603050405020304" pitchFamily="18" charset="0"/>
              </a:rPr>
              <a:t>Word Count Register :- WC holds the number of words to be transferred. The register is </a:t>
            </a:r>
            <a:r>
              <a:rPr lang="en-US" sz="2400" spc="-25" dirty="0" err="1">
                <a:effectLst/>
                <a:latin typeface="Times New Roman" panose="02020603050405020304" pitchFamily="18" charset="0"/>
                <a:ea typeface="Times New Roman" panose="02020603050405020304" pitchFamily="18" charset="0"/>
              </a:rPr>
              <a:t>incre</a:t>
            </a:r>
            <a:r>
              <a:rPr lang="en-US" sz="2400" spc="-25" dirty="0">
                <a:effectLst/>
                <a:latin typeface="Times New Roman" panose="02020603050405020304" pitchFamily="18" charset="0"/>
                <a:ea typeface="Times New Roman" panose="02020603050405020304" pitchFamily="18" charset="0"/>
              </a:rPr>
              <a:t>/</a:t>
            </a:r>
            <a:r>
              <a:rPr lang="en-US" sz="2400" spc="-25" dirty="0" err="1">
                <a:effectLst/>
                <a:latin typeface="Times New Roman" panose="02020603050405020304" pitchFamily="18" charset="0"/>
                <a:ea typeface="Times New Roman" panose="02020603050405020304" pitchFamily="18" charset="0"/>
              </a:rPr>
              <a:t>decre</a:t>
            </a:r>
            <a:r>
              <a:rPr lang="en-US" sz="2400" spc="-25" dirty="0">
                <a:effectLst/>
                <a:latin typeface="Times New Roman" panose="02020603050405020304" pitchFamily="18" charset="0"/>
                <a:ea typeface="Times New Roman" panose="02020603050405020304" pitchFamily="18" charset="0"/>
              </a:rPr>
              <a:t> by one after each word transfer and internally tested for</a:t>
            </a:r>
            <a:r>
              <a:rPr lang="en-US" sz="2400" spc="-60"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zero.</a:t>
            </a:r>
            <a:endParaRPr lang="en-IN" sz="2400" spc="-25" dirty="0">
              <a:latin typeface="Times New Roman" panose="02020603050405020304" pitchFamily="18" charset="0"/>
              <a:ea typeface="Times New Roman" panose="02020603050405020304" pitchFamily="18" charset="0"/>
            </a:endParaRPr>
          </a:p>
          <a:p>
            <a:pPr marL="457200" marR="866775" lvl="0" indent="-457200">
              <a:lnSpc>
                <a:spcPct val="115000"/>
              </a:lnSpc>
              <a:spcBef>
                <a:spcPts val="1000"/>
              </a:spcBef>
              <a:spcAft>
                <a:spcPts val="0"/>
              </a:spcAft>
              <a:buSzPct val="100000"/>
              <a:buFont typeface="+mj-lt"/>
              <a:buAutoNum type="arabicPeriod"/>
              <a:tabLst>
                <a:tab pos="758825" algn="l"/>
              </a:tabLst>
            </a:pPr>
            <a:r>
              <a:rPr lang="en-US" sz="2400" spc="-15" dirty="0">
                <a:effectLst/>
                <a:latin typeface="Times New Roman" panose="02020603050405020304" pitchFamily="18" charset="0"/>
                <a:ea typeface="Times New Roman" panose="02020603050405020304" pitchFamily="18" charset="0"/>
              </a:rPr>
              <a:t>Control Register :- Control Register specifies the mode of</a:t>
            </a:r>
            <a:r>
              <a:rPr lang="en-US" sz="2400" spc="-20" dirty="0">
                <a:effectLst/>
                <a:latin typeface="Times New Roman" panose="02020603050405020304" pitchFamily="18" charset="0"/>
                <a:ea typeface="Times New Roman" panose="02020603050405020304" pitchFamily="18" charset="0"/>
              </a:rPr>
              <a:t> </a:t>
            </a:r>
            <a:r>
              <a:rPr lang="en-US" sz="2400" spc="-15" dirty="0">
                <a:effectLst/>
                <a:latin typeface="Times New Roman" panose="02020603050405020304" pitchFamily="18" charset="0"/>
                <a:ea typeface="Times New Roman" panose="02020603050405020304" pitchFamily="18" charset="0"/>
              </a:rPr>
              <a:t>transfer</a:t>
            </a:r>
            <a:endParaRPr lang="en-IN" sz="2400" spc="-15" dirty="0">
              <a:effectLst/>
              <a:latin typeface="Times New Roman" panose="02020603050405020304" pitchFamily="18" charset="0"/>
              <a:ea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1291347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15.png">
            <a:extLst>
              <a:ext uri="{FF2B5EF4-FFF2-40B4-BE49-F238E27FC236}">
                <a16:creationId xmlns:a16="http://schemas.microsoft.com/office/drawing/2014/main" xmlns="" id="{6DFBD9A6-0DA3-4A31-95C4-0ED1BF42BBAA}"/>
              </a:ext>
            </a:extLst>
          </p:cNvPr>
          <p:cNvPicPr>
            <a:picLocks noGrp="1"/>
          </p:cNvPicPr>
          <p:nvPr>
            <p:ph idx="1"/>
          </p:nvPr>
        </p:nvPicPr>
        <p:blipFill>
          <a:blip r:embed="rId2" cstate="print"/>
          <a:stretch>
            <a:fillRect/>
          </a:stretch>
        </p:blipFill>
        <p:spPr>
          <a:xfrm>
            <a:off x="1754156" y="634482"/>
            <a:ext cx="8005664" cy="5542481"/>
          </a:xfrm>
          <a:prstGeom prst="rect">
            <a:avLst/>
          </a:prstGeom>
        </p:spPr>
      </p:pic>
    </p:spTree>
    <p:extLst>
      <p:ext uri="{BB962C8B-B14F-4D97-AF65-F5344CB8AC3E}">
        <p14:creationId xmlns:p14="http://schemas.microsoft.com/office/powerpoint/2010/main" xmlns="" val="2711488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7452"/>
            <a:ext cx="10515600" cy="5459511"/>
          </a:xfrm>
        </p:spPr>
        <p:txBody>
          <a:bodyPr/>
          <a:lstStyle/>
          <a:p>
            <a:r>
              <a:rPr lang="en-US" dirty="0" smtClean="0"/>
              <a:t>The unit communicates with the CPU via the data bus and control lines. The registers in the DMA are selected by the CPU through the address bus by enabling the DS (DMA select) and RS (Register select) inputs. The RD (read) and WR (write) inputs are bidirectional.</a:t>
            </a:r>
          </a:p>
          <a:p>
            <a:r>
              <a:rPr lang="en-US" dirty="0" smtClean="0"/>
              <a:t/>
            </a:r>
            <a:br>
              <a:rPr lang="en-US" dirty="0" smtClean="0"/>
            </a:br>
            <a:r>
              <a:rPr lang="en-US" dirty="0" smtClean="0"/>
              <a:t>When the BG (Bus Grant) input is 0, the CPU can communicate with the DMA registers through the data bus to read from or write to the DMA registers. When BG =1, the DMA can communicate directly with the memory by specifying an address in the address bus and activating the RD or WR control.</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p:spPr>
        <p:txBody>
          <a:bodyPr>
            <a:normAutofit/>
          </a:bodyPr>
          <a:lstStyle/>
          <a:p>
            <a:r>
              <a:rPr lang="en-US" sz="4800" b="1" dirty="0" smtClean="0"/>
              <a:t>Summary </a:t>
            </a:r>
            <a:endParaRPr lang="en-US" dirty="0"/>
          </a:p>
        </p:txBody>
      </p:sp>
      <p:sp>
        <p:nvSpPr>
          <p:cNvPr id="3" name="Content Placeholder 2"/>
          <p:cNvSpPr>
            <a:spLocks noGrp="1"/>
          </p:cNvSpPr>
          <p:nvPr>
            <p:ph idx="1"/>
          </p:nvPr>
        </p:nvSpPr>
        <p:spPr>
          <a:xfrm>
            <a:off x="838200" y="1491174"/>
            <a:ext cx="10515600" cy="4825219"/>
          </a:xfrm>
        </p:spPr>
        <p:txBody>
          <a:bodyPr>
            <a:normAutofit/>
          </a:bodyPr>
          <a:lstStyle/>
          <a:p>
            <a:pPr lvl="1"/>
            <a:r>
              <a:rPr lang="en-US" sz="2800" dirty="0" smtClean="0"/>
              <a:t>Interface is the point where a connection is made between two different parts of a system.</a:t>
            </a:r>
          </a:p>
          <a:p>
            <a:pPr lvl="1"/>
            <a:r>
              <a:rPr lang="en-US" sz="2800" dirty="0" smtClean="0"/>
              <a:t>Programmed I/O mode of data transfer the operations are the results in I/O instructions which is a part of computer program.</a:t>
            </a:r>
          </a:p>
          <a:p>
            <a:pPr lvl="1"/>
            <a:r>
              <a:rPr lang="en-US" sz="2800" dirty="0" smtClean="0"/>
              <a:t>In the Interrupt Initiated I/O method an interrupt facility an interrupt command is used to inform the device about the start and end of transfer.</a:t>
            </a:r>
          </a:p>
          <a:p>
            <a:pPr lvl="1"/>
            <a:r>
              <a:rPr lang="en-US" sz="2800" dirty="0" smtClean="0"/>
              <a:t>In the Direct Memory Access (DMA) the interface transfer the data into and out of the memory unit through the memory bus.</a:t>
            </a:r>
          </a:p>
          <a:p>
            <a:pPr>
              <a:buNone/>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98A6A-E880-443E-B3CE-54E795B35969}"/>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Times New Roman" panose="02020603050405020304" pitchFamily="18" charset="0"/>
              </a:rPr>
              <a:t>Peripheral Devices</a:t>
            </a:r>
            <a:endParaRPr lang="en-IN" sz="4000" dirty="0"/>
          </a:p>
        </p:txBody>
      </p:sp>
      <p:sp>
        <p:nvSpPr>
          <p:cNvPr id="3" name="Content Placeholder 2">
            <a:extLst>
              <a:ext uri="{FF2B5EF4-FFF2-40B4-BE49-F238E27FC236}">
                <a16:creationId xmlns:a16="http://schemas.microsoft.com/office/drawing/2014/main" xmlns="" id="{6D6C74F7-EEF7-41DC-985F-495718524EBE}"/>
              </a:ext>
            </a:extLst>
          </p:cNvPr>
          <p:cNvSpPr>
            <a:spLocks noGrp="1"/>
          </p:cNvSpPr>
          <p:nvPr>
            <p:ph idx="1"/>
          </p:nvPr>
        </p:nvSpPr>
        <p:spPr>
          <a:xfrm>
            <a:off x="838200" y="1502229"/>
            <a:ext cx="10515600" cy="4674734"/>
          </a:xfrm>
        </p:spPr>
        <p:txBody>
          <a:bodyPr>
            <a:normAutofit/>
          </a:bodyPr>
          <a:lstStyle/>
          <a:p>
            <a:pPr marL="0" marR="820420" indent="0" algn="just">
              <a:lnSpc>
                <a:spcPct val="115000"/>
              </a:lnSpc>
              <a:spcBef>
                <a:spcPts val="1215"/>
              </a:spcBef>
              <a:spcAft>
                <a:spcPts val="0"/>
              </a:spcAft>
              <a:buNone/>
            </a:pPr>
            <a:r>
              <a:rPr lang="en-US" sz="2400" dirty="0">
                <a:effectLst/>
                <a:latin typeface="Times New Roman" panose="02020603050405020304" pitchFamily="18" charset="0"/>
                <a:ea typeface="Times New Roman" panose="02020603050405020304" pitchFamily="18" charset="0"/>
              </a:rPr>
              <a:t>The Input / output organization of computer depends upon the size of computer and the peripherals connected to it. The I/O Subsystem of the computer, provides an efficient mode of communication between the central system and the outside environment.</a:t>
            </a:r>
            <a:endParaRPr lang="en-IN" sz="2400" dirty="0">
              <a:effectLst/>
              <a:latin typeface="Times New Roman" panose="02020603050405020304" pitchFamily="18" charset="0"/>
              <a:ea typeface="Times New Roman" panose="02020603050405020304" pitchFamily="18" charset="0"/>
            </a:endParaRPr>
          </a:p>
          <a:p>
            <a:pPr marL="0" indent="0">
              <a:spcBef>
                <a:spcPts val="1005"/>
              </a:spcBef>
              <a:spcAft>
                <a:spcPts val="0"/>
              </a:spcAft>
              <a:buNone/>
            </a:pPr>
            <a:r>
              <a:rPr lang="en-US" sz="2400" dirty="0">
                <a:effectLst/>
                <a:latin typeface="Times New Roman" panose="02020603050405020304" pitchFamily="18" charset="0"/>
                <a:ea typeface="Times New Roman" panose="02020603050405020304" pitchFamily="18" charset="0"/>
              </a:rPr>
              <a:t>The most common input output devices are:</a:t>
            </a:r>
            <a:endParaRPr lang="en-IN" sz="2400" dirty="0">
              <a:effectLst/>
              <a:latin typeface="Times New Roman" panose="02020603050405020304" pitchFamily="18" charset="0"/>
              <a:ea typeface="Times New Roman" panose="02020603050405020304" pitchFamily="18" charset="0"/>
            </a:endParaRPr>
          </a:p>
          <a:p>
            <a:pPr>
              <a:buSzPts val="1200"/>
              <a:buFont typeface="Wingdings" panose="05000000000000000000" pitchFamily="2" charset="2"/>
              <a:buChar char="§"/>
              <a:tabLst>
                <a:tab pos="652780" algn="l"/>
              </a:tabLst>
            </a:pPr>
            <a:r>
              <a:rPr lang="en-US" sz="2400" dirty="0">
                <a:effectLst/>
                <a:latin typeface="Times New Roman" panose="02020603050405020304" pitchFamily="18" charset="0"/>
                <a:ea typeface="Times New Roman" panose="02020603050405020304" pitchFamily="18" charset="0"/>
              </a:rPr>
              <a:t>Monitor</a:t>
            </a:r>
            <a:endParaRPr lang="en-IN" sz="2400" dirty="0">
              <a:effectLst/>
              <a:latin typeface="Times New Roman" panose="02020603050405020304" pitchFamily="18" charset="0"/>
              <a:ea typeface="Times New Roman" panose="02020603050405020304" pitchFamily="18" charset="0"/>
            </a:endParaRPr>
          </a:p>
          <a:p>
            <a:pPr>
              <a:spcBef>
                <a:spcPts val="5"/>
              </a:spcBef>
              <a:buSzPts val="1200"/>
              <a:buFont typeface="Wingdings" panose="05000000000000000000" pitchFamily="2" charset="2"/>
              <a:buChar char="§"/>
              <a:tabLst>
                <a:tab pos="695325" algn="l"/>
              </a:tabLst>
            </a:pPr>
            <a:r>
              <a:rPr lang="en-US" sz="2400" dirty="0">
                <a:effectLst/>
                <a:latin typeface="Times New Roman" panose="02020603050405020304" pitchFamily="18" charset="0"/>
                <a:ea typeface="Times New Roman" panose="02020603050405020304" pitchFamily="18" charset="0"/>
              </a:rPr>
              <a:t>Keyboard</a:t>
            </a:r>
            <a:endParaRPr lang="en-IN" sz="2400" dirty="0">
              <a:latin typeface="Times New Roman" panose="02020603050405020304" pitchFamily="18" charset="0"/>
              <a:ea typeface="Times New Roman" panose="02020603050405020304" pitchFamily="18" charset="0"/>
            </a:endParaRPr>
          </a:p>
          <a:p>
            <a:pPr>
              <a:spcBef>
                <a:spcPts val="5"/>
              </a:spcBef>
              <a:buSzPts val="1200"/>
              <a:buFont typeface="Wingdings" panose="05000000000000000000" pitchFamily="2" charset="2"/>
              <a:buChar char="§"/>
              <a:tabLst>
                <a:tab pos="695325" algn="l"/>
              </a:tabLst>
            </a:pPr>
            <a:r>
              <a:rPr lang="en-US" sz="2400" dirty="0">
                <a:effectLst/>
                <a:latin typeface="Times New Roman" panose="02020603050405020304" pitchFamily="18" charset="0"/>
                <a:ea typeface="Times New Roman" panose="02020603050405020304" pitchFamily="18" charset="0"/>
              </a:rPr>
              <a:t>Mouse</a:t>
            </a:r>
            <a:endParaRPr lang="en-IN" sz="2400" dirty="0">
              <a:effectLst/>
              <a:latin typeface="Times New Roman" panose="02020603050405020304" pitchFamily="18" charset="0"/>
              <a:ea typeface="Times New Roman" panose="02020603050405020304" pitchFamily="18" charset="0"/>
            </a:endParaRPr>
          </a:p>
          <a:p>
            <a:pPr>
              <a:spcBef>
                <a:spcPts val="5"/>
              </a:spcBef>
              <a:buSzPts val="1200"/>
              <a:buFont typeface="Wingdings" panose="05000000000000000000" pitchFamily="2" charset="2"/>
              <a:buChar char="§"/>
              <a:tabLst>
                <a:tab pos="728980" algn="l"/>
              </a:tabLst>
            </a:pPr>
            <a:r>
              <a:rPr lang="en-US" sz="2400" dirty="0">
                <a:effectLst/>
                <a:latin typeface="Times New Roman" panose="02020603050405020304" pitchFamily="18" charset="0"/>
                <a:ea typeface="Times New Roman" panose="02020603050405020304" pitchFamily="18" charset="0"/>
              </a:rPr>
              <a:t>Printer</a:t>
            </a:r>
          </a:p>
          <a:p>
            <a:pPr>
              <a:spcBef>
                <a:spcPts val="5"/>
              </a:spcBef>
              <a:buSzPts val="1200"/>
              <a:buFont typeface="Wingdings" panose="05000000000000000000" pitchFamily="2" charset="2"/>
              <a:buChar char="§"/>
              <a:tabLst>
                <a:tab pos="728980" algn="l"/>
              </a:tabLst>
            </a:pPr>
            <a:r>
              <a:rPr lang="en-US" sz="2400" dirty="0">
                <a:effectLst/>
                <a:latin typeface="Times New Roman" panose="02020603050405020304" pitchFamily="18" charset="0"/>
                <a:ea typeface="Times New Roman" panose="02020603050405020304" pitchFamily="18" charset="0"/>
              </a:rPr>
              <a:t>Magnetic</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tapes</a:t>
            </a:r>
            <a:endParaRPr lang="en-IN" sz="2400" dirty="0">
              <a:effectLst/>
              <a:latin typeface="Times New Roman" panose="02020603050405020304" pitchFamily="18" charset="0"/>
              <a:ea typeface="Times New Roman" panose="02020603050405020304" pitchFamily="18" charset="0"/>
            </a:endParaRPr>
          </a:p>
          <a:p>
            <a:pPr marL="0" indent="0">
              <a:spcBef>
                <a:spcPts val="5"/>
              </a:spcBef>
              <a:buNone/>
            </a:pPr>
            <a:endParaRPr lang="en-US" sz="2400"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2404953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98BA21-43AC-4ABD-A310-64AC9CCBEC0C}"/>
              </a:ext>
            </a:extLst>
          </p:cNvPr>
          <p:cNvSpPr>
            <a:spLocks noGrp="1"/>
          </p:cNvSpPr>
          <p:nvPr>
            <p:ph type="title"/>
          </p:nvPr>
        </p:nvSpPr>
        <p:spPr/>
        <p:txBody>
          <a:bodyPr/>
          <a:lstStyle/>
          <a:p>
            <a:r>
              <a:rPr lang="en-IN" b="1" dirty="0"/>
              <a:t>Input-Output &amp; Interrupts</a:t>
            </a:r>
          </a:p>
        </p:txBody>
      </p:sp>
      <p:sp>
        <p:nvSpPr>
          <p:cNvPr id="3" name="Content Placeholder 2">
            <a:extLst>
              <a:ext uri="{FF2B5EF4-FFF2-40B4-BE49-F238E27FC236}">
                <a16:creationId xmlns:a16="http://schemas.microsoft.com/office/drawing/2014/main" xmlns="" id="{6DE14A01-D445-4A4A-A67A-9660949AEBC5}"/>
              </a:ext>
            </a:extLst>
          </p:cNvPr>
          <p:cNvSpPr>
            <a:spLocks noGrp="1"/>
          </p:cNvSpPr>
          <p:nvPr>
            <p:ph idx="1"/>
          </p:nvPr>
        </p:nvSpPr>
        <p:spPr/>
        <p:txBody>
          <a:bodyPr>
            <a:normAutofit/>
          </a:bodyPr>
          <a:lstStyle/>
          <a:p>
            <a:pPr marL="0" indent="0">
              <a:buNone/>
            </a:pPr>
            <a:r>
              <a:rPr lang="en-IN" dirty="0"/>
              <a:t>Types of Interrupts:</a:t>
            </a:r>
          </a:p>
          <a:p>
            <a:r>
              <a:rPr lang="en-IN" dirty="0"/>
              <a:t>External Interrupt</a:t>
            </a:r>
          </a:p>
          <a:p>
            <a:r>
              <a:rPr lang="en-IN" dirty="0"/>
              <a:t>Internal Interrupt</a:t>
            </a:r>
          </a:p>
          <a:p>
            <a:r>
              <a:rPr lang="en-IN" dirty="0"/>
              <a:t>Software Interrupt</a:t>
            </a:r>
          </a:p>
        </p:txBody>
      </p:sp>
    </p:spTree>
    <p:extLst>
      <p:ext uri="{BB962C8B-B14F-4D97-AF65-F5344CB8AC3E}">
        <p14:creationId xmlns:p14="http://schemas.microsoft.com/office/powerpoint/2010/main" xmlns="" val="82525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5D4563-C8AF-494F-8D69-3CD4ADB579FB}"/>
              </a:ext>
            </a:extLst>
          </p:cNvPr>
          <p:cNvSpPr>
            <a:spLocks noGrp="1"/>
          </p:cNvSpPr>
          <p:nvPr>
            <p:ph type="title"/>
          </p:nvPr>
        </p:nvSpPr>
        <p:spPr/>
        <p:txBody>
          <a:bodyPr/>
          <a:lstStyle/>
          <a:p>
            <a:r>
              <a:rPr lang="en-US" sz="4000" b="1" kern="0" dirty="0">
                <a:effectLst/>
                <a:latin typeface="Times New Roman" panose="02020603050405020304" pitchFamily="18" charset="0"/>
                <a:ea typeface="Times New Roman" panose="02020603050405020304" pitchFamily="18" charset="0"/>
              </a:rPr>
              <a:t>Input - Output Interface</a:t>
            </a:r>
            <a:endParaRPr lang="en-IN" dirty="0"/>
          </a:p>
        </p:txBody>
      </p:sp>
      <p:sp>
        <p:nvSpPr>
          <p:cNvPr id="3" name="Content Placeholder 2">
            <a:extLst>
              <a:ext uri="{FF2B5EF4-FFF2-40B4-BE49-F238E27FC236}">
                <a16:creationId xmlns:a16="http://schemas.microsoft.com/office/drawing/2014/main" xmlns="" id="{07EF663A-C6B6-4178-99B6-FE7B12025EF1}"/>
              </a:ext>
            </a:extLst>
          </p:cNvPr>
          <p:cNvSpPr>
            <a:spLocks noGrp="1"/>
          </p:cNvSpPr>
          <p:nvPr>
            <p:ph idx="1"/>
          </p:nvPr>
        </p:nvSpPr>
        <p:spPr/>
        <p:txBody>
          <a:bodyPr/>
          <a:lstStyle/>
          <a:p>
            <a:pPr marL="520700" marR="820420" indent="-457200" algn="just">
              <a:lnSpc>
                <a:spcPct val="115000"/>
              </a:lnSpc>
              <a:spcBef>
                <a:spcPts val="1215"/>
              </a:spcBef>
            </a:pPr>
            <a:r>
              <a:rPr lang="en-US" dirty="0">
                <a:effectLst/>
                <a:latin typeface="Times New Roman" panose="02020603050405020304" pitchFamily="18" charset="0"/>
                <a:ea typeface="Times New Roman" panose="02020603050405020304" pitchFamily="18" charset="0"/>
              </a:rPr>
              <a:t>Input Output Interface provides a method for transferring information between internal storage and external I/O devices.</a:t>
            </a:r>
            <a:endParaRPr lang="en-IN" dirty="0">
              <a:latin typeface="Times New Roman" panose="02020603050405020304" pitchFamily="18" charset="0"/>
              <a:ea typeface="Times New Roman" panose="02020603050405020304" pitchFamily="18" charset="0"/>
            </a:endParaRPr>
          </a:p>
          <a:p>
            <a:pPr marL="520700" marR="820420" indent="-457200" algn="just">
              <a:lnSpc>
                <a:spcPct val="115000"/>
              </a:lnSpc>
              <a:spcBef>
                <a:spcPts val="1215"/>
              </a:spcBef>
            </a:pPr>
            <a:r>
              <a:rPr lang="en-US" dirty="0">
                <a:effectLst/>
                <a:latin typeface="Times New Roman" panose="02020603050405020304" pitchFamily="18" charset="0"/>
                <a:ea typeface="Times New Roman" panose="02020603050405020304" pitchFamily="18" charset="0"/>
              </a:rPr>
              <a:t>Peripherals connected to a computer need </a:t>
            </a:r>
            <a:r>
              <a:rPr lang="en-US" u="sng" dirty="0">
                <a:effectLst/>
                <a:latin typeface="Times New Roman" panose="02020603050405020304" pitchFamily="18" charset="0"/>
                <a:ea typeface="Times New Roman" panose="02020603050405020304" pitchFamily="18" charset="0"/>
              </a:rPr>
              <a:t>special communication links</a:t>
            </a:r>
            <a:r>
              <a:rPr lang="en-US" dirty="0">
                <a:effectLst/>
                <a:latin typeface="Times New Roman" panose="02020603050405020304" pitchFamily="18" charset="0"/>
                <a:ea typeface="Times New Roman" panose="02020603050405020304" pitchFamily="18" charset="0"/>
              </a:rPr>
              <a:t> for interfacing them with the central processing unit.</a:t>
            </a:r>
            <a:endParaRPr lang="en-IN" dirty="0">
              <a:latin typeface="Times New Roman" panose="02020603050405020304" pitchFamily="18" charset="0"/>
              <a:ea typeface="Times New Roman" panose="02020603050405020304" pitchFamily="18" charset="0"/>
            </a:endParaRPr>
          </a:p>
          <a:p>
            <a:pPr marL="520700" marR="820420" indent="-457200" algn="just">
              <a:lnSpc>
                <a:spcPct val="115000"/>
              </a:lnSpc>
              <a:spcBef>
                <a:spcPts val="1215"/>
              </a:spcBef>
            </a:pPr>
            <a:r>
              <a:rPr lang="en-US" dirty="0">
                <a:effectLst/>
                <a:latin typeface="Times New Roman" panose="02020603050405020304" pitchFamily="18" charset="0"/>
                <a:ea typeface="Times New Roman" panose="02020603050405020304" pitchFamily="18" charset="0"/>
              </a:rPr>
              <a:t>The purpose of communication link is to </a:t>
            </a:r>
            <a:r>
              <a:rPr lang="en-US" u="sng" dirty="0">
                <a:effectLst/>
                <a:latin typeface="Times New Roman" panose="02020603050405020304" pitchFamily="18" charset="0"/>
                <a:ea typeface="Times New Roman" panose="02020603050405020304" pitchFamily="18" charset="0"/>
              </a:rPr>
              <a:t>resolve the differences that exist between the</a:t>
            </a:r>
            <a:r>
              <a:rPr lang="en-US" dirty="0">
                <a:effectLst/>
                <a:latin typeface="Times New Roman" panose="02020603050405020304" pitchFamily="18" charset="0"/>
                <a:ea typeface="Times New Roman" panose="02020603050405020304" pitchFamily="18" charset="0"/>
              </a:rPr>
              <a:t> </a:t>
            </a:r>
            <a:r>
              <a:rPr lang="en-US" u="sng" dirty="0">
                <a:effectLst/>
                <a:latin typeface="Times New Roman" panose="02020603050405020304" pitchFamily="18" charset="0"/>
                <a:ea typeface="Times New Roman" panose="02020603050405020304" pitchFamily="18" charset="0"/>
              </a:rPr>
              <a:t>central computer and each peripheral.</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2165299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45E6B-0DA4-48AC-BE46-E48900E25299}"/>
              </a:ext>
            </a:extLst>
          </p:cNvPr>
          <p:cNvSpPr>
            <a:spLocks noGrp="1"/>
          </p:cNvSpPr>
          <p:nvPr>
            <p:ph type="title"/>
          </p:nvPr>
        </p:nvSpPr>
        <p:spPr/>
        <p:txBody>
          <a:bodyPr/>
          <a:lstStyle/>
          <a:p>
            <a:r>
              <a:rPr lang="en-US" sz="4000" dirty="0">
                <a:effectLst/>
                <a:latin typeface="Times New Roman" panose="02020603050405020304" pitchFamily="18" charset="0"/>
                <a:ea typeface="Times New Roman" panose="02020603050405020304" pitchFamily="18" charset="0"/>
              </a:rPr>
              <a:t>The Major Differences are:-</a:t>
            </a:r>
            <a:endParaRPr lang="en-IN" dirty="0"/>
          </a:p>
        </p:txBody>
      </p:sp>
      <p:sp>
        <p:nvSpPr>
          <p:cNvPr id="3" name="Content Placeholder 2">
            <a:extLst>
              <a:ext uri="{FF2B5EF4-FFF2-40B4-BE49-F238E27FC236}">
                <a16:creationId xmlns:a16="http://schemas.microsoft.com/office/drawing/2014/main" xmlns="" id="{46A59242-C870-4C58-8D24-53B66B6DD97B}"/>
              </a:ext>
            </a:extLst>
          </p:cNvPr>
          <p:cNvSpPr>
            <a:spLocks noGrp="1"/>
          </p:cNvSpPr>
          <p:nvPr>
            <p:ph idx="1"/>
          </p:nvPr>
        </p:nvSpPr>
        <p:spPr>
          <a:xfrm>
            <a:off x="838199" y="1492898"/>
            <a:ext cx="10601131" cy="4917233"/>
          </a:xfrm>
        </p:spPr>
        <p:txBody>
          <a:bodyPr>
            <a:normAutofit/>
          </a:bodyPr>
          <a:lstStyle/>
          <a:p>
            <a:pPr marL="457200" marR="1078230" indent="-457200" algn="just">
              <a:lnSpc>
                <a:spcPct val="115000"/>
              </a:lnSpc>
              <a:buSzPct val="100000"/>
              <a:buFont typeface="+mj-lt"/>
              <a:buAutoNum type="arabicPeriod"/>
              <a:tabLst>
                <a:tab pos="521335" algn="l"/>
              </a:tabLst>
            </a:pPr>
            <a:r>
              <a:rPr lang="en-US" sz="2400" spc="-40" dirty="0">
                <a:effectLst/>
                <a:latin typeface="Times New Roman" panose="02020603050405020304" pitchFamily="18" charset="0"/>
                <a:ea typeface="Times New Roman" panose="02020603050405020304" pitchFamily="18" charset="0"/>
              </a:rPr>
              <a:t>Peripherals are electro-</a:t>
            </a:r>
            <a:r>
              <a:rPr lang="en-US" sz="2400" spc="-40" dirty="0" err="1">
                <a:effectLst/>
                <a:latin typeface="Times New Roman" panose="02020603050405020304" pitchFamily="18" charset="0"/>
                <a:ea typeface="Times New Roman" panose="02020603050405020304" pitchFamily="18" charset="0"/>
              </a:rPr>
              <a:t>mechnical</a:t>
            </a:r>
            <a:r>
              <a:rPr lang="en-US" sz="2400" spc="-40" dirty="0">
                <a:effectLst/>
                <a:latin typeface="Times New Roman" panose="02020603050405020304" pitchFamily="18" charset="0"/>
                <a:ea typeface="Times New Roman" panose="02020603050405020304" pitchFamily="18" charset="0"/>
              </a:rPr>
              <a:t> and electromagnetic devices and CPU and memory are electronic devices. Therefore, a conversion of signal values may</a:t>
            </a:r>
            <a:r>
              <a:rPr lang="en-US" sz="2400" spc="-65"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be needed.</a:t>
            </a:r>
            <a:endParaRPr lang="en-IN" sz="2400" spc="-40" dirty="0">
              <a:latin typeface="Times New Roman" panose="02020603050405020304" pitchFamily="18" charset="0"/>
              <a:ea typeface="Times New Roman" panose="02020603050405020304" pitchFamily="18" charset="0"/>
            </a:endParaRPr>
          </a:p>
          <a:p>
            <a:pPr marL="457200" marR="1078230" indent="-457200" algn="just">
              <a:lnSpc>
                <a:spcPct val="115000"/>
              </a:lnSpc>
              <a:buSzPct val="100000"/>
              <a:buFont typeface="+mj-lt"/>
              <a:buAutoNum type="arabicPeriod"/>
              <a:tabLst>
                <a:tab pos="521335" algn="l"/>
              </a:tabLst>
            </a:pPr>
            <a:r>
              <a:rPr lang="en-US" sz="2400" spc="-40" dirty="0">
                <a:effectLst/>
                <a:latin typeface="Times New Roman" panose="02020603050405020304" pitchFamily="18" charset="0"/>
                <a:ea typeface="Times New Roman" panose="02020603050405020304" pitchFamily="18" charset="0"/>
              </a:rPr>
              <a:t>The data transfer rate of peripherals is usually slower than the transfer rate of CPU and consequently, a synchronization mechanism may be</a:t>
            </a:r>
            <a:r>
              <a:rPr lang="en-US" sz="2400" spc="-20" dirty="0">
                <a:effectLst/>
                <a:latin typeface="Times New Roman" panose="02020603050405020304" pitchFamily="18" charset="0"/>
                <a:ea typeface="Times New Roman" panose="02020603050405020304" pitchFamily="18" charset="0"/>
              </a:rPr>
              <a:t> </a:t>
            </a:r>
            <a:r>
              <a:rPr lang="en-US" sz="2400" spc="-40" dirty="0">
                <a:effectLst/>
                <a:latin typeface="Times New Roman" panose="02020603050405020304" pitchFamily="18" charset="0"/>
                <a:ea typeface="Times New Roman" panose="02020603050405020304" pitchFamily="18" charset="0"/>
              </a:rPr>
              <a:t>needed.</a:t>
            </a:r>
            <a:endParaRPr lang="en-IN" sz="2400" spc="-40" dirty="0">
              <a:effectLst/>
              <a:latin typeface="Times New Roman" panose="02020603050405020304" pitchFamily="18" charset="0"/>
              <a:ea typeface="Times New Roman" panose="02020603050405020304" pitchFamily="18" charset="0"/>
            </a:endParaRPr>
          </a:p>
          <a:p>
            <a:pPr marL="457200" marR="713105" lvl="0" indent="-457200" algn="just">
              <a:lnSpc>
                <a:spcPct val="115000"/>
              </a:lnSpc>
              <a:spcBef>
                <a:spcPts val="980"/>
              </a:spcBef>
              <a:spcAft>
                <a:spcPts val="0"/>
              </a:spcAft>
              <a:buSzPct val="100000"/>
              <a:buFont typeface="+mj-lt"/>
              <a:buAutoNum type="arabicPeriod"/>
              <a:tabLst>
                <a:tab pos="521335" algn="l"/>
              </a:tabLst>
            </a:pPr>
            <a:r>
              <a:rPr lang="en-US" sz="2400" spc="-40" dirty="0">
                <a:effectLst/>
                <a:latin typeface="Times New Roman" panose="02020603050405020304" pitchFamily="18" charset="0"/>
                <a:ea typeface="Times New Roman" panose="02020603050405020304" pitchFamily="18" charset="0"/>
              </a:rPr>
              <a:t>Data codes and formats in the peripherals differ from the word format in the CPU and memory.</a:t>
            </a:r>
            <a:endParaRPr lang="en-IN" sz="2400" spc="-40" dirty="0">
              <a:latin typeface="Times New Roman" panose="02020603050405020304" pitchFamily="18" charset="0"/>
              <a:ea typeface="Times New Roman" panose="02020603050405020304" pitchFamily="18" charset="0"/>
            </a:endParaRPr>
          </a:p>
          <a:p>
            <a:pPr marL="457200" marR="713105" lvl="0" indent="-457200" algn="just">
              <a:lnSpc>
                <a:spcPct val="115000"/>
              </a:lnSpc>
              <a:spcBef>
                <a:spcPts val="980"/>
              </a:spcBef>
              <a:spcAft>
                <a:spcPts val="0"/>
              </a:spcAft>
              <a:buSzPct val="100000"/>
              <a:buFont typeface="+mj-lt"/>
              <a:buAutoNum type="arabicPeriod"/>
              <a:tabLst>
                <a:tab pos="521335" algn="l"/>
              </a:tabLst>
            </a:pPr>
            <a:r>
              <a:rPr lang="en-US" sz="2400" spc="-40" dirty="0">
                <a:effectLst/>
                <a:latin typeface="Times New Roman" panose="02020603050405020304" pitchFamily="18" charset="0"/>
                <a:ea typeface="Times New Roman" panose="02020603050405020304" pitchFamily="18" charset="0"/>
              </a:rPr>
              <a:t>The operating modes of peripherals are different from each other and must be controlled so as not to disturb the operation of other peripherals connected to the CPU.</a:t>
            </a:r>
            <a:endParaRPr lang="en-IN" sz="2400" spc="-4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433230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705565-18E9-4529-B0E7-DFECAC09FEEB}"/>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I/O Interface</a:t>
            </a:r>
          </a:p>
        </p:txBody>
      </p:sp>
      <p:sp>
        <p:nvSpPr>
          <p:cNvPr id="3" name="Content Placeholder 2">
            <a:extLst>
              <a:ext uri="{FF2B5EF4-FFF2-40B4-BE49-F238E27FC236}">
                <a16:creationId xmlns:a16="http://schemas.microsoft.com/office/drawing/2014/main" xmlns="" id="{4837138F-AA47-4F6D-A70D-092EA0478482}"/>
              </a:ext>
            </a:extLst>
          </p:cNvPr>
          <p:cNvSpPr>
            <a:spLocks noGrp="1"/>
          </p:cNvSpPr>
          <p:nvPr>
            <p:ph idx="1"/>
          </p:nvPr>
        </p:nvSpPr>
        <p:spPr>
          <a:xfrm>
            <a:off x="838200" y="1492898"/>
            <a:ext cx="10515600" cy="4684065"/>
          </a:xfrm>
        </p:spPr>
        <p:txBody>
          <a:bodyPr/>
          <a:lstStyle/>
          <a:p>
            <a:pPr marR="828675" algn="just">
              <a:lnSpc>
                <a:spcPct val="115000"/>
              </a:lnSpc>
            </a:pPr>
            <a:r>
              <a:rPr lang="en-US" sz="2000" dirty="0">
                <a:effectLst/>
                <a:latin typeface="Times New Roman" panose="02020603050405020304" pitchFamily="18" charset="0"/>
                <a:ea typeface="Times New Roman" panose="02020603050405020304" pitchFamily="18" charset="0"/>
              </a:rPr>
              <a:t>To Resolve these differences, computer systems include special hardware components between the CPU and Peripherals to supervises and synchronizes all input and out transfers</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These components are called Interface Units because they interface between the processor bus and the peripheral</a:t>
            </a:r>
            <a:r>
              <a:rPr lang="en-US" sz="2000" spc="5" dirty="0">
                <a:effectLst/>
                <a:latin typeface="Times New Roman" panose="02020603050405020304" pitchFamily="18" charset="0"/>
                <a:ea typeface="Wingdings" panose="05000000000000000000" pitchFamily="2" charset="2"/>
                <a:cs typeface="Wingdings" panose="05000000000000000000" pitchFamily="2" charset="2"/>
              </a:rPr>
              <a:t> </a:t>
            </a:r>
            <a:r>
              <a:rPr lang="en-US" sz="2000" dirty="0">
                <a:effectLst/>
                <a:latin typeface="Times New Roman" panose="02020603050405020304" pitchFamily="18" charset="0"/>
                <a:ea typeface="Wingdings" panose="05000000000000000000" pitchFamily="2" charset="2"/>
                <a:cs typeface="Wingdings" panose="05000000000000000000" pitchFamily="2" charset="2"/>
              </a:rPr>
              <a:t>devices.</a:t>
            </a:r>
            <a:endParaRPr lang="en-IN" sz="200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pic>
        <p:nvPicPr>
          <p:cNvPr id="6" name="image1.png">
            <a:extLst>
              <a:ext uri="{FF2B5EF4-FFF2-40B4-BE49-F238E27FC236}">
                <a16:creationId xmlns:a16="http://schemas.microsoft.com/office/drawing/2014/main" xmlns="" id="{5AFEADC1-EB74-4ECC-BDA5-D01460EBB7C4}"/>
              </a:ext>
            </a:extLst>
          </p:cNvPr>
          <p:cNvPicPr/>
          <p:nvPr/>
        </p:nvPicPr>
        <p:blipFill>
          <a:blip r:embed="rId2" cstate="print"/>
          <a:stretch>
            <a:fillRect/>
          </a:stretch>
        </p:blipFill>
        <p:spPr>
          <a:xfrm>
            <a:off x="2323322" y="2939143"/>
            <a:ext cx="7483151" cy="3553732"/>
          </a:xfrm>
          <a:prstGeom prst="rect">
            <a:avLst/>
          </a:prstGeom>
        </p:spPr>
      </p:pic>
    </p:spTree>
    <p:extLst>
      <p:ext uri="{BB962C8B-B14F-4D97-AF65-F5344CB8AC3E}">
        <p14:creationId xmlns:p14="http://schemas.microsoft.com/office/powerpoint/2010/main" xmlns="" val="377383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I/O Commands</a:t>
            </a:r>
            <a:endParaRPr lang="en-US" b="1" dirty="0"/>
          </a:p>
        </p:txBody>
      </p:sp>
      <p:sp>
        <p:nvSpPr>
          <p:cNvPr id="3" name="Content Placeholder 2"/>
          <p:cNvSpPr>
            <a:spLocks noGrp="1"/>
          </p:cNvSpPr>
          <p:nvPr>
            <p:ph idx="1"/>
          </p:nvPr>
        </p:nvSpPr>
        <p:spPr/>
        <p:txBody>
          <a:bodyPr>
            <a:normAutofit/>
          </a:bodyPr>
          <a:lstStyle/>
          <a:p>
            <a:r>
              <a:rPr lang="en-US" sz="3200" dirty="0" smtClean="0"/>
              <a:t>Control Commands</a:t>
            </a:r>
          </a:p>
          <a:p>
            <a:r>
              <a:rPr lang="en-US" sz="3200" dirty="0" smtClean="0"/>
              <a:t>Status Commands</a:t>
            </a:r>
          </a:p>
          <a:p>
            <a:r>
              <a:rPr lang="en-US" sz="3200" dirty="0" smtClean="0"/>
              <a:t>Data Output Commands</a:t>
            </a:r>
          </a:p>
          <a:p>
            <a:r>
              <a:rPr lang="en-US" sz="3200" dirty="0" smtClean="0"/>
              <a:t>Data Input Commands</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517D35-EB6A-4032-9215-B960A9249F72}"/>
              </a:ext>
            </a:extLst>
          </p:cNvPr>
          <p:cNvSpPr>
            <a:spLocks noGrp="1"/>
          </p:cNvSpPr>
          <p:nvPr>
            <p:ph type="title"/>
          </p:nvPr>
        </p:nvSpPr>
        <p:spPr>
          <a:xfrm>
            <a:off x="838200" y="365126"/>
            <a:ext cx="10515600" cy="875846"/>
          </a:xfrm>
        </p:spPr>
        <p:txBody>
          <a:bodyPr>
            <a:normAutofit/>
          </a:bodyPr>
          <a:lstStyle/>
          <a:p>
            <a:r>
              <a:rPr lang="en-US" sz="3600" b="1" dirty="0">
                <a:effectLst/>
                <a:latin typeface="Times New Roman" panose="02020603050405020304" pitchFamily="18" charset="0"/>
                <a:ea typeface="Times New Roman" panose="02020603050405020304" pitchFamily="18" charset="0"/>
              </a:rPr>
              <a:t>I/O BUS and Interface Module</a:t>
            </a:r>
            <a:endParaRPr lang="en-IN" sz="3600" b="1" dirty="0"/>
          </a:p>
        </p:txBody>
      </p:sp>
      <p:sp>
        <p:nvSpPr>
          <p:cNvPr id="3" name="Content Placeholder 2">
            <a:extLst>
              <a:ext uri="{FF2B5EF4-FFF2-40B4-BE49-F238E27FC236}">
                <a16:creationId xmlns:a16="http://schemas.microsoft.com/office/drawing/2014/main" xmlns="" id="{3449C01D-1AEE-4A11-ADD0-E720D77CFE53}"/>
              </a:ext>
            </a:extLst>
          </p:cNvPr>
          <p:cNvSpPr>
            <a:spLocks noGrp="1"/>
          </p:cNvSpPr>
          <p:nvPr>
            <p:ph idx="1"/>
          </p:nvPr>
        </p:nvSpPr>
        <p:spPr>
          <a:xfrm>
            <a:off x="737118" y="1240972"/>
            <a:ext cx="10616682" cy="5251902"/>
          </a:xfrm>
        </p:spPr>
        <p:txBody>
          <a:bodyPr>
            <a:normAutofit fontScale="92500" lnSpcReduction="10000"/>
          </a:bodyPr>
          <a:lstStyle/>
          <a:p>
            <a:pPr marL="63500" marR="680720" indent="0" algn="just">
              <a:lnSpc>
                <a:spcPct val="115000"/>
              </a:lnSpc>
              <a:spcBef>
                <a:spcPts val="450"/>
              </a:spcBef>
              <a:spcAft>
                <a:spcPts val="0"/>
              </a:spcAft>
              <a:buNone/>
            </a:pPr>
            <a:r>
              <a:rPr lang="en-US" sz="2400" dirty="0">
                <a:effectLst/>
                <a:latin typeface="Times New Roman" panose="02020603050405020304" pitchFamily="18" charset="0"/>
                <a:ea typeface="Times New Roman" panose="02020603050405020304" pitchFamily="18" charset="0"/>
              </a:rPr>
              <a:t>To communicate with I/O, the processor must communicate with the memory unit. Like the I/O bus, the memory bus contains data, address and read/write control lines. There are 3 ways that computer buses can be used to communicate with memory and I/O:</a:t>
            </a:r>
            <a:endParaRPr lang="en-IN" sz="2400" dirty="0">
              <a:effectLst/>
              <a:latin typeface="Times New Roman" panose="02020603050405020304" pitchFamily="18" charset="0"/>
              <a:ea typeface="Times New Roman" panose="02020603050405020304" pitchFamily="18" charset="0"/>
            </a:endParaRPr>
          </a:p>
          <a:p>
            <a:pPr marL="0" lvl="0" indent="0" algn="just">
              <a:spcBef>
                <a:spcPts val="1005"/>
              </a:spcBef>
              <a:spcAft>
                <a:spcPts val="0"/>
              </a:spcAft>
              <a:buSzPts val="1200"/>
              <a:buNone/>
              <a:tabLst>
                <a:tab pos="449580" algn="l"/>
              </a:tabLst>
            </a:pPr>
            <a:r>
              <a:rPr lang="en-US" sz="2400" spc="-25" dirty="0">
                <a:effectLst/>
                <a:latin typeface="Times New Roman" panose="02020603050405020304" pitchFamily="18" charset="0"/>
                <a:ea typeface="Times New Roman" panose="02020603050405020304" pitchFamily="18" charset="0"/>
              </a:rPr>
              <a:t>1. Use two Separate buses , one for memory and other for</a:t>
            </a:r>
            <a:r>
              <a:rPr lang="en-US" sz="2400" spc="-55"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I/O.</a:t>
            </a:r>
            <a:endParaRPr lang="en-IN" sz="2400" spc="-25" dirty="0">
              <a:effectLst/>
              <a:latin typeface="Times New Roman" panose="02020603050405020304" pitchFamily="18" charset="0"/>
              <a:ea typeface="Times New Roman" panose="02020603050405020304" pitchFamily="18" charset="0"/>
            </a:endParaRPr>
          </a:p>
          <a:p>
            <a:pPr marL="0" indent="0" algn="just">
              <a:spcBef>
                <a:spcPts val="45"/>
              </a:spcBef>
              <a:buNone/>
            </a:pPr>
            <a:endParaRPr lang="en-US" sz="2400" spc="-25" dirty="0">
              <a:latin typeface="Times New Roman" panose="02020603050405020304" pitchFamily="18" charset="0"/>
              <a:ea typeface="Times New Roman" panose="02020603050405020304" pitchFamily="18" charset="0"/>
            </a:endParaRPr>
          </a:p>
          <a:p>
            <a:pPr marL="0" indent="0" algn="just">
              <a:spcBef>
                <a:spcPts val="45"/>
              </a:spcBef>
              <a:buNone/>
            </a:pPr>
            <a:r>
              <a:rPr lang="en-US" sz="2400" spc="-25" dirty="0">
                <a:effectLst/>
                <a:latin typeface="Times New Roman" panose="02020603050405020304" pitchFamily="18" charset="0"/>
                <a:ea typeface="Times New Roman" panose="02020603050405020304" pitchFamily="18" charset="0"/>
              </a:rPr>
              <a:t>2. Use one common bus for both memory and I/O</a:t>
            </a:r>
            <a:r>
              <a:rPr lang="en-US" sz="2400" spc="-60" dirty="0">
                <a:effectLst/>
                <a:latin typeface="Times New Roman" panose="02020603050405020304" pitchFamily="18" charset="0"/>
                <a:ea typeface="Times New Roman" panose="02020603050405020304" pitchFamily="18" charset="0"/>
              </a:rPr>
              <a:t> </a:t>
            </a:r>
            <a:r>
              <a:rPr lang="en-US" sz="2400" spc="-25" dirty="0">
                <a:effectLst/>
                <a:latin typeface="Times New Roman" panose="02020603050405020304" pitchFamily="18" charset="0"/>
                <a:ea typeface="Times New Roman" panose="02020603050405020304" pitchFamily="18" charset="0"/>
              </a:rPr>
              <a:t>but separate control lines for each.</a:t>
            </a:r>
            <a:endParaRPr lang="en-IN" sz="2400" dirty="0">
              <a:effectLst/>
              <a:latin typeface="Times New Roman" panose="02020603050405020304" pitchFamily="18" charset="0"/>
              <a:ea typeface="Times New Roman" panose="02020603050405020304" pitchFamily="18" charset="0"/>
            </a:endParaRPr>
          </a:p>
          <a:p>
            <a:pPr marL="0" marR="1717675" lvl="0" indent="0" algn="just">
              <a:lnSpc>
                <a:spcPct val="187000"/>
              </a:lnSpc>
              <a:spcBef>
                <a:spcPts val="5"/>
              </a:spcBef>
              <a:spcAft>
                <a:spcPts val="0"/>
              </a:spcAft>
              <a:buSzPts val="1200"/>
              <a:buNone/>
              <a:tabLst>
                <a:tab pos="458470" algn="l"/>
              </a:tabLst>
            </a:pPr>
            <a:r>
              <a:rPr lang="en-US" sz="2400" spc="-25" dirty="0">
                <a:effectLst/>
                <a:latin typeface="Times New Roman" panose="02020603050405020304" pitchFamily="18" charset="0"/>
                <a:ea typeface="Times New Roman" panose="02020603050405020304" pitchFamily="18" charset="0"/>
              </a:rPr>
              <a:t>3. Use one common bus for memory and I/O with common control lines. </a:t>
            </a:r>
          </a:p>
          <a:p>
            <a:pPr marL="63500" marR="680720" lvl="0" indent="0" algn="just">
              <a:lnSpc>
                <a:spcPct val="125000"/>
              </a:lnSpc>
              <a:spcBef>
                <a:spcPts val="450"/>
              </a:spcBef>
              <a:buSzPts val="1200"/>
              <a:buNone/>
              <a:tabLst>
                <a:tab pos="458470" algn="l"/>
              </a:tabLst>
            </a:pPr>
            <a:r>
              <a:rPr lang="en-US" sz="2400" b="1" dirty="0">
                <a:latin typeface="Times New Roman" panose="02020603050405020304" pitchFamily="18" charset="0"/>
              </a:rPr>
              <a:t>I/O Processor: </a:t>
            </a:r>
            <a:r>
              <a:rPr lang="en-US" sz="2400" dirty="0">
                <a:latin typeface="Times New Roman" panose="02020603050405020304" pitchFamily="18" charset="0"/>
              </a:rPr>
              <a:t>In the first method, the computer has independent sets of data, address and control buses one for accessing memory and other for I/O. This is done in computers that provides a separate I/O processor (IOP). The purpose of IOP is to provide an independent pathway for the transfer of information between external device and internal memory.</a:t>
            </a:r>
            <a:endParaRPr lang="en-IN" sz="2400" dirty="0">
              <a:latin typeface="Times New Roman" panose="02020603050405020304" pitchFamily="18" charset="0"/>
            </a:endParaRPr>
          </a:p>
          <a:p>
            <a:endParaRPr lang="en-IN" dirty="0"/>
          </a:p>
        </p:txBody>
      </p:sp>
    </p:spTree>
    <p:extLst>
      <p:ext uri="{BB962C8B-B14F-4D97-AF65-F5344CB8AC3E}">
        <p14:creationId xmlns:p14="http://schemas.microsoft.com/office/powerpoint/2010/main" xmlns="" val="1861071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4BFE12-0239-436D-BF50-8CCFB2B65A9E}"/>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Times New Roman" panose="02020603050405020304" pitchFamily="18" charset="0"/>
              </a:rPr>
              <a:t>Modes of Data Transfer </a:t>
            </a:r>
            <a:endParaRPr lang="en-IN" sz="4000" b="1" dirty="0"/>
          </a:p>
        </p:txBody>
      </p:sp>
      <p:sp>
        <p:nvSpPr>
          <p:cNvPr id="3" name="Content Placeholder 2">
            <a:extLst>
              <a:ext uri="{FF2B5EF4-FFF2-40B4-BE49-F238E27FC236}">
                <a16:creationId xmlns:a16="http://schemas.microsoft.com/office/drawing/2014/main" xmlns="" id="{C86CD630-6159-4626-9DA6-9936B0574647}"/>
              </a:ext>
            </a:extLst>
          </p:cNvPr>
          <p:cNvSpPr>
            <a:spLocks noGrp="1"/>
          </p:cNvSpPr>
          <p:nvPr>
            <p:ph idx="1"/>
          </p:nvPr>
        </p:nvSpPr>
        <p:spPr>
          <a:xfrm>
            <a:off x="838200" y="1539551"/>
            <a:ext cx="10515600" cy="4730620"/>
          </a:xfrm>
        </p:spPr>
        <p:txBody>
          <a:bodyPr>
            <a:normAutofit/>
          </a:bodyPr>
          <a:lstStyle/>
          <a:p>
            <a:pPr marL="0" marR="799465" indent="0" algn="just">
              <a:lnSpc>
                <a:spcPct val="115000"/>
              </a:lnSpc>
              <a:buNone/>
            </a:pPr>
            <a:r>
              <a:rPr lang="en-US" sz="2400" dirty="0">
                <a:latin typeface="Times New Roman" panose="02020603050405020304" pitchFamily="18" charset="0"/>
              </a:rPr>
              <a:t>Transfer of data is required between CPU and peripherals or memory or sometimes between any two devices or units of your computer system. This data transfer with the computer is called Internal Operation.</a:t>
            </a:r>
            <a:endParaRPr lang="en-IN" sz="2400" dirty="0">
              <a:latin typeface="Times New Roman" panose="02020603050405020304" pitchFamily="18" charset="0"/>
            </a:endParaRPr>
          </a:p>
          <a:p>
            <a:pPr marL="0" marR="799465" indent="0" algn="just">
              <a:lnSpc>
                <a:spcPct val="115000"/>
              </a:lnSpc>
              <a:spcBef>
                <a:spcPts val="1000"/>
              </a:spcBef>
              <a:spcAft>
                <a:spcPts val="0"/>
              </a:spcAft>
              <a:buNone/>
            </a:pPr>
            <a:r>
              <a:rPr lang="en-US" sz="2400" dirty="0">
                <a:latin typeface="Times New Roman" panose="02020603050405020304" pitchFamily="18" charset="0"/>
              </a:rPr>
              <a:t>The data transfer can be handled by various modes. some of the modes use CPU as an intermediate path, others transfer the data directly to and from the memory unit and this can be handled by 3 </a:t>
            </a:r>
            <a:r>
              <a:rPr lang="en-US" sz="2400" dirty="0">
                <a:effectLst/>
                <a:latin typeface="Times New Roman" panose="02020603050405020304" pitchFamily="18" charset="0"/>
                <a:ea typeface="Times New Roman" panose="02020603050405020304" pitchFamily="18" charset="0"/>
              </a:rPr>
              <a:t>following ways:</a:t>
            </a:r>
            <a:endParaRPr lang="en-IN" sz="2400" dirty="0">
              <a:effectLst/>
              <a:latin typeface="Times New Roman" panose="02020603050405020304" pitchFamily="18" charset="0"/>
              <a:ea typeface="Times New Roman" panose="02020603050405020304" pitchFamily="18" charset="0"/>
            </a:endParaRPr>
          </a:p>
          <a:p>
            <a:pPr marL="457200" lvl="0" indent="-457200">
              <a:spcBef>
                <a:spcPts val="1000"/>
              </a:spcBef>
              <a:spcAft>
                <a:spcPts val="0"/>
              </a:spcAft>
              <a:buSzPct val="100000"/>
              <a:buFont typeface="+mj-lt"/>
              <a:buAutoNum type="arabicPeriod"/>
              <a:tabLst>
                <a:tab pos="2011680" algn="l"/>
              </a:tabLst>
            </a:pPr>
            <a:r>
              <a:rPr lang="en-US" sz="2400" spc="-30" dirty="0">
                <a:latin typeface="Times New Roman" panose="02020603050405020304" pitchFamily="18" charset="0"/>
              </a:rPr>
              <a:t>Programmed I/O</a:t>
            </a:r>
            <a:endParaRPr lang="en-IN" sz="2400" spc="-30" dirty="0">
              <a:latin typeface="Times New Roman" panose="02020603050405020304" pitchFamily="18" charset="0"/>
            </a:endParaRPr>
          </a:p>
          <a:p>
            <a:pPr marL="457200" lvl="0" indent="-457200">
              <a:spcBef>
                <a:spcPts val="1000"/>
              </a:spcBef>
              <a:spcAft>
                <a:spcPts val="0"/>
              </a:spcAft>
              <a:buSzPct val="100000"/>
              <a:buFont typeface="+mj-lt"/>
              <a:buAutoNum type="arabicPeriod"/>
              <a:tabLst>
                <a:tab pos="2011680" algn="l"/>
              </a:tabLst>
            </a:pPr>
            <a:r>
              <a:rPr lang="en-US" sz="2400" spc="-30" dirty="0">
                <a:latin typeface="Times New Roman" panose="02020603050405020304" pitchFamily="18" charset="0"/>
              </a:rPr>
              <a:t>Interrupt-Initiated I/O</a:t>
            </a:r>
            <a:endParaRPr lang="en-IN" sz="2400" spc="-30" dirty="0">
              <a:latin typeface="Times New Roman" panose="02020603050405020304" pitchFamily="18" charset="0"/>
            </a:endParaRPr>
          </a:p>
          <a:p>
            <a:pPr marL="457200" lvl="0" indent="-457200">
              <a:spcBef>
                <a:spcPts val="1000"/>
              </a:spcBef>
              <a:spcAft>
                <a:spcPts val="0"/>
              </a:spcAft>
              <a:buSzPct val="100000"/>
              <a:buFont typeface="+mj-lt"/>
              <a:buAutoNum type="arabicPeriod"/>
              <a:tabLst>
                <a:tab pos="2011680" algn="l"/>
              </a:tabLst>
            </a:pPr>
            <a:r>
              <a:rPr lang="en-US" sz="2400" spc="-30" dirty="0">
                <a:effectLst/>
                <a:latin typeface="Times New Roman" panose="02020603050405020304" pitchFamily="18" charset="0"/>
                <a:ea typeface="Times New Roman" panose="02020603050405020304" pitchFamily="18" charset="0"/>
              </a:rPr>
              <a:t>Direct Memory Access (DMA)</a:t>
            </a:r>
            <a:endParaRPr lang="en-IN" sz="2400" spc="-3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1147478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F4FEBD-73C9-4EDB-B020-EF8B216F30CE}"/>
              </a:ext>
            </a:extLst>
          </p:cNvPr>
          <p:cNvSpPr>
            <a:spLocks noGrp="1"/>
          </p:cNvSpPr>
          <p:nvPr>
            <p:ph type="title"/>
          </p:nvPr>
        </p:nvSpPr>
        <p:spPr/>
        <p:txBody>
          <a:bodyPr>
            <a:normAutofit/>
          </a:bodyPr>
          <a:lstStyle/>
          <a:p>
            <a:r>
              <a:rPr lang="en-US" sz="4000" b="1" dirty="0">
                <a:effectLst/>
                <a:latin typeface="Times New Roman" panose="02020603050405020304" pitchFamily="18" charset="0"/>
                <a:ea typeface="Times New Roman" panose="02020603050405020304" pitchFamily="18" charset="0"/>
              </a:rPr>
              <a:t>Programmed I/O Mode</a:t>
            </a:r>
            <a:endParaRPr lang="en-IN" sz="4000" b="1" dirty="0"/>
          </a:p>
        </p:txBody>
      </p:sp>
      <p:sp>
        <p:nvSpPr>
          <p:cNvPr id="3" name="Content Placeholder 2">
            <a:extLst>
              <a:ext uri="{FF2B5EF4-FFF2-40B4-BE49-F238E27FC236}">
                <a16:creationId xmlns:a16="http://schemas.microsoft.com/office/drawing/2014/main" xmlns="" id="{B5A8FD60-BE29-423C-95FC-75FF2A4487A6}"/>
              </a:ext>
            </a:extLst>
          </p:cNvPr>
          <p:cNvSpPr>
            <a:spLocks noGrp="1"/>
          </p:cNvSpPr>
          <p:nvPr>
            <p:ph idx="1"/>
          </p:nvPr>
        </p:nvSpPr>
        <p:spPr/>
        <p:txBody>
          <a:bodyPr>
            <a:normAutofit lnSpcReduction="10000"/>
          </a:bodyPr>
          <a:lstStyle/>
          <a:p>
            <a:pPr marL="520700" marR="933450" indent="-457200" algn="just">
              <a:lnSpc>
                <a:spcPct val="115000"/>
              </a:lnSpc>
            </a:pPr>
            <a:r>
              <a:rPr lang="en-US" dirty="0">
                <a:effectLst/>
                <a:latin typeface="Times New Roman" panose="02020603050405020304" pitchFamily="18" charset="0"/>
                <a:ea typeface="Times New Roman" panose="02020603050405020304" pitchFamily="18" charset="0"/>
              </a:rPr>
              <a:t>In this mode of data transfer the operations are the results in I/O instructions which is a part of computer program. Each </a:t>
            </a:r>
            <a:r>
              <a:rPr lang="en-US" u="sng" dirty="0">
                <a:effectLst/>
                <a:latin typeface="Times New Roman" panose="02020603050405020304" pitchFamily="18" charset="0"/>
                <a:ea typeface="Times New Roman" panose="02020603050405020304" pitchFamily="18" charset="0"/>
              </a:rPr>
              <a:t>data transfer is initiated by a instruction </a:t>
            </a:r>
            <a:r>
              <a:rPr lang="en-US" dirty="0">
                <a:effectLst/>
                <a:latin typeface="Times New Roman" panose="02020603050405020304" pitchFamily="18" charset="0"/>
                <a:ea typeface="Times New Roman" panose="02020603050405020304" pitchFamily="18" charset="0"/>
              </a:rPr>
              <a:t>in the program. Normally the transfer is from a CPU register to peripheral device or vice-versa.</a:t>
            </a:r>
          </a:p>
          <a:p>
            <a:pPr marL="520700" marR="933450" indent="-457200" algn="just">
              <a:lnSpc>
                <a:spcPct val="115000"/>
              </a:lnSpc>
            </a:pPr>
            <a:r>
              <a:rPr lang="en-US" dirty="0">
                <a:effectLst/>
                <a:latin typeface="Times New Roman" panose="02020603050405020304" pitchFamily="18" charset="0"/>
                <a:ea typeface="Times New Roman" panose="02020603050405020304" pitchFamily="18" charset="0"/>
              </a:rPr>
              <a:t>Once the data is initiated the CPU starts monitoring the interface to see when next transfer can made. The instructions of the program keep close tabs on everything that takes place in the interface unit and the I/O devices.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1192216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1382</Words>
  <Application>Microsoft Office PowerPoint</Application>
  <PresentationFormat>Custom</PresentationFormat>
  <Paragraphs>85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Input Output Organization </vt:lpstr>
      <vt:lpstr>Peripheral Devices</vt:lpstr>
      <vt:lpstr>Input - Output Interface</vt:lpstr>
      <vt:lpstr>The Major Differences are:-</vt:lpstr>
      <vt:lpstr>I/O Interface</vt:lpstr>
      <vt:lpstr>I/O Commands</vt:lpstr>
      <vt:lpstr>I/O BUS and Interface Module</vt:lpstr>
      <vt:lpstr>Modes of Data Transfer </vt:lpstr>
      <vt:lpstr>Programmed I/O Mode</vt:lpstr>
      <vt:lpstr>Programmed I/O Mode</vt:lpstr>
      <vt:lpstr>Drawback of the Programmed I/O </vt:lpstr>
      <vt:lpstr>Interrupt-Initiated I/O </vt:lpstr>
      <vt:lpstr>Direct Memory Access (DMA)</vt:lpstr>
      <vt:lpstr>Slide 14</vt:lpstr>
      <vt:lpstr>Slide 15</vt:lpstr>
      <vt:lpstr>DMA Controller</vt:lpstr>
      <vt:lpstr>Slide 17</vt:lpstr>
      <vt:lpstr>Slide 18</vt:lpstr>
      <vt:lpstr>Summary </vt:lpstr>
      <vt:lpstr>Input-Output &amp; Interrupts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Output Organization </dc:title>
  <dc:creator>Prinima</dc:creator>
  <cp:lastModifiedBy>Administrator</cp:lastModifiedBy>
  <cp:revision>23</cp:revision>
  <dcterms:created xsi:type="dcterms:W3CDTF">2020-08-30T13:14:00Z</dcterms:created>
  <dcterms:modified xsi:type="dcterms:W3CDTF">2023-04-10T08:14:23Z</dcterms:modified>
</cp:coreProperties>
</file>