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40" d="100"/>
          <a:sy n="40" d="100"/>
        </p:scale>
        <p:origin x="480"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vino%20barchart.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vino%20piechart.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s>
    <c:plotArea>
      <c:layout/>
      <c:barChart>
        <c:barDir val="col"/>
        <c:grouping val="stacked"/>
        <c:varyColors val="0"/>
        <c:ser>
          <c:idx val="0"/>
          <c:order val="0"/>
          <c:tx>
            <c:v>Female - Fixed Term - Average of Salary</c:v>
          </c:tx>
          <c:spPr>
            <a:solidFill>
              <a:schemeClr val="accent1"/>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86558.58</c:v>
              </c:pt>
              <c:pt idx="10">
                <c:v>0</c:v>
              </c:pt>
              <c:pt idx="11">
                <c:v>0</c:v>
              </c:pt>
              <c:pt idx="12">
                <c:v>0</c:v>
              </c:pt>
              <c:pt idx="13">
                <c:v>0</c:v>
              </c:pt>
              <c:pt idx="14">
                <c:v>0</c:v>
              </c:pt>
              <c:pt idx="15">
                <c:v>0</c:v>
              </c:pt>
              <c:pt idx="16">
                <c:v>0</c:v>
              </c:pt>
              <c:pt idx="17">
                <c:v>0</c:v>
              </c:pt>
              <c:pt idx="18">
                <c:v>31042.51</c:v>
              </c:pt>
              <c:pt idx="19">
                <c:v>0</c:v>
              </c:pt>
              <c:pt idx="20">
                <c:v>0</c:v>
              </c:pt>
              <c:pt idx="21">
                <c:v>0</c:v>
              </c:pt>
              <c:pt idx="22">
                <c:v>0</c:v>
              </c:pt>
              <c:pt idx="23">
                <c:v>51165.37</c:v>
              </c:pt>
              <c:pt idx="24">
                <c:v>0</c:v>
              </c:pt>
              <c:pt idx="25">
                <c:v>0</c:v>
              </c:pt>
              <c:pt idx="26">
                <c:v>0</c:v>
              </c:pt>
              <c:pt idx="27">
                <c:v>0</c:v>
              </c:pt>
              <c:pt idx="28">
                <c:v>0</c:v>
              </c:pt>
              <c:pt idx="29">
                <c:v>0</c:v>
              </c:pt>
              <c:pt idx="30">
                <c:v>99683.67</c:v>
              </c:pt>
              <c:pt idx="31">
                <c:v>0</c:v>
              </c:pt>
              <c:pt idx="32">
                <c:v>0</c:v>
              </c:pt>
              <c:pt idx="33">
                <c:v>0</c:v>
              </c:pt>
              <c:pt idx="34">
                <c:v>0</c:v>
              </c:pt>
              <c:pt idx="35">
                <c:v>0</c:v>
              </c:pt>
              <c:pt idx="36">
                <c:v>0</c:v>
              </c:pt>
              <c:pt idx="37">
                <c:v>0</c:v>
              </c:pt>
              <c:pt idx="38">
                <c:v>0</c:v>
              </c:pt>
              <c:pt idx="39">
                <c:v>104038.9</c:v>
              </c:pt>
              <c:pt idx="40">
                <c:v>0</c:v>
              </c:pt>
              <c:pt idx="41">
                <c:v>101187.36</c:v>
              </c:pt>
              <c:pt idx="42">
                <c:v>0</c:v>
              </c:pt>
            </c:numLit>
          </c:val>
          <c:extLst>
            <c:ext xmlns:c16="http://schemas.microsoft.com/office/drawing/2014/chart" uri="{C3380CC4-5D6E-409C-BE32-E72D297353CC}">
              <c16:uniqueId val="{00000000-64E3-4448-91D0-6062274C1769}"/>
            </c:ext>
          </c:extLst>
        </c:ser>
        <c:ser>
          <c:idx val="1"/>
          <c:order val="1"/>
          <c:tx>
            <c:v>Female - Fixed Term - Count of Emp ID</c:v>
          </c:tx>
          <c:spPr>
            <a:solidFill>
              <a:schemeClr val="accent2"/>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1</c:v>
              </c:pt>
              <c:pt idx="10">
                <c:v>0</c:v>
              </c:pt>
              <c:pt idx="11">
                <c:v>0</c:v>
              </c:pt>
              <c:pt idx="12">
                <c:v>0</c:v>
              </c:pt>
              <c:pt idx="13">
                <c:v>0</c:v>
              </c:pt>
              <c:pt idx="14">
                <c:v>0</c:v>
              </c:pt>
              <c:pt idx="15">
                <c:v>0</c:v>
              </c:pt>
              <c:pt idx="16">
                <c:v>0</c:v>
              </c:pt>
              <c:pt idx="17">
                <c:v>0</c:v>
              </c:pt>
              <c:pt idx="18">
                <c:v>1</c:v>
              </c:pt>
              <c:pt idx="19">
                <c:v>0</c:v>
              </c:pt>
              <c:pt idx="20">
                <c:v>0</c:v>
              </c:pt>
              <c:pt idx="21">
                <c:v>0</c:v>
              </c:pt>
              <c:pt idx="22">
                <c:v>0</c:v>
              </c:pt>
              <c:pt idx="23">
                <c:v>1</c:v>
              </c:pt>
              <c:pt idx="24">
                <c:v>0</c:v>
              </c:pt>
              <c:pt idx="25">
                <c:v>0</c:v>
              </c:pt>
              <c:pt idx="26">
                <c:v>0</c:v>
              </c:pt>
              <c:pt idx="27">
                <c:v>0</c:v>
              </c:pt>
              <c:pt idx="28">
                <c:v>0</c:v>
              </c:pt>
              <c:pt idx="29">
                <c:v>0</c:v>
              </c:pt>
              <c:pt idx="30">
                <c:v>1</c:v>
              </c:pt>
              <c:pt idx="31">
                <c:v>0</c:v>
              </c:pt>
              <c:pt idx="32">
                <c:v>0</c:v>
              </c:pt>
              <c:pt idx="33">
                <c:v>0</c:v>
              </c:pt>
              <c:pt idx="34">
                <c:v>0</c:v>
              </c:pt>
              <c:pt idx="35">
                <c:v>0</c:v>
              </c:pt>
              <c:pt idx="36">
                <c:v>0</c:v>
              </c:pt>
              <c:pt idx="37">
                <c:v>0</c:v>
              </c:pt>
              <c:pt idx="38">
                <c:v>0</c:v>
              </c:pt>
              <c:pt idx="39">
                <c:v>1</c:v>
              </c:pt>
              <c:pt idx="40">
                <c:v>0</c:v>
              </c:pt>
              <c:pt idx="41">
                <c:v>1</c:v>
              </c:pt>
              <c:pt idx="42">
                <c:v>0</c:v>
              </c:pt>
            </c:numLit>
          </c:val>
          <c:extLst>
            <c:ext xmlns:c16="http://schemas.microsoft.com/office/drawing/2014/chart" uri="{C3380CC4-5D6E-409C-BE32-E72D297353CC}">
              <c16:uniqueId val="{00000001-64E3-4448-91D0-6062274C1769}"/>
            </c:ext>
          </c:extLst>
        </c:ser>
        <c:ser>
          <c:idx val="2"/>
          <c:order val="2"/>
          <c:tx>
            <c:v>Female - Permanent - Average of Salary</c:v>
          </c:tx>
          <c:spPr>
            <a:solidFill>
              <a:schemeClr val="accent3"/>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68887.839999999997</c:v>
              </c:pt>
              <c:pt idx="4">
                <c:v>44845.33</c:v>
              </c:pt>
              <c:pt idx="5">
                <c:v>0</c:v>
              </c:pt>
              <c:pt idx="6">
                <c:v>0</c:v>
              </c:pt>
              <c:pt idx="7">
                <c:v>80695.740000000005</c:v>
              </c:pt>
              <c:pt idx="8">
                <c:v>70649.460000000006</c:v>
              </c:pt>
              <c:pt idx="9">
                <c:v>0</c:v>
              </c:pt>
              <c:pt idx="10">
                <c:v>0</c:v>
              </c:pt>
              <c:pt idx="11">
                <c:v>0</c:v>
              </c:pt>
              <c:pt idx="12">
                <c:v>0</c:v>
              </c:pt>
              <c:pt idx="13">
                <c:v>0</c:v>
              </c:pt>
              <c:pt idx="14">
                <c:v>0</c:v>
              </c:pt>
              <c:pt idx="15">
                <c:v>0</c:v>
              </c:pt>
              <c:pt idx="16">
                <c:v>0</c:v>
              </c:pt>
              <c:pt idx="17">
                <c:v>69719.570000000007</c:v>
              </c:pt>
              <c:pt idx="18">
                <c:v>0</c:v>
              </c:pt>
              <c:pt idx="19">
                <c:v>55524.92</c:v>
              </c:pt>
              <c:pt idx="20">
                <c:v>0</c:v>
              </c:pt>
              <c:pt idx="21">
                <c:v>0</c:v>
              </c:pt>
              <c:pt idx="22">
                <c:v>0</c:v>
              </c:pt>
              <c:pt idx="23">
                <c:v>0</c:v>
              </c:pt>
              <c:pt idx="24">
                <c:v>0</c:v>
              </c:pt>
              <c:pt idx="25">
                <c:v>38438.239999999998</c:v>
              </c:pt>
              <c:pt idx="26">
                <c:v>0</c:v>
              </c:pt>
              <c:pt idx="27">
                <c:v>75475.929999999993</c:v>
              </c:pt>
              <c:pt idx="28">
                <c:v>66865.490000000005</c:v>
              </c:pt>
              <c:pt idx="29">
                <c:v>42154.974999999999</c:v>
              </c:pt>
              <c:pt idx="30">
                <c:v>0</c:v>
              </c:pt>
              <c:pt idx="31">
                <c:v>84762.76</c:v>
              </c:pt>
              <c:pt idx="32">
                <c:v>41934.71</c:v>
              </c:pt>
              <c:pt idx="33">
                <c:v>42161.77</c:v>
              </c:pt>
              <c:pt idx="34">
                <c:v>89690.38</c:v>
              </c:pt>
              <c:pt idx="35">
                <c:v>0</c:v>
              </c:pt>
              <c:pt idx="36">
                <c:v>69057.320000000007</c:v>
              </c:pt>
              <c:pt idx="37">
                <c:v>0</c:v>
              </c:pt>
              <c:pt idx="38">
                <c:v>0</c:v>
              </c:pt>
              <c:pt idx="39">
                <c:v>75974.990000000005</c:v>
              </c:pt>
              <c:pt idx="40">
                <c:v>0</c:v>
              </c:pt>
              <c:pt idx="41">
                <c:v>0</c:v>
              </c:pt>
              <c:pt idx="42">
                <c:v>0</c:v>
              </c:pt>
            </c:numLit>
          </c:val>
          <c:extLst>
            <c:ext xmlns:c16="http://schemas.microsoft.com/office/drawing/2014/chart" uri="{C3380CC4-5D6E-409C-BE32-E72D297353CC}">
              <c16:uniqueId val="{00000002-64E3-4448-91D0-6062274C1769}"/>
            </c:ext>
          </c:extLst>
        </c:ser>
        <c:ser>
          <c:idx val="3"/>
          <c:order val="3"/>
          <c:tx>
            <c:v>Female - Permanent - Count of Emp ID</c:v>
          </c:tx>
          <c:spPr>
            <a:solidFill>
              <a:schemeClr val="accent4"/>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1</c:v>
              </c:pt>
              <c:pt idx="4">
                <c:v>1</c:v>
              </c:pt>
              <c:pt idx="5">
                <c:v>0</c:v>
              </c:pt>
              <c:pt idx="6">
                <c:v>0</c:v>
              </c:pt>
              <c:pt idx="7">
                <c:v>1</c:v>
              </c:pt>
              <c:pt idx="8">
                <c:v>1</c:v>
              </c:pt>
              <c:pt idx="9">
                <c:v>0</c:v>
              </c:pt>
              <c:pt idx="10">
                <c:v>0</c:v>
              </c:pt>
              <c:pt idx="11">
                <c:v>0</c:v>
              </c:pt>
              <c:pt idx="12">
                <c:v>0</c:v>
              </c:pt>
              <c:pt idx="13">
                <c:v>0</c:v>
              </c:pt>
              <c:pt idx="14">
                <c:v>0</c:v>
              </c:pt>
              <c:pt idx="15">
                <c:v>0</c:v>
              </c:pt>
              <c:pt idx="16">
                <c:v>0</c:v>
              </c:pt>
              <c:pt idx="17">
                <c:v>2</c:v>
              </c:pt>
              <c:pt idx="18">
                <c:v>0</c:v>
              </c:pt>
              <c:pt idx="19">
                <c:v>3</c:v>
              </c:pt>
              <c:pt idx="20">
                <c:v>0</c:v>
              </c:pt>
              <c:pt idx="21">
                <c:v>0</c:v>
              </c:pt>
              <c:pt idx="22">
                <c:v>0</c:v>
              </c:pt>
              <c:pt idx="23">
                <c:v>0</c:v>
              </c:pt>
              <c:pt idx="24">
                <c:v>0</c:v>
              </c:pt>
              <c:pt idx="25">
                <c:v>1</c:v>
              </c:pt>
              <c:pt idx="26">
                <c:v>0</c:v>
              </c:pt>
              <c:pt idx="27">
                <c:v>1</c:v>
              </c:pt>
              <c:pt idx="28">
                <c:v>1</c:v>
              </c:pt>
              <c:pt idx="29">
                <c:v>2</c:v>
              </c:pt>
              <c:pt idx="30">
                <c:v>0</c:v>
              </c:pt>
              <c:pt idx="31">
                <c:v>1</c:v>
              </c:pt>
              <c:pt idx="32">
                <c:v>1</c:v>
              </c:pt>
              <c:pt idx="33">
                <c:v>1</c:v>
              </c:pt>
              <c:pt idx="34">
                <c:v>1</c:v>
              </c:pt>
              <c:pt idx="35">
                <c:v>0</c:v>
              </c:pt>
              <c:pt idx="36">
                <c:v>1</c:v>
              </c:pt>
              <c:pt idx="37">
                <c:v>0</c:v>
              </c:pt>
              <c:pt idx="38">
                <c:v>0</c:v>
              </c:pt>
              <c:pt idx="39">
                <c:v>1</c:v>
              </c:pt>
              <c:pt idx="40">
                <c:v>0</c:v>
              </c:pt>
              <c:pt idx="41">
                <c:v>0</c:v>
              </c:pt>
              <c:pt idx="42">
                <c:v>0</c:v>
              </c:pt>
            </c:numLit>
          </c:val>
          <c:extLst>
            <c:ext xmlns:c16="http://schemas.microsoft.com/office/drawing/2014/chart" uri="{C3380CC4-5D6E-409C-BE32-E72D297353CC}">
              <c16:uniqueId val="{00000003-64E3-4448-91D0-6062274C1769}"/>
            </c:ext>
          </c:extLst>
        </c:ser>
        <c:ser>
          <c:idx val="4"/>
          <c:order val="4"/>
          <c:tx>
            <c:v>Female - Temporary - Average of Salary</c:v>
          </c:tx>
          <c:spPr>
            <a:solidFill>
              <a:schemeClr val="accent5"/>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71823.56</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89829.33</c:v>
              </c:pt>
              <c:pt idx="26">
                <c:v>0</c:v>
              </c:pt>
              <c:pt idx="27">
                <c:v>0</c:v>
              </c:pt>
              <c:pt idx="28">
                <c:v>0</c:v>
              </c:pt>
              <c:pt idx="29">
                <c:v>0</c:v>
              </c:pt>
              <c:pt idx="30">
                <c:v>59434.18</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004-64E3-4448-91D0-6062274C1769}"/>
            </c:ext>
          </c:extLst>
        </c:ser>
        <c:ser>
          <c:idx val="5"/>
          <c:order val="5"/>
          <c:tx>
            <c:v>Female - Temporary - Count of Emp ID</c:v>
          </c:tx>
          <c:spPr>
            <a:solidFill>
              <a:schemeClr val="accent6"/>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2</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1</c:v>
              </c:pt>
              <c:pt idx="26">
                <c:v>0</c:v>
              </c:pt>
              <c:pt idx="27">
                <c:v>0</c:v>
              </c:pt>
              <c:pt idx="28">
                <c:v>0</c:v>
              </c:pt>
              <c:pt idx="29">
                <c:v>0</c:v>
              </c:pt>
              <c:pt idx="30">
                <c:v>1</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005-64E3-4448-91D0-6062274C1769}"/>
            </c:ext>
          </c:extLst>
        </c:ser>
        <c:ser>
          <c:idx val="6"/>
          <c:order val="6"/>
          <c:tx>
            <c:v>Male - Fixed Term - Average of Salary</c:v>
          </c:tx>
          <c:spPr>
            <a:solidFill>
              <a:schemeClr val="accent1">
                <a:lumMod val="6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39784.239999999998</c:v>
              </c:pt>
              <c:pt idx="7">
                <c:v>0</c:v>
              </c:pt>
              <c:pt idx="8">
                <c:v>0</c:v>
              </c:pt>
              <c:pt idx="9">
                <c:v>0</c:v>
              </c:pt>
              <c:pt idx="10">
                <c:v>0</c:v>
              </c:pt>
              <c:pt idx="11">
                <c:v>0</c:v>
              </c:pt>
              <c:pt idx="12">
                <c:v>72876.91</c:v>
              </c:pt>
              <c:pt idx="13">
                <c:v>0</c:v>
              </c:pt>
              <c:pt idx="14">
                <c:v>0</c:v>
              </c:pt>
              <c:pt idx="15">
                <c:v>0</c:v>
              </c:pt>
              <c:pt idx="16">
                <c:v>0</c:v>
              </c:pt>
              <c:pt idx="17">
                <c:v>0</c:v>
              </c:pt>
              <c:pt idx="18">
                <c:v>0</c:v>
              </c:pt>
              <c:pt idx="19">
                <c:v>72843.23</c:v>
              </c:pt>
              <c:pt idx="20">
                <c:v>0</c:v>
              </c:pt>
              <c:pt idx="21">
                <c:v>0</c:v>
              </c:pt>
              <c:pt idx="22">
                <c:v>0</c:v>
              </c:pt>
              <c:pt idx="23">
                <c:v>0</c:v>
              </c:pt>
              <c:pt idx="24">
                <c:v>0</c:v>
              </c:pt>
              <c:pt idx="25">
                <c:v>0</c:v>
              </c:pt>
              <c:pt idx="26">
                <c:v>106775.14</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112778.28</c:v>
              </c:pt>
            </c:numLit>
          </c:val>
          <c:extLst>
            <c:ext xmlns:c16="http://schemas.microsoft.com/office/drawing/2014/chart" uri="{C3380CC4-5D6E-409C-BE32-E72D297353CC}">
              <c16:uniqueId val="{00000006-64E3-4448-91D0-6062274C1769}"/>
            </c:ext>
          </c:extLst>
        </c:ser>
        <c:ser>
          <c:idx val="7"/>
          <c:order val="7"/>
          <c:tx>
            <c:v>Male - Fixed Term - Count of Emp ID</c:v>
          </c:tx>
          <c:spPr>
            <a:solidFill>
              <a:schemeClr val="accent2">
                <a:lumMod val="6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1</c:v>
              </c:pt>
              <c:pt idx="3">
                <c:v>0</c:v>
              </c:pt>
              <c:pt idx="4">
                <c:v>0</c:v>
              </c:pt>
              <c:pt idx="5">
                <c:v>0</c:v>
              </c:pt>
              <c:pt idx="6">
                <c:v>1</c:v>
              </c:pt>
              <c:pt idx="7">
                <c:v>0</c:v>
              </c:pt>
              <c:pt idx="8">
                <c:v>0</c:v>
              </c:pt>
              <c:pt idx="9">
                <c:v>0</c:v>
              </c:pt>
              <c:pt idx="10">
                <c:v>0</c:v>
              </c:pt>
              <c:pt idx="11">
                <c:v>0</c:v>
              </c:pt>
              <c:pt idx="12">
                <c:v>1</c:v>
              </c:pt>
              <c:pt idx="13">
                <c:v>0</c:v>
              </c:pt>
              <c:pt idx="14">
                <c:v>0</c:v>
              </c:pt>
              <c:pt idx="15">
                <c:v>0</c:v>
              </c:pt>
              <c:pt idx="16">
                <c:v>0</c:v>
              </c:pt>
              <c:pt idx="17">
                <c:v>0</c:v>
              </c:pt>
              <c:pt idx="18">
                <c:v>0</c:v>
              </c:pt>
              <c:pt idx="19">
                <c:v>1</c:v>
              </c:pt>
              <c:pt idx="20">
                <c:v>0</c:v>
              </c:pt>
              <c:pt idx="21">
                <c:v>0</c:v>
              </c:pt>
              <c:pt idx="22">
                <c:v>0</c:v>
              </c:pt>
              <c:pt idx="23">
                <c:v>0</c:v>
              </c:pt>
              <c:pt idx="24">
                <c:v>0</c:v>
              </c:pt>
              <c:pt idx="25">
                <c:v>0</c:v>
              </c:pt>
              <c:pt idx="26">
                <c:v>2</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1</c:v>
              </c:pt>
            </c:numLit>
          </c:val>
          <c:extLst>
            <c:ext xmlns:c16="http://schemas.microsoft.com/office/drawing/2014/chart" uri="{C3380CC4-5D6E-409C-BE32-E72D297353CC}">
              <c16:uniqueId val="{00000007-64E3-4448-91D0-6062274C1769}"/>
            </c:ext>
          </c:extLst>
        </c:ser>
        <c:ser>
          <c:idx val="8"/>
          <c:order val="8"/>
          <c:tx>
            <c:v>Male - Permanent - Average of Salary</c:v>
          </c:tx>
          <c:spPr>
            <a:solidFill>
              <a:schemeClr val="accent3">
                <a:lumMod val="6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91645.04</c:v>
              </c:pt>
              <c:pt idx="1">
                <c:v>0</c:v>
              </c:pt>
              <c:pt idx="2">
                <c:v>67633.850000000006</c:v>
              </c:pt>
              <c:pt idx="3">
                <c:v>43231.360000000001</c:v>
              </c:pt>
              <c:pt idx="4">
                <c:v>0</c:v>
              </c:pt>
              <c:pt idx="5">
                <c:v>80169.42</c:v>
              </c:pt>
              <c:pt idx="6">
                <c:v>0</c:v>
              </c:pt>
              <c:pt idx="7">
                <c:v>88438.033333333326</c:v>
              </c:pt>
              <c:pt idx="8">
                <c:v>71371.37</c:v>
              </c:pt>
              <c:pt idx="9">
                <c:v>0</c:v>
              </c:pt>
              <c:pt idx="10">
                <c:v>0</c:v>
              </c:pt>
              <c:pt idx="11">
                <c:v>50855.53</c:v>
              </c:pt>
              <c:pt idx="12">
                <c:v>0</c:v>
              </c:pt>
              <c:pt idx="13">
                <c:v>0</c:v>
              </c:pt>
              <c:pt idx="14">
                <c:v>0</c:v>
              </c:pt>
              <c:pt idx="15">
                <c:v>33286.29</c:v>
              </c:pt>
              <c:pt idx="16">
                <c:v>0</c:v>
              </c:pt>
              <c:pt idx="17">
                <c:v>0</c:v>
              </c:pt>
              <c:pt idx="18">
                <c:v>89838.77</c:v>
              </c:pt>
              <c:pt idx="19">
                <c:v>0</c:v>
              </c:pt>
              <c:pt idx="20">
                <c:v>37362.300000000003</c:v>
              </c:pt>
              <c:pt idx="21">
                <c:v>65699.02</c:v>
              </c:pt>
              <c:pt idx="22">
                <c:v>76932.600000000006</c:v>
              </c:pt>
              <c:pt idx="23">
                <c:v>0</c:v>
              </c:pt>
              <c:pt idx="24">
                <c:v>112645.99</c:v>
              </c:pt>
              <c:pt idx="25">
                <c:v>0</c:v>
              </c:pt>
              <c:pt idx="26">
                <c:v>115191.38</c:v>
              </c:pt>
              <c:pt idx="27">
                <c:v>111229.47</c:v>
              </c:pt>
              <c:pt idx="28">
                <c:v>0</c:v>
              </c:pt>
              <c:pt idx="29">
                <c:v>0</c:v>
              </c:pt>
              <c:pt idx="30">
                <c:v>0</c:v>
              </c:pt>
              <c:pt idx="31">
                <c:v>32192.15</c:v>
              </c:pt>
              <c:pt idx="32">
                <c:v>0</c:v>
              </c:pt>
              <c:pt idx="33">
                <c:v>0</c:v>
              </c:pt>
              <c:pt idx="34">
                <c:v>0</c:v>
              </c:pt>
              <c:pt idx="35">
                <c:v>0</c:v>
              </c:pt>
              <c:pt idx="36">
                <c:v>0</c:v>
              </c:pt>
              <c:pt idx="37">
                <c:v>0</c:v>
              </c:pt>
              <c:pt idx="38">
                <c:v>0</c:v>
              </c:pt>
              <c:pt idx="39">
                <c:v>0</c:v>
              </c:pt>
              <c:pt idx="40">
                <c:v>59258.19</c:v>
              </c:pt>
              <c:pt idx="41">
                <c:v>0</c:v>
              </c:pt>
              <c:pt idx="42">
                <c:v>0</c:v>
              </c:pt>
            </c:numLit>
          </c:val>
          <c:extLst>
            <c:ext xmlns:c16="http://schemas.microsoft.com/office/drawing/2014/chart" uri="{C3380CC4-5D6E-409C-BE32-E72D297353CC}">
              <c16:uniqueId val="{00000008-64E3-4448-91D0-6062274C1769}"/>
            </c:ext>
          </c:extLst>
        </c:ser>
        <c:ser>
          <c:idx val="9"/>
          <c:order val="9"/>
          <c:tx>
            <c:v>Male - Permanent - Count of Emp ID</c:v>
          </c:tx>
          <c:spPr>
            <a:solidFill>
              <a:schemeClr val="accent4">
                <a:lumMod val="6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1</c:v>
              </c:pt>
              <c:pt idx="1">
                <c:v>0</c:v>
              </c:pt>
              <c:pt idx="2">
                <c:v>1</c:v>
              </c:pt>
              <c:pt idx="3">
                <c:v>2</c:v>
              </c:pt>
              <c:pt idx="4">
                <c:v>0</c:v>
              </c:pt>
              <c:pt idx="5">
                <c:v>1</c:v>
              </c:pt>
              <c:pt idx="6">
                <c:v>0</c:v>
              </c:pt>
              <c:pt idx="7">
                <c:v>3</c:v>
              </c:pt>
              <c:pt idx="8">
                <c:v>1</c:v>
              </c:pt>
              <c:pt idx="9">
                <c:v>0</c:v>
              </c:pt>
              <c:pt idx="10">
                <c:v>0</c:v>
              </c:pt>
              <c:pt idx="11">
                <c:v>1</c:v>
              </c:pt>
              <c:pt idx="12">
                <c:v>0</c:v>
              </c:pt>
              <c:pt idx="13">
                <c:v>0</c:v>
              </c:pt>
              <c:pt idx="14">
                <c:v>0</c:v>
              </c:pt>
              <c:pt idx="15">
                <c:v>2</c:v>
              </c:pt>
              <c:pt idx="16">
                <c:v>0</c:v>
              </c:pt>
              <c:pt idx="17">
                <c:v>0</c:v>
              </c:pt>
              <c:pt idx="18">
                <c:v>1</c:v>
              </c:pt>
              <c:pt idx="19">
                <c:v>0</c:v>
              </c:pt>
              <c:pt idx="20">
                <c:v>1</c:v>
              </c:pt>
              <c:pt idx="21">
                <c:v>1</c:v>
              </c:pt>
              <c:pt idx="22">
                <c:v>1</c:v>
              </c:pt>
              <c:pt idx="23">
                <c:v>0</c:v>
              </c:pt>
              <c:pt idx="24">
                <c:v>1</c:v>
              </c:pt>
              <c:pt idx="25">
                <c:v>0</c:v>
              </c:pt>
              <c:pt idx="26">
                <c:v>1</c:v>
              </c:pt>
              <c:pt idx="27">
                <c:v>1</c:v>
              </c:pt>
              <c:pt idx="28">
                <c:v>0</c:v>
              </c:pt>
              <c:pt idx="29">
                <c:v>0</c:v>
              </c:pt>
              <c:pt idx="30">
                <c:v>0</c:v>
              </c:pt>
              <c:pt idx="31">
                <c:v>1</c:v>
              </c:pt>
              <c:pt idx="32">
                <c:v>0</c:v>
              </c:pt>
              <c:pt idx="33">
                <c:v>0</c:v>
              </c:pt>
              <c:pt idx="34">
                <c:v>0</c:v>
              </c:pt>
              <c:pt idx="35">
                <c:v>0</c:v>
              </c:pt>
              <c:pt idx="36">
                <c:v>0</c:v>
              </c:pt>
              <c:pt idx="37">
                <c:v>1</c:v>
              </c:pt>
              <c:pt idx="38">
                <c:v>0</c:v>
              </c:pt>
              <c:pt idx="39">
                <c:v>0</c:v>
              </c:pt>
              <c:pt idx="40">
                <c:v>1</c:v>
              </c:pt>
              <c:pt idx="41">
                <c:v>0</c:v>
              </c:pt>
              <c:pt idx="42">
                <c:v>0</c:v>
              </c:pt>
            </c:numLit>
          </c:val>
          <c:extLst>
            <c:ext xmlns:c16="http://schemas.microsoft.com/office/drawing/2014/chart" uri="{C3380CC4-5D6E-409C-BE32-E72D297353CC}">
              <c16:uniqueId val="{00000009-64E3-4448-91D0-6062274C1769}"/>
            </c:ext>
          </c:extLst>
        </c:ser>
        <c:ser>
          <c:idx val="10"/>
          <c:order val="10"/>
          <c:tx>
            <c:v>Male - Temporary - Average of Salary</c:v>
          </c:tx>
          <c:spPr>
            <a:solidFill>
              <a:schemeClr val="accent5">
                <a:lumMod val="6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0</c:v>
              </c:pt>
              <c:pt idx="10">
                <c:v>47362.62</c:v>
              </c:pt>
              <c:pt idx="11">
                <c:v>114465.93</c:v>
              </c:pt>
              <c:pt idx="12">
                <c:v>83396.5</c:v>
              </c:pt>
              <c:pt idx="13">
                <c:v>0</c:v>
              </c:pt>
              <c:pt idx="14">
                <c:v>0</c:v>
              </c:pt>
              <c:pt idx="15">
                <c:v>28481.16</c:v>
              </c:pt>
              <c:pt idx="16">
                <c:v>113747.56</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83191.95</c:v>
              </c:pt>
              <c:pt idx="33">
                <c:v>0</c:v>
              </c:pt>
              <c:pt idx="34">
                <c:v>0</c:v>
              </c:pt>
              <c:pt idx="35">
                <c:v>111815.49</c:v>
              </c:pt>
              <c:pt idx="36">
                <c:v>0</c:v>
              </c:pt>
              <c:pt idx="37">
                <c:v>0</c:v>
              </c:pt>
              <c:pt idx="38">
                <c:v>37062.1</c:v>
              </c:pt>
              <c:pt idx="39">
                <c:v>0</c:v>
              </c:pt>
              <c:pt idx="40">
                <c:v>0</c:v>
              </c:pt>
              <c:pt idx="41">
                <c:v>0</c:v>
              </c:pt>
              <c:pt idx="42">
                <c:v>0</c:v>
              </c:pt>
            </c:numLit>
          </c:val>
          <c:extLst>
            <c:ext xmlns:c16="http://schemas.microsoft.com/office/drawing/2014/chart" uri="{C3380CC4-5D6E-409C-BE32-E72D297353CC}">
              <c16:uniqueId val="{0000000A-64E3-4448-91D0-6062274C1769}"/>
            </c:ext>
          </c:extLst>
        </c:ser>
        <c:ser>
          <c:idx val="11"/>
          <c:order val="11"/>
          <c:tx>
            <c:v>Male - Temporary - Count of Emp ID</c:v>
          </c:tx>
          <c:spPr>
            <a:solidFill>
              <a:schemeClr val="accent6">
                <a:lumMod val="6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0</c:v>
              </c:pt>
              <c:pt idx="10">
                <c:v>1</c:v>
              </c:pt>
              <c:pt idx="11">
                <c:v>1</c:v>
              </c:pt>
              <c:pt idx="12">
                <c:v>1</c:v>
              </c:pt>
              <c:pt idx="13">
                <c:v>0</c:v>
              </c:pt>
              <c:pt idx="14">
                <c:v>0</c:v>
              </c:pt>
              <c:pt idx="15">
                <c:v>1</c:v>
              </c:pt>
              <c:pt idx="16">
                <c:v>1</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1</c:v>
              </c:pt>
              <c:pt idx="33">
                <c:v>0</c:v>
              </c:pt>
              <c:pt idx="34">
                <c:v>0</c:v>
              </c:pt>
              <c:pt idx="35">
                <c:v>2</c:v>
              </c:pt>
              <c:pt idx="36">
                <c:v>0</c:v>
              </c:pt>
              <c:pt idx="37">
                <c:v>0</c:v>
              </c:pt>
              <c:pt idx="38">
                <c:v>1</c:v>
              </c:pt>
              <c:pt idx="39">
                <c:v>0</c:v>
              </c:pt>
              <c:pt idx="40">
                <c:v>0</c:v>
              </c:pt>
              <c:pt idx="41">
                <c:v>0</c:v>
              </c:pt>
              <c:pt idx="42">
                <c:v>0</c:v>
              </c:pt>
            </c:numLit>
          </c:val>
          <c:extLst>
            <c:ext xmlns:c16="http://schemas.microsoft.com/office/drawing/2014/chart" uri="{C3380CC4-5D6E-409C-BE32-E72D297353CC}">
              <c16:uniqueId val="{0000000B-64E3-4448-91D0-6062274C1769}"/>
            </c:ext>
          </c:extLst>
        </c:ser>
        <c:ser>
          <c:idx val="12"/>
          <c:order val="12"/>
          <c:tx>
            <c:v>(blank) - Fixed Term - Average of Salary</c:v>
          </c:tx>
          <c:spPr>
            <a:solidFill>
              <a:schemeClr val="accent1">
                <a:lumMod val="80000"/>
                <a:lumOff val="2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99448.78</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00C-64E3-4448-91D0-6062274C1769}"/>
            </c:ext>
          </c:extLst>
        </c:ser>
        <c:ser>
          <c:idx val="13"/>
          <c:order val="13"/>
          <c:tx>
            <c:v>(blank) - Fixed Term - Count of Emp ID</c:v>
          </c:tx>
          <c:spPr>
            <a:solidFill>
              <a:schemeClr val="accent2">
                <a:lumMod val="80000"/>
                <a:lumOff val="2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1</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00D-64E3-4448-91D0-6062274C1769}"/>
            </c:ext>
          </c:extLst>
        </c:ser>
        <c:ser>
          <c:idx val="14"/>
          <c:order val="14"/>
          <c:tx>
            <c:v>(blank) - Permanent - Average of Salary</c:v>
          </c:tx>
          <c:spPr>
            <a:solidFill>
              <a:schemeClr val="accent3">
                <a:lumMod val="80000"/>
                <a:lumOff val="2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107107.6</c:v>
              </c:pt>
              <c:pt idx="2">
                <c:v>0</c:v>
              </c:pt>
              <c:pt idx="3">
                <c:v>0</c:v>
              </c:pt>
              <c:pt idx="4">
                <c:v>0</c:v>
              </c:pt>
              <c:pt idx="5">
                <c:v>0</c:v>
              </c:pt>
              <c:pt idx="6">
                <c:v>0</c:v>
              </c:pt>
              <c:pt idx="7">
                <c:v>0</c:v>
              </c:pt>
              <c:pt idx="8">
                <c:v>0</c:v>
              </c:pt>
              <c:pt idx="9">
                <c:v>0</c:v>
              </c:pt>
              <c:pt idx="10">
                <c:v>0</c:v>
              </c:pt>
              <c:pt idx="11">
                <c:v>0</c:v>
              </c:pt>
              <c:pt idx="12">
                <c:v>0</c:v>
              </c:pt>
              <c:pt idx="13">
                <c:v>67957.899999999994</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00E-64E3-4448-91D0-6062274C1769}"/>
            </c:ext>
          </c:extLst>
        </c:ser>
        <c:ser>
          <c:idx val="15"/>
          <c:order val="15"/>
          <c:tx>
            <c:v>(blank) - Permanent - Count of Emp ID</c:v>
          </c:tx>
          <c:spPr>
            <a:solidFill>
              <a:schemeClr val="accent4">
                <a:lumMod val="80000"/>
                <a:lumOff val="2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1</c:v>
              </c:pt>
              <c:pt idx="2">
                <c:v>0</c:v>
              </c:pt>
              <c:pt idx="3">
                <c:v>0</c:v>
              </c:pt>
              <c:pt idx="4">
                <c:v>0</c:v>
              </c:pt>
              <c:pt idx="5">
                <c:v>0</c:v>
              </c:pt>
              <c:pt idx="6">
                <c:v>0</c:v>
              </c:pt>
              <c:pt idx="7">
                <c:v>0</c:v>
              </c:pt>
              <c:pt idx="8">
                <c:v>0</c:v>
              </c:pt>
              <c:pt idx="9">
                <c:v>0</c:v>
              </c:pt>
              <c:pt idx="10">
                <c:v>0</c:v>
              </c:pt>
              <c:pt idx="11">
                <c:v>0</c:v>
              </c:pt>
              <c:pt idx="12">
                <c:v>0</c:v>
              </c:pt>
              <c:pt idx="13">
                <c:v>1</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00F-64E3-4448-91D0-6062274C1769}"/>
            </c:ext>
          </c:extLst>
        </c:ser>
        <c:dLbls>
          <c:showLegendKey val="0"/>
          <c:showVal val="0"/>
          <c:showCatName val="0"/>
          <c:showSerName val="0"/>
          <c:showPercent val="0"/>
          <c:showBubbleSize val="0"/>
        </c:dLbls>
        <c:gapWidth val="150"/>
        <c:overlap val="100"/>
        <c:axId val="414444096"/>
        <c:axId val="414445408"/>
      </c:barChart>
      <c:catAx>
        <c:axId val="414444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445408"/>
        <c:crosses val="autoZero"/>
        <c:auto val="1"/>
        <c:lblAlgn val="ctr"/>
        <c:lblOffset val="100"/>
        <c:noMultiLvlLbl val="0"/>
      </c:catAx>
      <c:valAx>
        <c:axId val="414445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4440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2"/>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4"/>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5"/>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6"/>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8"/>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9"/>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30"/>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8"/>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0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9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8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8"/>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7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5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5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60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8"/>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6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69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v>Female - Fixed Term - Average of Salary</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7-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9-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B-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D-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F-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1-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3-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5-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7-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9-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B-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D-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F-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1-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3-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5-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7-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9-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B-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D-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F-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1-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3-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5-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7-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9-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B-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D-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F-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1-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3-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5-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86558.58</c:v>
              </c:pt>
              <c:pt idx="10">
                <c:v>0</c:v>
              </c:pt>
              <c:pt idx="11">
                <c:v>0</c:v>
              </c:pt>
              <c:pt idx="12">
                <c:v>0</c:v>
              </c:pt>
              <c:pt idx="13">
                <c:v>0</c:v>
              </c:pt>
              <c:pt idx="14">
                <c:v>0</c:v>
              </c:pt>
              <c:pt idx="15">
                <c:v>0</c:v>
              </c:pt>
              <c:pt idx="16">
                <c:v>0</c:v>
              </c:pt>
              <c:pt idx="17">
                <c:v>0</c:v>
              </c:pt>
              <c:pt idx="18">
                <c:v>31042.51</c:v>
              </c:pt>
              <c:pt idx="19">
                <c:v>0</c:v>
              </c:pt>
              <c:pt idx="20">
                <c:v>0</c:v>
              </c:pt>
              <c:pt idx="21">
                <c:v>0</c:v>
              </c:pt>
              <c:pt idx="22">
                <c:v>0</c:v>
              </c:pt>
              <c:pt idx="23">
                <c:v>51165.37</c:v>
              </c:pt>
              <c:pt idx="24">
                <c:v>0</c:v>
              </c:pt>
              <c:pt idx="25">
                <c:v>0</c:v>
              </c:pt>
              <c:pt idx="26">
                <c:v>0</c:v>
              </c:pt>
              <c:pt idx="27">
                <c:v>0</c:v>
              </c:pt>
              <c:pt idx="28">
                <c:v>0</c:v>
              </c:pt>
              <c:pt idx="29">
                <c:v>0</c:v>
              </c:pt>
              <c:pt idx="30">
                <c:v>99683.67</c:v>
              </c:pt>
              <c:pt idx="31">
                <c:v>0</c:v>
              </c:pt>
              <c:pt idx="32">
                <c:v>0</c:v>
              </c:pt>
              <c:pt idx="33">
                <c:v>0</c:v>
              </c:pt>
              <c:pt idx="34">
                <c:v>0</c:v>
              </c:pt>
              <c:pt idx="35">
                <c:v>0</c:v>
              </c:pt>
              <c:pt idx="36">
                <c:v>0</c:v>
              </c:pt>
              <c:pt idx="37">
                <c:v>0</c:v>
              </c:pt>
              <c:pt idx="38">
                <c:v>0</c:v>
              </c:pt>
              <c:pt idx="39">
                <c:v>104038.9</c:v>
              </c:pt>
              <c:pt idx="40">
                <c:v>0</c:v>
              </c:pt>
              <c:pt idx="41">
                <c:v>101187.36</c:v>
              </c:pt>
              <c:pt idx="42">
                <c:v>0</c:v>
              </c:pt>
            </c:numLit>
          </c:val>
          <c:extLst>
            <c:ext xmlns:c16="http://schemas.microsoft.com/office/drawing/2014/chart" uri="{C3380CC4-5D6E-409C-BE32-E72D297353CC}">
              <c16:uniqueId val="{00000056-2797-4E88-A640-FA9582C4B5A7}"/>
            </c:ext>
          </c:extLst>
        </c:ser>
        <c:ser>
          <c:idx val="1"/>
          <c:order val="1"/>
          <c:tx>
            <c:v>Female - Fixed Term - Count of Emp ID</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8-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A-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C-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E-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0-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2-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4-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6-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8-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A-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C-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E-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0-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2-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4-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6-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8-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A-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C-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E-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0-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2-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4-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6-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8-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A-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C-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E-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0-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2-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4-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6-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8-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A-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C-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E-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0-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2-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4-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6-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8-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A-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C-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1</c:v>
              </c:pt>
              <c:pt idx="10">
                <c:v>0</c:v>
              </c:pt>
              <c:pt idx="11">
                <c:v>0</c:v>
              </c:pt>
              <c:pt idx="12">
                <c:v>0</c:v>
              </c:pt>
              <c:pt idx="13">
                <c:v>0</c:v>
              </c:pt>
              <c:pt idx="14">
                <c:v>0</c:v>
              </c:pt>
              <c:pt idx="15">
                <c:v>0</c:v>
              </c:pt>
              <c:pt idx="16">
                <c:v>0</c:v>
              </c:pt>
              <c:pt idx="17">
                <c:v>0</c:v>
              </c:pt>
              <c:pt idx="18">
                <c:v>1</c:v>
              </c:pt>
              <c:pt idx="19">
                <c:v>0</c:v>
              </c:pt>
              <c:pt idx="20">
                <c:v>0</c:v>
              </c:pt>
              <c:pt idx="21">
                <c:v>0</c:v>
              </c:pt>
              <c:pt idx="22">
                <c:v>0</c:v>
              </c:pt>
              <c:pt idx="23">
                <c:v>1</c:v>
              </c:pt>
              <c:pt idx="24">
                <c:v>0</c:v>
              </c:pt>
              <c:pt idx="25">
                <c:v>0</c:v>
              </c:pt>
              <c:pt idx="26">
                <c:v>0</c:v>
              </c:pt>
              <c:pt idx="27">
                <c:v>0</c:v>
              </c:pt>
              <c:pt idx="28">
                <c:v>0</c:v>
              </c:pt>
              <c:pt idx="29">
                <c:v>0</c:v>
              </c:pt>
              <c:pt idx="30">
                <c:v>1</c:v>
              </c:pt>
              <c:pt idx="31">
                <c:v>0</c:v>
              </c:pt>
              <c:pt idx="32">
                <c:v>0</c:v>
              </c:pt>
              <c:pt idx="33">
                <c:v>0</c:v>
              </c:pt>
              <c:pt idx="34">
                <c:v>0</c:v>
              </c:pt>
              <c:pt idx="35">
                <c:v>0</c:v>
              </c:pt>
              <c:pt idx="36">
                <c:v>0</c:v>
              </c:pt>
              <c:pt idx="37">
                <c:v>0</c:v>
              </c:pt>
              <c:pt idx="38">
                <c:v>0</c:v>
              </c:pt>
              <c:pt idx="39">
                <c:v>1</c:v>
              </c:pt>
              <c:pt idx="40">
                <c:v>0</c:v>
              </c:pt>
              <c:pt idx="41">
                <c:v>1</c:v>
              </c:pt>
              <c:pt idx="42">
                <c:v>0</c:v>
              </c:pt>
            </c:numLit>
          </c:val>
          <c:extLst>
            <c:ext xmlns:c16="http://schemas.microsoft.com/office/drawing/2014/chart" uri="{C3380CC4-5D6E-409C-BE32-E72D297353CC}">
              <c16:uniqueId val="{000000AD-2797-4E88-A640-FA9582C4B5A7}"/>
            </c:ext>
          </c:extLst>
        </c:ser>
        <c:ser>
          <c:idx val="2"/>
          <c:order val="2"/>
          <c:tx>
            <c:v>Female - Permanent - Average of Salary</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F-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1-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3-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5-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7-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9-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B-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D-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F-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1-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3-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5-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7-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9-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B-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D-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F-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1-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3-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5-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7-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9-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B-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D-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F-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1-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3-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5-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7-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9-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B-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D-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F-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1-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3-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5-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7-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9-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B-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D-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F-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1-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3-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68887.839999999997</c:v>
              </c:pt>
              <c:pt idx="4">
                <c:v>44845.33</c:v>
              </c:pt>
              <c:pt idx="5">
                <c:v>0</c:v>
              </c:pt>
              <c:pt idx="6">
                <c:v>0</c:v>
              </c:pt>
              <c:pt idx="7">
                <c:v>80695.740000000005</c:v>
              </c:pt>
              <c:pt idx="8">
                <c:v>70649.460000000006</c:v>
              </c:pt>
              <c:pt idx="9">
                <c:v>0</c:v>
              </c:pt>
              <c:pt idx="10">
                <c:v>0</c:v>
              </c:pt>
              <c:pt idx="11">
                <c:v>0</c:v>
              </c:pt>
              <c:pt idx="12">
                <c:v>0</c:v>
              </c:pt>
              <c:pt idx="13">
                <c:v>0</c:v>
              </c:pt>
              <c:pt idx="14">
                <c:v>0</c:v>
              </c:pt>
              <c:pt idx="15">
                <c:v>0</c:v>
              </c:pt>
              <c:pt idx="16">
                <c:v>0</c:v>
              </c:pt>
              <c:pt idx="17">
                <c:v>69719.570000000007</c:v>
              </c:pt>
              <c:pt idx="18">
                <c:v>0</c:v>
              </c:pt>
              <c:pt idx="19">
                <c:v>55524.92</c:v>
              </c:pt>
              <c:pt idx="20">
                <c:v>0</c:v>
              </c:pt>
              <c:pt idx="21">
                <c:v>0</c:v>
              </c:pt>
              <c:pt idx="22">
                <c:v>0</c:v>
              </c:pt>
              <c:pt idx="23">
                <c:v>0</c:v>
              </c:pt>
              <c:pt idx="24">
                <c:v>0</c:v>
              </c:pt>
              <c:pt idx="25">
                <c:v>38438.239999999998</c:v>
              </c:pt>
              <c:pt idx="26">
                <c:v>0</c:v>
              </c:pt>
              <c:pt idx="27">
                <c:v>75475.929999999993</c:v>
              </c:pt>
              <c:pt idx="28">
                <c:v>66865.490000000005</c:v>
              </c:pt>
              <c:pt idx="29">
                <c:v>42154.974999999999</c:v>
              </c:pt>
              <c:pt idx="30">
                <c:v>0</c:v>
              </c:pt>
              <c:pt idx="31">
                <c:v>84762.76</c:v>
              </c:pt>
              <c:pt idx="32">
                <c:v>41934.71</c:v>
              </c:pt>
              <c:pt idx="33">
                <c:v>42161.77</c:v>
              </c:pt>
              <c:pt idx="34">
                <c:v>89690.38</c:v>
              </c:pt>
              <c:pt idx="35">
                <c:v>0</c:v>
              </c:pt>
              <c:pt idx="36">
                <c:v>69057.320000000007</c:v>
              </c:pt>
              <c:pt idx="37">
                <c:v>0</c:v>
              </c:pt>
              <c:pt idx="38">
                <c:v>0</c:v>
              </c:pt>
              <c:pt idx="39">
                <c:v>75974.990000000005</c:v>
              </c:pt>
              <c:pt idx="40">
                <c:v>0</c:v>
              </c:pt>
              <c:pt idx="41">
                <c:v>0</c:v>
              </c:pt>
              <c:pt idx="42">
                <c:v>0</c:v>
              </c:pt>
            </c:numLit>
          </c:val>
          <c:extLst>
            <c:ext xmlns:c16="http://schemas.microsoft.com/office/drawing/2014/chart" uri="{C3380CC4-5D6E-409C-BE32-E72D297353CC}">
              <c16:uniqueId val="{00000104-2797-4E88-A640-FA9582C4B5A7}"/>
            </c:ext>
          </c:extLst>
        </c:ser>
        <c:ser>
          <c:idx val="3"/>
          <c:order val="3"/>
          <c:tx>
            <c:v>Female - Permanent - Count of Emp ID</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6-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8-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A-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C-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E-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0-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2-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4-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6-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8-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A-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C-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E-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0-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2-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4-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6-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8-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A-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C-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E-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0-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2-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4-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6-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8-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A-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C-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E-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0-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2-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4-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6-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8-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A-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C-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E-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0-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2-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4-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6-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8-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A-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1</c:v>
              </c:pt>
              <c:pt idx="4">
                <c:v>1</c:v>
              </c:pt>
              <c:pt idx="5">
                <c:v>0</c:v>
              </c:pt>
              <c:pt idx="6">
                <c:v>0</c:v>
              </c:pt>
              <c:pt idx="7">
                <c:v>1</c:v>
              </c:pt>
              <c:pt idx="8">
                <c:v>1</c:v>
              </c:pt>
              <c:pt idx="9">
                <c:v>0</c:v>
              </c:pt>
              <c:pt idx="10">
                <c:v>0</c:v>
              </c:pt>
              <c:pt idx="11">
                <c:v>0</c:v>
              </c:pt>
              <c:pt idx="12">
                <c:v>0</c:v>
              </c:pt>
              <c:pt idx="13">
                <c:v>0</c:v>
              </c:pt>
              <c:pt idx="14">
                <c:v>0</c:v>
              </c:pt>
              <c:pt idx="15">
                <c:v>0</c:v>
              </c:pt>
              <c:pt idx="16">
                <c:v>0</c:v>
              </c:pt>
              <c:pt idx="17">
                <c:v>2</c:v>
              </c:pt>
              <c:pt idx="18">
                <c:v>0</c:v>
              </c:pt>
              <c:pt idx="19">
                <c:v>3</c:v>
              </c:pt>
              <c:pt idx="20">
                <c:v>0</c:v>
              </c:pt>
              <c:pt idx="21">
                <c:v>0</c:v>
              </c:pt>
              <c:pt idx="22">
                <c:v>0</c:v>
              </c:pt>
              <c:pt idx="23">
                <c:v>0</c:v>
              </c:pt>
              <c:pt idx="24">
                <c:v>0</c:v>
              </c:pt>
              <c:pt idx="25">
                <c:v>1</c:v>
              </c:pt>
              <c:pt idx="26">
                <c:v>0</c:v>
              </c:pt>
              <c:pt idx="27">
                <c:v>1</c:v>
              </c:pt>
              <c:pt idx="28">
                <c:v>1</c:v>
              </c:pt>
              <c:pt idx="29">
                <c:v>2</c:v>
              </c:pt>
              <c:pt idx="30">
                <c:v>0</c:v>
              </c:pt>
              <c:pt idx="31">
                <c:v>1</c:v>
              </c:pt>
              <c:pt idx="32">
                <c:v>1</c:v>
              </c:pt>
              <c:pt idx="33">
                <c:v>1</c:v>
              </c:pt>
              <c:pt idx="34">
                <c:v>1</c:v>
              </c:pt>
              <c:pt idx="35">
                <c:v>0</c:v>
              </c:pt>
              <c:pt idx="36">
                <c:v>1</c:v>
              </c:pt>
              <c:pt idx="37">
                <c:v>0</c:v>
              </c:pt>
              <c:pt idx="38">
                <c:v>0</c:v>
              </c:pt>
              <c:pt idx="39">
                <c:v>1</c:v>
              </c:pt>
              <c:pt idx="40">
                <c:v>0</c:v>
              </c:pt>
              <c:pt idx="41">
                <c:v>0</c:v>
              </c:pt>
              <c:pt idx="42">
                <c:v>0</c:v>
              </c:pt>
            </c:numLit>
          </c:val>
          <c:extLst>
            <c:ext xmlns:c16="http://schemas.microsoft.com/office/drawing/2014/chart" uri="{C3380CC4-5D6E-409C-BE32-E72D297353CC}">
              <c16:uniqueId val="{0000015B-2797-4E88-A640-FA9582C4B5A7}"/>
            </c:ext>
          </c:extLst>
        </c:ser>
        <c:ser>
          <c:idx val="4"/>
          <c:order val="4"/>
          <c:tx>
            <c:v>Female - Temporary - Average of Salary</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D-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F-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1-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3-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5-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7-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9-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B-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D-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F-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1-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3-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5-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7-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9-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B-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D-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F-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1-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3-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5-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7-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9-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B-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D-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F-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1-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3-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5-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7-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9-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B-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D-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F-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1-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3-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5-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7-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9-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B-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D-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F-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1-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71823.56</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89829.33</c:v>
              </c:pt>
              <c:pt idx="26">
                <c:v>0</c:v>
              </c:pt>
              <c:pt idx="27">
                <c:v>0</c:v>
              </c:pt>
              <c:pt idx="28">
                <c:v>0</c:v>
              </c:pt>
              <c:pt idx="29">
                <c:v>0</c:v>
              </c:pt>
              <c:pt idx="30">
                <c:v>59434.18</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1B2-2797-4E88-A640-FA9582C4B5A7}"/>
            </c:ext>
          </c:extLst>
        </c:ser>
        <c:ser>
          <c:idx val="5"/>
          <c:order val="5"/>
          <c:tx>
            <c:v>Female - Temporary - Count of Emp ID</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4-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6-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8-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A-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C-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E-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0-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2-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4-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6-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8-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A-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C-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E-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0-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2-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4-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6-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8-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A-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C-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E-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0-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2-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4-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6-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8-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A-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C-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E-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0-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2-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4-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6-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8-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A-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C-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E-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0-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2-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4-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6-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8-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2</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1</c:v>
              </c:pt>
              <c:pt idx="26">
                <c:v>0</c:v>
              </c:pt>
              <c:pt idx="27">
                <c:v>0</c:v>
              </c:pt>
              <c:pt idx="28">
                <c:v>0</c:v>
              </c:pt>
              <c:pt idx="29">
                <c:v>0</c:v>
              </c:pt>
              <c:pt idx="30">
                <c:v>1</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209-2797-4E88-A640-FA9582C4B5A7}"/>
            </c:ext>
          </c:extLst>
        </c:ser>
        <c:ser>
          <c:idx val="6"/>
          <c:order val="6"/>
          <c:tx>
            <c:v>Male - Fixed Term - Average of Salary</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B-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D-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F-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1-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3-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5-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7-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9-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B-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D-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F-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1-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3-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5-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7-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9-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B-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D-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F-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1-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3-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5-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7-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9-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B-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D-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F-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1-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3-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5-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7-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9-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B-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D-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F-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1-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3-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5-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7-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9-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B-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D-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F-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39784.239999999998</c:v>
              </c:pt>
              <c:pt idx="7">
                <c:v>0</c:v>
              </c:pt>
              <c:pt idx="8">
                <c:v>0</c:v>
              </c:pt>
              <c:pt idx="9">
                <c:v>0</c:v>
              </c:pt>
              <c:pt idx="10">
                <c:v>0</c:v>
              </c:pt>
              <c:pt idx="11">
                <c:v>0</c:v>
              </c:pt>
              <c:pt idx="12">
                <c:v>72876.91</c:v>
              </c:pt>
              <c:pt idx="13">
                <c:v>0</c:v>
              </c:pt>
              <c:pt idx="14">
                <c:v>0</c:v>
              </c:pt>
              <c:pt idx="15">
                <c:v>0</c:v>
              </c:pt>
              <c:pt idx="16">
                <c:v>0</c:v>
              </c:pt>
              <c:pt idx="17">
                <c:v>0</c:v>
              </c:pt>
              <c:pt idx="18">
                <c:v>0</c:v>
              </c:pt>
              <c:pt idx="19">
                <c:v>72843.23</c:v>
              </c:pt>
              <c:pt idx="20">
                <c:v>0</c:v>
              </c:pt>
              <c:pt idx="21">
                <c:v>0</c:v>
              </c:pt>
              <c:pt idx="22">
                <c:v>0</c:v>
              </c:pt>
              <c:pt idx="23">
                <c:v>0</c:v>
              </c:pt>
              <c:pt idx="24">
                <c:v>0</c:v>
              </c:pt>
              <c:pt idx="25">
                <c:v>0</c:v>
              </c:pt>
              <c:pt idx="26">
                <c:v>106775.14</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112778.28</c:v>
              </c:pt>
            </c:numLit>
          </c:val>
          <c:extLst>
            <c:ext xmlns:c16="http://schemas.microsoft.com/office/drawing/2014/chart" uri="{C3380CC4-5D6E-409C-BE32-E72D297353CC}">
              <c16:uniqueId val="{00000260-2797-4E88-A640-FA9582C4B5A7}"/>
            </c:ext>
          </c:extLst>
        </c:ser>
        <c:ser>
          <c:idx val="7"/>
          <c:order val="7"/>
          <c:tx>
            <c:v>Male - Fixed Term - Count of Emp ID</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2-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4-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6-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8-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A-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C-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E-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0-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2-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4-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6-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8-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A-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C-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E-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0-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2-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4-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6-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8-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A-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C-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E-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0-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2-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4-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6-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8-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A-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C-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E-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0-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2-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4-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6-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8-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A-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C-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E-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0-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2-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4-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6-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1</c:v>
              </c:pt>
              <c:pt idx="3">
                <c:v>0</c:v>
              </c:pt>
              <c:pt idx="4">
                <c:v>0</c:v>
              </c:pt>
              <c:pt idx="5">
                <c:v>0</c:v>
              </c:pt>
              <c:pt idx="6">
                <c:v>1</c:v>
              </c:pt>
              <c:pt idx="7">
                <c:v>0</c:v>
              </c:pt>
              <c:pt idx="8">
                <c:v>0</c:v>
              </c:pt>
              <c:pt idx="9">
                <c:v>0</c:v>
              </c:pt>
              <c:pt idx="10">
                <c:v>0</c:v>
              </c:pt>
              <c:pt idx="11">
                <c:v>0</c:v>
              </c:pt>
              <c:pt idx="12">
                <c:v>1</c:v>
              </c:pt>
              <c:pt idx="13">
                <c:v>0</c:v>
              </c:pt>
              <c:pt idx="14">
                <c:v>0</c:v>
              </c:pt>
              <c:pt idx="15">
                <c:v>0</c:v>
              </c:pt>
              <c:pt idx="16">
                <c:v>0</c:v>
              </c:pt>
              <c:pt idx="17">
                <c:v>0</c:v>
              </c:pt>
              <c:pt idx="18">
                <c:v>0</c:v>
              </c:pt>
              <c:pt idx="19">
                <c:v>1</c:v>
              </c:pt>
              <c:pt idx="20">
                <c:v>0</c:v>
              </c:pt>
              <c:pt idx="21">
                <c:v>0</c:v>
              </c:pt>
              <c:pt idx="22">
                <c:v>0</c:v>
              </c:pt>
              <c:pt idx="23">
                <c:v>0</c:v>
              </c:pt>
              <c:pt idx="24">
                <c:v>0</c:v>
              </c:pt>
              <c:pt idx="25">
                <c:v>0</c:v>
              </c:pt>
              <c:pt idx="26">
                <c:v>2</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1</c:v>
              </c:pt>
            </c:numLit>
          </c:val>
          <c:extLst>
            <c:ext xmlns:c16="http://schemas.microsoft.com/office/drawing/2014/chart" uri="{C3380CC4-5D6E-409C-BE32-E72D297353CC}">
              <c16:uniqueId val="{000002B7-2797-4E88-A640-FA9582C4B5A7}"/>
            </c:ext>
          </c:extLst>
        </c:ser>
        <c:ser>
          <c:idx val="8"/>
          <c:order val="8"/>
          <c:tx>
            <c:v>Male - Permanent - Average of Salary</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9-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B-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D-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F-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1-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3-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5-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7-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9-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B-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D-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F-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1-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3-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5-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7-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9-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B-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D-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F-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1-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3-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5-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7-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9-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B-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D-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F-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1-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3-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5-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7-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9-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B-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D-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F-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1-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3-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5-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7-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9-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B-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D-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91645.04</c:v>
              </c:pt>
              <c:pt idx="1">
                <c:v>0</c:v>
              </c:pt>
              <c:pt idx="2">
                <c:v>67633.850000000006</c:v>
              </c:pt>
              <c:pt idx="3">
                <c:v>43231.360000000001</c:v>
              </c:pt>
              <c:pt idx="4">
                <c:v>0</c:v>
              </c:pt>
              <c:pt idx="5">
                <c:v>80169.42</c:v>
              </c:pt>
              <c:pt idx="6">
                <c:v>0</c:v>
              </c:pt>
              <c:pt idx="7">
                <c:v>88438.033333333326</c:v>
              </c:pt>
              <c:pt idx="8">
                <c:v>71371.37</c:v>
              </c:pt>
              <c:pt idx="9">
                <c:v>0</c:v>
              </c:pt>
              <c:pt idx="10">
                <c:v>0</c:v>
              </c:pt>
              <c:pt idx="11">
                <c:v>50855.53</c:v>
              </c:pt>
              <c:pt idx="12">
                <c:v>0</c:v>
              </c:pt>
              <c:pt idx="13">
                <c:v>0</c:v>
              </c:pt>
              <c:pt idx="14">
                <c:v>0</c:v>
              </c:pt>
              <c:pt idx="15">
                <c:v>33286.29</c:v>
              </c:pt>
              <c:pt idx="16">
                <c:v>0</c:v>
              </c:pt>
              <c:pt idx="17">
                <c:v>0</c:v>
              </c:pt>
              <c:pt idx="18">
                <c:v>89838.77</c:v>
              </c:pt>
              <c:pt idx="19">
                <c:v>0</c:v>
              </c:pt>
              <c:pt idx="20">
                <c:v>37362.300000000003</c:v>
              </c:pt>
              <c:pt idx="21">
                <c:v>65699.02</c:v>
              </c:pt>
              <c:pt idx="22">
                <c:v>76932.600000000006</c:v>
              </c:pt>
              <c:pt idx="23">
                <c:v>0</c:v>
              </c:pt>
              <c:pt idx="24">
                <c:v>112645.99</c:v>
              </c:pt>
              <c:pt idx="25">
                <c:v>0</c:v>
              </c:pt>
              <c:pt idx="26">
                <c:v>115191.38</c:v>
              </c:pt>
              <c:pt idx="27">
                <c:v>111229.47</c:v>
              </c:pt>
              <c:pt idx="28">
                <c:v>0</c:v>
              </c:pt>
              <c:pt idx="29">
                <c:v>0</c:v>
              </c:pt>
              <c:pt idx="30">
                <c:v>0</c:v>
              </c:pt>
              <c:pt idx="31">
                <c:v>32192.15</c:v>
              </c:pt>
              <c:pt idx="32">
                <c:v>0</c:v>
              </c:pt>
              <c:pt idx="33">
                <c:v>0</c:v>
              </c:pt>
              <c:pt idx="34">
                <c:v>0</c:v>
              </c:pt>
              <c:pt idx="35">
                <c:v>0</c:v>
              </c:pt>
              <c:pt idx="36">
                <c:v>0</c:v>
              </c:pt>
              <c:pt idx="37">
                <c:v>0</c:v>
              </c:pt>
              <c:pt idx="38">
                <c:v>0</c:v>
              </c:pt>
              <c:pt idx="39">
                <c:v>0</c:v>
              </c:pt>
              <c:pt idx="40">
                <c:v>59258.19</c:v>
              </c:pt>
              <c:pt idx="41">
                <c:v>0</c:v>
              </c:pt>
              <c:pt idx="42">
                <c:v>0</c:v>
              </c:pt>
            </c:numLit>
          </c:val>
          <c:extLst>
            <c:ext xmlns:c16="http://schemas.microsoft.com/office/drawing/2014/chart" uri="{C3380CC4-5D6E-409C-BE32-E72D297353CC}">
              <c16:uniqueId val="{0000030E-2797-4E88-A640-FA9582C4B5A7}"/>
            </c:ext>
          </c:extLst>
        </c:ser>
        <c:ser>
          <c:idx val="9"/>
          <c:order val="9"/>
          <c:tx>
            <c:v>Male - Permanent - Count of Emp ID</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0-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2-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4-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6-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8-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A-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C-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E-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0-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2-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4-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6-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8-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A-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C-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E-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0-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2-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4-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6-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8-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A-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C-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E-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0-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2-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4-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6-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8-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A-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C-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E-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0-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2-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4-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6-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8-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A-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C-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E-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0-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2-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4-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1</c:v>
              </c:pt>
              <c:pt idx="1">
                <c:v>0</c:v>
              </c:pt>
              <c:pt idx="2">
                <c:v>1</c:v>
              </c:pt>
              <c:pt idx="3">
                <c:v>2</c:v>
              </c:pt>
              <c:pt idx="4">
                <c:v>0</c:v>
              </c:pt>
              <c:pt idx="5">
                <c:v>1</c:v>
              </c:pt>
              <c:pt idx="6">
                <c:v>0</c:v>
              </c:pt>
              <c:pt idx="7">
                <c:v>3</c:v>
              </c:pt>
              <c:pt idx="8">
                <c:v>1</c:v>
              </c:pt>
              <c:pt idx="9">
                <c:v>0</c:v>
              </c:pt>
              <c:pt idx="10">
                <c:v>0</c:v>
              </c:pt>
              <c:pt idx="11">
                <c:v>1</c:v>
              </c:pt>
              <c:pt idx="12">
                <c:v>0</c:v>
              </c:pt>
              <c:pt idx="13">
                <c:v>0</c:v>
              </c:pt>
              <c:pt idx="14">
                <c:v>0</c:v>
              </c:pt>
              <c:pt idx="15">
                <c:v>2</c:v>
              </c:pt>
              <c:pt idx="16">
                <c:v>0</c:v>
              </c:pt>
              <c:pt idx="17">
                <c:v>0</c:v>
              </c:pt>
              <c:pt idx="18">
                <c:v>1</c:v>
              </c:pt>
              <c:pt idx="19">
                <c:v>0</c:v>
              </c:pt>
              <c:pt idx="20">
                <c:v>1</c:v>
              </c:pt>
              <c:pt idx="21">
                <c:v>1</c:v>
              </c:pt>
              <c:pt idx="22">
                <c:v>1</c:v>
              </c:pt>
              <c:pt idx="23">
                <c:v>0</c:v>
              </c:pt>
              <c:pt idx="24">
                <c:v>1</c:v>
              </c:pt>
              <c:pt idx="25">
                <c:v>0</c:v>
              </c:pt>
              <c:pt idx="26">
                <c:v>1</c:v>
              </c:pt>
              <c:pt idx="27">
                <c:v>1</c:v>
              </c:pt>
              <c:pt idx="28">
                <c:v>0</c:v>
              </c:pt>
              <c:pt idx="29">
                <c:v>0</c:v>
              </c:pt>
              <c:pt idx="30">
                <c:v>0</c:v>
              </c:pt>
              <c:pt idx="31">
                <c:v>1</c:v>
              </c:pt>
              <c:pt idx="32">
                <c:v>0</c:v>
              </c:pt>
              <c:pt idx="33">
                <c:v>0</c:v>
              </c:pt>
              <c:pt idx="34">
                <c:v>0</c:v>
              </c:pt>
              <c:pt idx="35">
                <c:v>0</c:v>
              </c:pt>
              <c:pt idx="36">
                <c:v>0</c:v>
              </c:pt>
              <c:pt idx="37">
                <c:v>1</c:v>
              </c:pt>
              <c:pt idx="38">
                <c:v>0</c:v>
              </c:pt>
              <c:pt idx="39">
                <c:v>0</c:v>
              </c:pt>
              <c:pt idx="40">
                <c:v>1</c:v>
              </c:pt>
              <c:pt idx="41">
                <c:v>0</c:v>
              </c:pt>
              <c:pt idx="42">
                <c:v>0</c:v>
              </c:pt>
            </c:numLit>
          </c:val>
          <c:extLst>
            <c:ext xmlns:c16="http://schemas.microsoft.com/office/drawing/2014/chart" uri="{C3380CC4-5D6E-409C-BE32-E72D297353CC}">
              <c16:uniqueId val="{00000365-2797-4E88-A640-FA9582C4B5A7}"/>
            </c:ext>
          </c:extLst>
        </c:ser>
        <c:ser>
          <c:idx val="10"/>
          <c:order val="10"/>
          <c:tx>
            <c:v>Male - Temporary - Average of Salary</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7-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9-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B-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D-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F-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1-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3-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5-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7-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9-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B-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D-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F-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1-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3-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5-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7-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9-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B-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D-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F-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1-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3-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5-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7-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9-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B-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D-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F-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1-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3-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5-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7-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9-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B-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D-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F-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B1-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B3-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B5-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B7-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B9-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BB-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0</c:v>
              </c:pt>
              <c:pt idx="10">
                <c:v>47362.62</c:v>
              </c:pt>
              <c:pt idx="11">
                <c:v>114465.93</c:v>
              </c:pt>
              <c:pt idx="12">
                <c:v>83396.5</c:v>
              </c:pt>
              <c:pt idx="13">
                <c:v>0</c:v>
              </c:pt>
              <c:pt idx="14">
                <c:v>0</c:v>
              </c:pt>
              <c:pt idx="15">
                <c:v>28481.16</c:v>
              </c:pt>
              <c:pt idx="16">
                <c:v>113747.56</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83191.95</c:v>
              </c:pt>
              <c:pt idx="33">
                <c:v>0</c:v>
              </c:pt>
              <c:pt idx="34">
                <c:v>0</c:v>
              </c:pt>
              <c:pt idx="35">
                <c:v>111815.49</c:v>
              </c:pt>
              <c:pt idx="36">
                <c:v>0</c:v>
              </c:pt>
              <c:pt idx="37">
                <c:v>0</c:v>
              </c:pt>
              <c:pt idx="38">
                <c:v>37062.1</c:v>
              </c:pt>
              <c:pt idx="39">
                <c:v>0</c:v>
              </c:pt>
              <c:pt idx="40">
                <c:v>0</c:v>
              </c:pt>
              <c:pt idx="41">
                <c:v>0</c:v>
              </c:pt>
              <c:pt idx="42">
                <c:v>0</c:v>
              </c:pt>
            </c:numLit>
          </c:val>
          <c:extLst>
            <c:ext xmlns:c16="http://schemas.microsoft.com/office/drawing/2014/chart" uri="{C3380CC4-5D6E-409C-BE32-E72D297353CC}">
              <c16:uniqueId val="{000003BC-2797-4E88-A640-FA9582C4B5A7}"/>
            </c:ext>
          </c:extLst>
        </c:ser>
        <c:ser>
          <c:idx val="11"/>
          <c:order val="11"/>
          <c:tx>
            <c:v>Male - Temporary - Count of Emp ID</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BE-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C0-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C2-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C4-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C6-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C8-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CA-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CC-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CE-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D0-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D2-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D4-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D6-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D8-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DA-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DC-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DE-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E0-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E2-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E4-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E6-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E8-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EA-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EC-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EE-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F0-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F2-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F4-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F6-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F8-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FA-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FC-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FE-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00-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02-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04-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06-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08-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0A-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0C-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0E-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10-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12-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0</c:v>
              </c:pt>
              <c:pt idx="10">
                <c:v>1</c:v>
              </c:pt>
              <c:pt idx="11">
                <c:v>1</c:v>
              </c:pt>
              <c:pt idx="12">
                <c:v>1</c:v>
              </c:pt>
              <c:pt idx="13">
                <c:v>0</c:v>
              </c:pt>
              <c:pt idx="14">
                <c:v>0</c:v>
              </c:pt>
              <c:pt idx="15">
                <c:v>1</c:v>
              </c:pt>
              <c:pt idx="16">
                <c:v>1</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1</c:v>
              </c:pt>
              <c:pt idx="33">
                <c:v>0</c:v>
              </c:pt>
              <c:pt idx="34">
                <c:v>0</c:v>
              </c:pt>
              <c:pt idx="35">
                <c:v>2</c:v>
              </c:pt>
              <c:pt idx="36">
                <c:v>0</c:v>
              </c:pt>
              <c:pt idx="37">
                <c:v>0</c:v>
              </c:pt>
              <c:pt idx="38">
                <c:v>1</c:v>
              </c:pt>
              <c:pt idx="39">
                <c:v>0</c:v>
              </c:pt>
              <c:pt idx="40">
                <c:v>0</c:v>
              </c:pt>
              <c:pt idx="41">
                <c:v>0</c:v>
              </c:pt>
              <c:pt idx="42">
                <c:v>0</c:v>
              </c:pt>
            </c:numLit>
          </c:val>
          <c:extLst>
            <c:ext xmlns:c16="http://schemas.microsoft.com/office/drawing/2014/chart" uri="{C3380CC4-5D6E-409C-BE32-E72D297353CC}">
              <c16:uniqueId val="{00000413-2797-4E88-A640-FA9582C4B5A7}"/>
            </c:ext>
          </c:extLst>
        </c:ser>
        <c:ser>
          <c:idx val="12"/>
          <c:order val="12"/>
          <c:tx>
            <c:v>(blank) - Fixed Term - Average of Salary</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15-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17-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19-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1B-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1D-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1F-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21-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23-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25-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27-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29-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2B-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2D-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2F-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31-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33-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35-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37-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39-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3B-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3D-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3F-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41-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43-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45-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47-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49-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4B-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4D-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4F-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51-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53-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55-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57-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59-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5B-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5D-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5F-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61-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63-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65-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67-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69-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99448.78</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46A-2797-4E88-A640-FA9582C4B5A7}"/>
            </c:ext>
          </c:extLst>
        </c:ser>
        <c:ser>
          <c:idx val="13"/>
          <c:order val="13"/>
          <c:tx>
            <c:v>(blank) - Fixed Term - Count of Emp ID</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6C-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6E-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70-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72-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74-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76-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78-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7A-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7C-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7E-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80-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82-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84-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86-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88-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8A-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8C-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8E-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90-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92-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94-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96-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98-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9A-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9C-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9E-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A0-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A2-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A4-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A6-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A8-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AA-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AC-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AE-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B0-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B2-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B4-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B6-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B8-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BA-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BC-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BE-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C0-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1</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4C1-2797-4E88-A640-FA9582C4B5A7}"/>
            </c:ext>
          </c:extLst>
        </c:ser>
        <c:ser>
          <c:idx val="14"/>
          <c:order val="14"/>
          <c:tx>
            <c:v>(blank) - Permanent - Average of Salary</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C3-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C5-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C7-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C9-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CB-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CD-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CF-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D1-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D3-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D5-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D7-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D9-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DB-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DD-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DF-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E1-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E3-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E5-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E7-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E9-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EB-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ED-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EF-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F1-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F3-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F5-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F7-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F9-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FB-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FD-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FF-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01-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03-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05-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07-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09-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0B-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0D-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0F-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11-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13-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15-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17-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107107.6</c:v>
              </c:pt>
              <c:pt idx="2">
                <c:v>0</c:v>
              </c:pt>
              <c:pt idx="3">
                <c:v>0</c:v>
              </c:pt>
              <c:pt idx="4">
                <c:v>0</c:v>
              </c:pt>
              <c:pt idx="5">
                <c:v>0</c:v>
              </c:pt>
              <c:pt idx="6">
                <c:v>0</c:v>
              </c:pt>
              <c:pt idx="7">
                <c:v>0</c:v>
              </c:pt>
              <c:pt idx="8">
                <c:v>0</c:v>
              </c:pt>
              <c:pt idx="9">
                <c:v>0</c:v>
              </c:pt>
              <c:pt idx="10">
                <c:v>0</c:v>
              </c:pt>
              <c:pt idx="11">
                <c:v>0</c:v>
              </c:pt>
              <c:pt idx="12">
                <c:v>0</c:v>
              </c:pt>
              <c:pt idx="13">
                <c:v>67957.899999999994</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518-2797-4E88-A640-FA9582C4B5A7}"/>
            </c:ext>
          </c:extLst>
        </c:ser>
        <c:ser>
          <c:idx val="15"/>
          <c:order val="15"/>
          <c:tx>
            <c:v>(blank) - Permanent - Count of Emp ID</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1A-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1C-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1E-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20-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22-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24-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26-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28-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2A-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2C-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2E-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30-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32-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34-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36-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38-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3A-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3C-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3E-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40-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42-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44-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46-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48-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4A-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4C-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4E-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50-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52-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54-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56-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58-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5A-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5C-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5E-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60-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62-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64-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66-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68-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6A-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6C-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6E-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1</c:v>
              </c:pt>
              <c:pt idx="2">
                <c:v>0</c:v>
              </c:pt>
              <c:pt idx="3">
                <c:v>0</c:v>
              </c:pt>
              <c:pt idx="4">
                <c:v>0</c:v>
              </c:pt>
              <c:pt idx="5">
                <c:v>0</c:v>
              </c:pt>
              <c:pt idx="6">
                <c:v>0</c:v>
              </c:pt>
              <c:pt idx="7">
                <c:v>0</c:v>
              </c:pt>
              <c:pt idx="8">
                <c:v>0</c:v>
              </c:pt>
              <c:pt idx="9">
                <c:v>0</c:v>
              </c:pt>
              <c:pt idx="10">
                <c:v>0</c:v>
              </c:pt>
              <c:pt idx="11">
                <c:v>0</c:v>
              </c:pt>
              <c:pt idx="12">
                <c:v>0</c:v>
              </c:pt>
              <c:pt idx="13">
                <c:v>1</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56F-2797-4E88-A640-FA9582C4B5A7}"/>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VINODHINI.A</a:t>
            </a:r>
          </a:p>
          <a:p>
            <a:r>
              <a:rPr lang="en-US" sz="2400" dirty="0">
                <a:latin typeface="Times New Roman" panose="02020603050405020304" pitchFamily="18" charset="0"/>
                <a:cs typeface="Times New Roman" panose="02020603050405020304" pitchFamily="18" charset="0"/>
              </a:rPr>
              <a:t>REGISTER NO: 312209161</a:t>
            </a:r>
          </a:p>
          <a:p>
            <a:r>
              <a:rPr lang="en-US" sz="2400" dirty="0">
                <a:latin typeface="Times New Roman" panose="02020603050405020304" pitchFamily="18" charset="0"/>
                <a:cs typeface="Times New Roman" panose="02020603050405020304" pitchFamily="18" charset="0"/>
              </a:rPr>
              <a:t>DEPARTMENT: COMMERCE</a:t>
            </a:r>
          </a:p>
          <a:p>
            <a:r>
              <a:rPr lang="en-US" sz="2400" dirty="0">
                <a:latin typeface="Times New Roman" panose="02020603050405020304" pitchFamily="18" charset="0"/>
                <a:cs typeface="Times New Roman" panose="02020603050405020304" pitchFamily="18" charset="0"/>
              </a:rPr>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Rectangle 1"/>
          <p:cNvSpPr>
            <a:spLocks noChangeArrowheads="1"/>
          </p:cNvSpPr>
          <p:nvPr/>
        </p:nvSpPr>
        <p:spPr bwMode="auto">
          <a:xfrm>
            <a:off x="457200" y="1167860"/>
            <a:ext cx="9372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Aggregation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Summarizing data by turnover rates, average tenure, and exit reasons.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Cross-Tabulation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Comparing turnover across different departments, roles, and performance ratings.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Trend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time-based pivoting to track changes in turnover rates over different periods.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Incorporating charts and graphs to enhance the interpretability of the data (e.g., bar charts for turnover rates by department, line graphs for trends over time). </a:t>
            </a:r>
          </a:p>
          <a:p>
            <a:pPr marR="0" lvl="0" algn="l" defTabSz="914400" rtl="0" eaLnBrk="0" fontAlgn="base" latinLnBrk="0" hangingPunct="0">
              <a:lnSpc>
                <a:spcPct val="150000"/>
              </a:lnSpc>
              <a:spcBef>
                <a:spcPct val="0"/>
              </a:spcBef>
              <a:spcAft>
                <a:spcPct val="0"/>
              </a:spcAft>
              <a:buClrTx/>
              <a:buSzTx/>
              <a:tabLst/>
            </a:pPr>
            <a:r>
              <a:rPr lang="en-US" altLang="en-US" b="1" dirty="0">
                <a:latin typeface="Times New Roman" panose="02020603050405020304" pitchFamily="18" charset="0"/>
                <a:cs typeface="Times New Roman" panose="02020603050405020304" pitchFamily="18" charset="0"/>
              </a:rPr>
              <a:t>Summary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 table can summarized and analyzed the data easily.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lang="en-US" altLang="en-US" dirty="0">
                <a:latin typeface="Times New Roman" panose="02020603050405020304" pitchFamily="18" charset="0"/>
                <a:cs typeface="Times New Roman" panose="02020603050405020304" pitchFamily="18" charset="0"/>
              </a:rPr>
              <a:t>Pie chart and bar chart makes your data understandable.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Functions</a:t>
            </a:r>
            <a:r>
              <a:rPr kumimoji="0" lang="en-US" altLang="en-US" sz="180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and formulas are easy for calculations.</a:t>
            </a:r>
          </a:p>
          <a:p>
            <a:pPr marR="0" lvl="0" algn="l" defTabSz="914400" rtl="0" eaLnBrk="0" fontAlgn="base" latinLnBrk="0" hangingPunct="0">
              <a:lnSpc>
                <a:spcPct val="15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with these we can easily </a:t>
            </a:r>
            <a:r>
              <a:rPr lang="en-US" altLang="en-US" dirty="0" err="1">
                <a:latin typeface="Times New Roman" panose="02020603050405020304" pitchFamily="18" charset="0"/>
                <a:cs typeface="Times New Roman" panose="02020603050405020304" pitchFamily="18" charset="0"/>
              </a:rPr>
              <a:t>analyse</a:t>
            </a:r>
            <a:r>
              <a:rPr lang="en-US" altLang="en-US" dirty="0">
                <a:latin typeface="Times New Roman" panose="02020603050405020304" pitchFamily="18" charset="0"/>
                <a:cs typeface="Times New Roman" panose="02020603050405020304" pitchFamily="18" charset="0"/>
              </a:rPr>
              <a:t> the employee data in excel.</a:t>
            </a:r>
            <a:endParaRPr kumimoji="0" lang="en-US" altLang="en-US" sz="180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094154888"/>
              </p:ext>
            </p:extLst>
          </p:nvPr>
        </p:nvGraphicFramePr>
        <p:xfrm>
          <a:off x="5105400" y="1600200"/>
          <a:ext cx="5486400" cy="3352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1906223483"/>
              </p:ext>
            </p:extLst>
          </p:nvPr>
        </p:nvGraphicFramePr>
        <p:xfrm>
          <a:off x="457200" y="1447800"/>
          <a:ext cx="4419600" cy="3200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457200" y="1394836"/>
            <a:ext cx="10058400" cy="7937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leveraging pivot tables for employee turnover analysis, organizations can gain a deeper understanding of the turnover patterns and their underlying causes. This approach provides a flexible and interactive means of exploring turnover data, enabling HR managers and executives to make informed decisions that can help reduce turnover, improve employee satisfaction, and enhance overall organizational performance.</a:t>
            </a:r>
          </a:p>
          <a:p>
            <a:pPr marL="285750" lvl="0" indent="-285750" eaLnBrk="0" fontAlgn="base" hangingPunct="0">
              <a:lnSpc>
                <a:spcPct val="150000"/>
              </a:lnSpc>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Provide HR managers and executives with actionable insights that can inform retention strategies, optimize resource allocation, and improve overall employee satisfaction and engagement.</a:t>
            </a:r>
          </a:p>
          <a:p>
            <a:pPr marL="285750" lvl="0" indent="-285750" eaLnBrk="0" fontAlgn="base" hangingPunct="0">
              <a:lnSpc>
                <a:spcPct val="150000"/>
              </a:lnSpc>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With a clear view of turnover dynamics, organizations can develop targeted interventions to address high-risk areas, improve working conditions, and foster a more supportive work environment.</a:t>
            </a:r>
          </a:p>
          <a:p>
            <a:pPr marL="285750" lvl="0" indent="-285750" eaLnBrk="0" fontAlgn="base" hangingPunct="0">
              <a:lnSpc>
                <a:spcPct val="150000"/>
              </a:lnSpc>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Overall, pivot tables transform raw turnover data into a strategic asset, offering a practical tool for making informed decisions and fostering a more stable and satisfied workforce.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66732"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533400" y="1447800"/>
            <a:ext cx="8610600" cy="2535566"/>
          </a:xfrm>
          <a:prstGeom prst="rect">
            <a:avLst/>
          </a:prstGeom>
        </p:spPr>
        <p:txBody>
          <a:bodyPr wrap="square">
            <a:spAutoFit/>
          </a:bodyPr>
          <a:lstStyle/>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Employee turnover is a significant issue for organizations, affecting productivity, morale, and operational costs.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Understanding turnover patterns is crucial for addressing root causes and improving retention strategies.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This analysis aims to identify key factors influencing turnover and provide actionable insights.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93154"/>
          </a:xfrm>
          <a:prstGeom prst="rect">
            <a:avLst/>
          </a:prstGeom>
          <a:noFill/>
        </p:spPr>
        <p:txBody>
          <a:bodyPr wrap="square" rtlCol="0">
            <a:spAutoFit/>
          </a:bodyPr>
          <a:lstStyle/>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This project involves using pivot tables to analyze employee turnover data.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Pivot tables will help summarize, explore, and visualize data trends, allowing us to identify patterns and relationships that can inform strategies for reducing turnover</a:t>
            </a:r>
            <a:r>
              <a:rPr lang="en-US" sz="2400" dirty="0"/>
              <a:t>.</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By organizing and summarizing complex datasets, we can uncover insights related to turnover patterns.</a:t>
            </a:r>
          </a:p>
          <a:p>
            <a:pPr marL="285750" indent="-28575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9"/>
          <p:cNvSpPr/>
          <p:nvPr/>
        </p:nvSpPr>
        <p:spPr>
          <a:xfrm>
            <a:off x="699452" y="1904999"/>
            <a:ext cx="7590473" cy="2535566"/>
          </a:xfrm>
          <a:prstGeom prst="rect">
            <a:avLst/>
          </a:prstGeom>
        </p:spPr>
        <p:txBody>
          <a:bodyPr wrap="square">
            <a:spAutoFit/>
          </a:bodyPr>
          <a:lstStyle/>
          <a:p>
            <a:pPr marL="342900" lvl="0" indent="-342900" eaLnBrk="0" fontAlgn="base" hangingPunct="0">
              <a:lnSpc>
                <a:spcPct val="150000"/>
              </a:lnSpc>
              <a:spcBef>
                <a:spcPct val="0"/>
              </a:spcBef>
              <a:spcAft>
                <a:spcPct val="0"/>
              </a:spcAft>
              <a:buFont typeface="+mj-lt"/>
              <a:buAutoNum type="arabicPeriod"/>
            </a:pPr>
            <a:r>
              <a:rPr lang="en-US" altLang="en-US" b="1" dirty="0">
                <a:latin typeface="Times New Roman" panose="02020603050405020304" pitchFamily="18" charset="0"/>
                <a:cs typeface="Times New Roman" panose="02020603050405020304" pitchFamily="18" charset="0"/>
              </a:rPr>
              <a:t>HR Managers</a:t>
            </a:r>
            <a:r>
              <a:rPr lang="en-US" altLang="en-US" dirty="0">
                <a:latin typeface="Times New Roman" panose="02020603050405020304" pitchFamily="18" charset="0"/>
                <a:cs typeface="Times New Roman" panose="02020603050405020304" pitchFamily="18" charset="0"/>
              </a:rPr>
              <a:t>: To make the data-driven decisions on employee retention strategies.</a:t>
            </a:r>
          </a:p>
          <a:p>
            <a:pPr marL="342900" lvl="0" indent="-342900" eaLnBrk="0" fontAlgn="base" hangingPunct="0">
              <a:lnSpc>
                <a:spcPct val="150000"/>
              </a:lnSpc>
              <a:spcBef>
                <a:spcPct val="0"/>
              </a:spcBef>
              <a:spcAft>
                <a:spcPct val="0"/>
              </a:spcAft>
              <a:buFont typeface="+mj-lt"/>
              <a:buAutoNum type="arabicPeriod"/>
            </a:pPr>
            <a:r>
              <a:rPr lang="en-US" altLang="en-US" b="1" dirty="0">
                <a:latin typeface="Times New Roman" panose="02020603050405020304" pitchFamily="18" charset="0"/>
                <a:cs typeface="Times New Roman" panose="02020603050405020304" pitchFamily="18" charset="0"/>
              </a:rPr>
              <a:t>Executives</a:t>
            </a:r>
            <a:r>
              <a:rPr lang="en-US" altLang="en-US" dirty="0">
                <a:latin typeface="Times New Roman" panose="02020603050405020304" pitchFamily="18" charset="0"/>
                <a:cs typeface="Times New Roman" panose="02020603050405020304" pitchFamily="18" charset="0"/>
              </a:rPr>
              <a:t>: To understand the impact of  the turnover on overall business performance and to guide strategic planning.</a:t>
            </a:r>
          </a:p>
          <a:p>
            <a:pPr marL="342900" lvl="0" indent="-342900" eaLnBrk="0" fontAlgn="base" hangingPunct="0">
              <a:lnSpc>
                <a:spcPct val="150000"/>
              </a:lnSpc>
              <a:spcBef>
                <a:spcPct val="0"/>
              </a:spcBef>
              <a:spcAft>
                <a:spcPct val="0"/>
              </a:spcAft>
              <a:buFont typeface="+mj-lt"/>
              <a:buAutoNum type="arabicPeriod"/>
            </a:pPr>
            <a:r>
              <a:rPr lang="en-US" altLang="en-US" b="1" dirty="0">
                <a:latin typeface="Times New Roman" panose="02020603050405020304" pitchFamily="18" charset="0"/>
                <a:cs typeface="Times New Roman" panose="02020603050405020304" pitchFamily="18" charset="0"/>
              </a:rPr>
              <a:t>Team Leads</a:t>
            </a:r>
            <a:r>
              <a:rPr lang="en-US" altLang="en-US" dirty="0">
                <a:latin typeface="Times New Roman" panose="02020603050405020304" pitchFamily="18" charset="0"/>
                <a:cs typeface="Times New Roman" panose="02020603050405020304" pitchFamily="18" charset="0"/>
              </a:rPr>
              <a:t>: To identify and address specific team-level issues contributing to  the turnover.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971800" y="1623059"/>
            <a:ext cx="7349490" cy="757130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We propose using pivot tables to create an interactive and dynamic analysis of employee turnover data. Pivot tables will allow users to segment data by various dimensions such as department, tenure, job role, and exit reasons, providing a clear view of turnover trends and patterns.</a:t>
            </a:r>
          </a:p>
          <a:p>
            <a:pPr>
              <a:lnSpc>
                <a:spcPct val="150000"/>
              </a:lnSpc>
            </a:pPr>
            <a:r>
              <a:rPr lang="en-US" b="1" dirty="0">
                <a:latin typeface="Times New Roman" panose="02020603050405020304" pitchFamily="18" charset="0"/>
                <a:cs typeface="Times New Roman" panose="02020603050405020304" pitchFamily="18" charset="0"/>
              </a:rPr>
              <a:t>Value Proposition</a:t>
            </a:r>
            <a:r>
              <a:rPr lang="en-US" dirty="0">
                <a:latin typeface="Times New Roman" panose="02020603050405020304" pitchFamily="18" charset="0"/>
                <a:cs typeface="Times New Roman" panose="02020603050405020304" pitchFamily="18" charset="0"/>
              </a:rPr>
              <a:t>:</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Enhanced Insight</a:t>
            </a:r>
            <a:r>
              <a:rPr lang="en-US" dirty="0">
                <a:latin typeface="Times New Roman" panose="02020603050405020304" pitchFamily="18" charset="0"/>
                <a:cs typeface="Times New Roman" panose="02020603050405020304" pitchFamily="18" charset="0"/>
              </a:rPr>
              <a:t>: Pivot tables offer a flexible and detailed view of turnover data, helping users uncover underlying causes and trends.</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Interactive Analysis</a:t>
            </a:r>
            <a:r>
              <a:rPr lang="en-US" dirty="0">
                <a:latin typeface="Times New Roman" panose="02020603050405020304" pitchFamily="18" charset="0"/>
                <a:cs typeface="Times New Roman" panose="02020603050405020304" pitchFamily="18" charset="0"/>
              </a:rPr>
              <a:t>: Users can easily manipulate and explore data, creating custom reports and visualizations to meet specific needs.</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Actionable Data</a:t>
            </a:r>
            <a:r>
              <a:rPr lang="en-US" dirty="0">
                <a:latin typeface="Times New Roman" panose="02020603050405020304" pitchFamily="18" charset="0"/>
                <a:cs typeface="Times New Roman" panose="02020603050405020304" pitchFamily="18" charset="0"/>
              </a:rPr>
              <a:t>: By identifying key drivers of turnover, organizations can implement targeted retention strategies and improve overall employee satisfaction.</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p:cNvSpPr>
            <a:spLocks noChangeArrowheads="1"/>
          </p:cNvSpPr>
          <p:nvPr/>
        </p:nvSpPr>
        <p:spPr bwMode="auto">
          <a:xfrm>
            <a:off x="990600" y="1479205"/>
            <a:ext cx="114300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 ID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Unique identifier for each employee.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Department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department where the employee works.</a:t>
            </a:r>
          </a:p>
          <a:p>
            <a:pPr marL="342900" lvl="0" indent="-342900" eaLnBrk="0" fontAlgn="base" hangingPunct="0">
              <a:lnSpc>
                <a:spcPct val="150000"/>
              </a:lnSpc>
              <a:spcBef>
                <a:spcPct val="0"/>
              </a:spcBef>
              <a:spcAft>
                <a:spcPct val="0"/>
              </a:spcAft>
              <a:buFont typeface="+mj-lt"/>
              <a:buAutoNum type="arabicPeriod"/>
            </a:pPr>
            <a:r>
              <a:rPr lang="en-US" altLang="en-US" b="1" dirty="0">
                <a:latin typeface="Times New Roman" panose="02020603050405020304" pitchFamily="18" charset="0"/>
                <a:cs typeface="Times New Roman" panose="02020603050405020304" pitchFamily="18" charset="0"/>
              </a:rPr>
              <a:t>Name</a:t>
            </a:r>
            <a:r>
              <a:rPr lang="en-US" altLang="en-US" dirty="0">
                <a:latin typeface="Times New Roman" panose="02020603050405020304" pitchFamily="18" charset="0"/>
                <a:cs typeface="Times New Roman" panose="02020603050405020304" pitchFamily="18" charset="0"/>
              </a:rPr>
              <a:t>: name of the employee who works one the organization.</a:t>
            </a:r>
            <a:r>
              <a:rPr lang="en-US" altLang="en-US" b="1" dirty="0">
                <a:latin typeface="Times New Roman" panose="02020603050405020304" pitchFamily="18" charset="0"/>
                <a:cs typeface="Times New Roman" panose="02020603050405020304" pitchFamily="18" charset="0"/>
              </a:rPr>
              <a:t> </a:t>
            </a:r>
          </a:p>
          <a:p>
            <a:pPr marL="342900" lvl="0" indent="-342900" eaLnBrk="0" fontAlgn="base" hangingPunct="0">
              <a:lnSpc>
                <a:spcPct val="150000"/>
              </a:lnSpc>
              <a:spcBef>
                <a:spcPct val="0"/>
              </a:spcBef>
              <a:spcAft>
                <a:spcPct val="0"/>
              </a:spcAft>
              <a:buFont typeface="+mj-lt"/>
              <a:buAutoNum type="arabicPeriod"/>
            </a:pPr>
            <a:r>
              <a:rPr lang="en-US" altLang="en-US" b="1" dirty="0">
                <a:latin typeface="Times New Roman" panose="02020603050405020304" pitchFamily="18" charset="0"/>
                <a:cs typeface="Times New Roman" panose="02020603050405020304" pitchFamily="18" charset="0"/>
              </a:rPr>
              <a:t>Job Role</a:t>
            </a:r>
            <a:r>
              <a:rPr lang="en-US" altLang="en-US" dirty="0">
                <a:latin typeface="Times New Roman" panose="02020603050405020304" pitchFamily="18" charset="0"/>
                <a:cs typeface="Times New Roman" panose="02020603050405020304" pitchFamily="18" charset="0"/>
              </a:rPr>
              <a:t>: The position held by the employee.</a:t>
            </a:r>
          </a:p>
          <a:p>
            <a:pPr marL="342900" lvl="0" indent="-342900" eaLnBrk="0" fontAlgn="base" hangingPunct="0">
              <a:lnSpc>
                <a:spcPct val="150000"/>
              </a:lnSpc>
              <a:spcBef>
                <a:spcPct val="0"/>
              </a:spcBef>
              <a:spcAft>
                <a:spcPct val="0"/>
              </a:spcAft>
              <a:buFont typeface="+mj-lt"/>
              <a:buAutoNum type="arabicPeriod"/>
            </a:pPr>
            <a:r>
              <a:rPr lang="en-US" altLang="en-US" b="1" dirty="0">
                <a:latin typeface="Times New Roman" panose="02020603050405020304" pitchFamily="18" charset="0"/>
                <a:cs typeface="Times New Roman" panose="02020603050405020304" pitchFamily="18" charset="0"/>
              </a:rPr>
              <a:t>Tenure</a:t>
            </a:r>
            <a:r>
              <a:rPr lang="en-US" altLang="en-US" dirty="0">
                <a:latin typeface="Times New Roman" panose="02020603050405020304" pitchFamily="18" charset="0"/>
                <a:cs typeface="Times New Roman" panose="02020603050405020304" pitchFamily="18" charset="0"/>
              </a:rPr>
              <a:t>: Duration of employment before turnover.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p:txBody>
      </p:sp>
      <p:sp>
        <p:nvSpPr>
          <p:cNvPr id="4" name="Rectangle 2"/>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2362200" y="1844439"/>
            <a:ext cx="7172326"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Filtering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slice and dice the data by various dimensions to uncover trends specific to different departments, job roles, or tenure.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Trend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Visualizing turnover trends over time to spot seasonal patterns or the impact of organizational changes.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Segmentation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Identifying high-risk groups (e.g., departments with high turnover rates) and analyzing the reasons behind their departure.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767</Words>
  <Application>Microsoft Office PowerPoint</Application>
  <PresentationFormat>Widescreen</PresentationFormat>
  <Paragraphs>94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Vinodhini A</cp:lastModifiedBy>
  <cp:revision>21</cp:revision>
  <dcterms:created xsi:type="dcterms:W3CDTF">2024-03-29T15:07:22Z</dcterms:created>
  <dcterms:modified xsi:type="dcterms:W3CDTF">2024-08-25T16:11:17Z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