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411" r:id="rId7"/>
    <p:sldId id="389" r:id="rId8"/>
    <p:sldId id="391" r:id="rId9"/>
    <p:sldId id="412" r:id="rId10"/>
    <p:sldId id="413" r:id="rId11"/>
    <p:sldId id="397" r:id="rId12"/>
    <p:sldId id="408" r:id="rId13"/>
    <p:sldId id="414" r:id="rId14"/>
    <p:sldId id="418" r:id="rId15"/>
    <p:sldId id="415" r:id="rId16"/>
    <p:sldId id="416" r:id="rId17"/>
    <p:sldId id="417" r:id="rId18"/>
    <p:sldId id="407" r:id="rId19"/>
    <p:sldId id="409" r:id="rId20"/>
    <p:sldId id="406" r:id="rId21"/>
    <p:sldId id="404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7916F-DE98-4A14-889C-8C0ABB3BA7E6}" v="3" dt="2024-02-02T02:20:07.29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654" autoAdjust="0"/>
  </p:normalViewPr>
  <p:slideViewPr>
    <p:cSldViewPr snapToGrid="0">
      <p:cViewPr varScale="1">
        <p:scale>
          <a:sx n="63" d="100"/>
          <a:sy n="63" d="100"/>
        </p:scale>
        <p:origin x="84" y="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ne Vo" userId="56ffca58e2b478d5" providerId="LiveId" clId="{AAE7916F-DE98-4A14-889C-8C0ABB3BA7E6}"/>
    <pc:docChg chg="custSel addSld modSld">
      <pc:chgData name="Aline Vo" userId="56ffca58e2b478d5" providerId="LiveId" clId="{AAE7916F-DE98-4A14-889C-8C0ABB3BA7E6}" dt="2024-02-02T02:20:10.424" v="55" actId="14100"/>
      <pc:docMkLst>
        <pc:docMk/>
      </pc:docMkLst>
      <pc:sldChg chg="addSp delSp modSp mod">
        <pc:chgData name="Aline Vo" userId="56ffca58e2b478d5" providerId="LiveId" clId="{AAE7916F-DE98-4A14-889C-8C0ABB3BA7E6}" dt="2024-02-02T02:19:41.250" v="18" actId="14100"/>
        <pc:sldMkLst>
          <pc:docMk/>
          <pc:sldMk cId="1405075761" sldId="414"/>
        </pc:sldMkLst>
        <pc:spChg chg="del">
          <ac:chgData name="Aline Vo" userId="56ffca58e2b478d5" providerId="LiveId" clId="{AAE7916F-DE98-4A14-889C-8C0ABB3BA7E6}" dt="2024-02-02T02:19:05.055" v="0"/>
          <ac:spMkLst>
            <pc:docMk/>
            <pc:sldMk cId="1405075761" sldId="414"/>
            <ac:spMk id="3" creationId="{E46415B1-302F-CBBB-6334-C9BC170A422D}"/>
          </ac:spMkLst>
        </pc:spChg>
        <pc:spChg chg="del">
          <ac:chgData name="Aline Vo" userId="56ffca58e2b478d5" providerId="LiveId" clId="{AAE7916F-DE98-4A14-889C-8C0ABB3BA7E6}" dt="2024-02-02T02:19:07.429" v="3"/>
          <ac:spMkLst>
            <pc:docMk/>
            <pc:sldMk cId="1405075761" sldId="414"/>
            <ac:spMk id="4" creationId="{28F4619B-7CEA-32DF-919C-D0A00946EE26}"/>
          </ac:spMkLst>
        </pc:spChg>
        <pc:spChg chg="add del mod">
          <ac:chgData name="Aline Vo" userId="56ffca58e2b478d5" providerId="LiveId" clId="{AAE7916F-DE98-4A14-889C-8C0ABB3BA7E6}" dt="2024-02-02T02:19:34.185" v="14" actId="478"/>
          <ac:spMkLst>
            <pc:docMk/>
            <pc:sldMk cId="1405075761" sldId="414"/>
            <ac:spMk id="10" creationId="{F84AB313-2D53-C61F-8305-F207AE0F0D7D}"/>
          </ac:spMkLst>
        </pc:spChg>
        <pc:picChg chg="add mod">
          <ac:chgData name="Aline Vo" userId="56ffca58e2b478d5" providerId="LiveId" clId="{AAE7916F-DE98-4A14-889C-8C0ABB3BA7E6}" dt="2024-02-02T02:19:41.250" v="18" actId="14100"/>
          <ac:picMkLst>
            <pc:docMk/>
            <pc:sldMk cId="1405075761" sldId="414"/>
            <ac:picMk id="6" creationId="{FE53ACB2-9C34-3831-A169-88F08B488343}"/>
          </ac:picMkLst>
        </pc:picChg>
        <pc:picChg chg="add del mod">
          <ac:chgData name="Aline Vo" userId="56ffca58e2b478d5" providerId="LiveId" clId="{AAE7916F-DE98-4A14-889C-8C0ABB3BA7E6}" dt="2024-02-02T02:19:31.249" v="13" actId="478"/>
          <ac:picMkLst>
            <pc:docMk/>
            <pc:sldMk cId="1405075761" sldId="414"/>
            <ac:picMk id="8" creationId="{648442D7-B063-B506-E603-30139C2164DD}"/>
          </ac:picMkLst>
        </pc:picChg>
      </pc:sldChg>
      <pc:sldChg chg="addSp delSp modSp new mod">
        <pc:chgData name="Aline Vo" userId="56ffca58e2b478d5" providerId="LiveId" clId="{AAE7916F-DE98-4A14-889C-8C0ABB3BA7E6}" dt="2024-02-02T02:20:10.424" v="55" actId="14100"/>
        <pc:sldMkLst>
          <pc:docMk/>
          <pc:sldMk cId="2597500487" sldId="418"/>
        </pc:sldMkLst>
        <pc:spChg chg="mod">
          <ac:chgData name="Aline Vo" userId="56ffca58e2b478d5" providerId="LiveId" clId="{AAE7916F-DE98-4A14-889C-8C0ABB3BA7E6}" dt="2024-02-02T02:20:03.929" v="51" actId="20577"/>
          <ac:spMkLst>
            <pc:docMk/>
            <pc:sldMk cId="2597500487" sldId="418"/>
            <ac:spMk id="2" creationId="{99CA4EB0-EFAC-AF6F-E11E-00296C52DAD6}"/>
          </ac:spMkLst>
        </pc:spChg>
        <pc:spChg chg="del">
          <ac:chgData name="Aline Vo" userId="56ffca58e2b478d5" providerId="LiveId" clId="{AAE7916F-DE98-4A14-889C-8C0ABB3BA7E6}" dt="2024-02-02T02:20:07.299" v="52"/>
          <ac:spMkLst>
            <pc:docMk/>
            <pc:sldMk cId="2597500487" sldId="418"/>
            <ac:spMk id="3" creationId="{5CC7B57B-8B03-5D45-4ED4-9C74BD783827}"/>
          </ac:spMkLst>
        </pc:spChg>
        <pc:picChg chg="add mod">
          <ac:chgData name="Aline Vo" userId="56ffca58e2b478d5" providerId="LiveId" clId="{AAE7916F-DE98-4A14-889C-8C0ABB3BA7E6}" dt="2024-02-02T02:20:10.424" v="55" actId="14100"/>
          <ac:picMkLst>
            <pc:docMk/>
            <pc:sldMk cId="2597500487" sldId="418"/>
            <ac:picMk id="5" creationId="{747E4E40-995C-9978-0C08-B4FAD970C0B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41A2F-456C-4B2C-B85D-6DFD832DB30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40126-523A-4FA8-822B-549382C48F3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1,659 persons were killed in car crashes in NC in 2021</a:t>
          </a:r>
        </a:p>
      </dgm:t>
    </dgm:pt>
    <dgm:pt modelId="{0E3838A2-6222-4BBF-9C52-4B27B06BF51B}" type="parTrans" cxnId="{E2855F43-C7C5-4103-B38A-39646417EBFA}">
      <dgm:prSet/>
      <dgm:spPr/>
      <dgm:t>
        <a:bodyPr/>
        <a:lstStyle/>
        <a:p>
          <a:endParaRPr lang="en-US"/>
        </a:p>
      </dgm:t>
    </dgm:pt>
    <dgm:pt modelId="{F6B6B8E8-2018-487E-A0D6-F00646E4CEE9}" type="sibTrans" cxnId="{E2855F43-C7C5-4103-B38A-39646417EBFA}">
      <dgm:prSet/>
      <dgm:spPr/>
      <dgm:t>
        <a:bodyPr/>
        <a:lstStyle/>
        <a:p>
          <a:endParaRPr lang="en-US"/>
        </a:p>
      </dgm:t>
    </dgm:pt>
    <dgm:pt modelId="{A3EB180A-EB91-4575-9C49-B4F38DE458D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When are the high-risk times that these fatal accidents occur?</a:t>
          </a:r>
        </a:p>
      </dgm:t>
    </dgm:pt>
    <dgm:pt modelId="{41A4BFF7-D628-46C0-B98B-2220849C3D04}" type="parTrans" cxnId="{0EA696E2-412E-4D9B-8E86-38D3B363C481}">
      <dgm:prSet/>
      <dgm:spPr/>
      <dgm:t>
        <a:bodyPr/>
        <a:lstStyle/>
        <a:p>
          <a:endParaRPr lang="en-US"/>
        </a:p>
      </dgm:t>
    </dgm:pt>
    <dgm:pt modelId="{500ED6B1-D222-4DB7-A6AF-EC696CACA759}" type="sibTrans" cxnId="{0EA696E2-412E-4D9B-8E86-38D3B363C481}">
      <dgm:prSet/>
      <dgm:spPr/>
      <dgm:t>
        <a:bodyPr/>
        <a:lstStyle/>
        <a:p>
          <a:endParaRPr lang="en-US"/>
        </a:p>
      </dgm:t>
    </dgm:pt>
    <dgm:pt modelId="{ACDFA8FB-9590-433E-9385-D97AFC70909F}">
      <dgm:prSet/>
      <dgm:spPr/>
      <dgm:t>
        <a:bodyPr/>
        <a:lstStyle/>
        <a:p>
          <a:r>
            <a:rPr lang="en-US"/>
            <a:t>Hour of the day</a:t>
          </a:r>
        </a:p>
      </dgm:t>
    </dgm:pt>
    <dgm:pt modelId="{3E739ABF-E228-4601-B03B-86FDF959CED0}" type="parTrans" cxnId="{86EAFB5F-19A1-4C68-9035-D539C033143F}">
      <dgm:prSet/>
      <dgm:spPr/>
      <dgm:t>
        <a:bodyPr/>
        <a:lstStyle/>
        <a:p>
          <a:endParaRPr lang="en-US"/>
        </a:p>
      </dgm:t>
    </dgm:pt>
    <dgm:pt modelId="{5499E54B-3CD9-4243-B048-2FD391E9BC8B}" type="sibTrans" cxnId="{86EAFB5F-19A1-4C68-9035-D539C033143F}">
      <dgm:prSet/>
      <dgm:spPr/>
      <dgm:t>
        <a:bodyPr/>
        <a:lstStyle/>
        <a:p>
          <a:endParaRPr lang="en-US"/>
        </a:p>
      </dgm:t>
    </dgm:pt>
    <dgm:pt modelId="{E196149A-410A-4D13-84DE-3FE4D2A03637}">
      <dgm:prSet/>
      <dgm:spPr/>
      <dgm:t>
        <a:bodyPr/>
        <a:lstStyle/>
        <a:p>
          <a:r>
            <a:rPr lang="en-US"/>
            <a:t>Day of the week</a:t>
          </a:r>
        </a:p>
      </dgm:t>
    </dgm:pt>
    <dgm:pt modelId="{DE413545-66BE-4EEB-8A20-B901B31D408B}" type="parTrans" cxnId="{F9D4DBDE-4097-407B-8FDB-BFCEBC82E869}">
      <dgm:prSet/>
      <dgm:spPr/>
      <dgm:t>
        <a:bodyPr/>
        <a:lstStyle/>
        <a:p>
          <a:endParaRPr lang="en-US"/>
        </a:p>
      </dgm:t>
    </dgm:pt>
    <dgm:pt modelId="{47CD4A2B-1997-493B-B2CA-9625044E8C85}" type="sibTrans" cxnId="{F9D4DBDE-4097-407B-8FDB-BFCEBC82E869}">
      <dgm:prSet/>
      <dgm:spPr/>
      <dgm:t>
        <a:bodyPr/>
        <a:lstStyle/>
        <a:p>
          <a:endParaRPr lang="en-US"/>
        </a:p>
      </dgm:t>
    </dgm:pt>
    <dgm:pt modelId="{78A9005C-9546-4DB4-9D24-0027A407E5EE}">
      <dgm:prSet/>
      <dgm:spPr/>
      <dgm:t>
        <a:bodyPr/>
        <a:lstStyle/>
        <a:p>
          <a:r>
            <a:rPr lang="en-US"/>
            <a:t>Month of the year</a:t>
          </a:r>
        </a:p>
      </dgm:t>
    </dgm:pt>
    <dgm:pt modelId="{045A6BB6-2774-477D-A852-7AF31438DB1B}" type="parTrans" cxnId="{C18E068F-0C3C-40F5-BF82-A337913AE2AE}">
      <dgm:prSet/>
      <dgm:spPr/>
      <dgm:t>
        <a:bodyPr/>
        <a:lstStyle/>
        <a:p>
          <a:endParaRPr lang="en-US"/>
        </a:p>
      </dgm:t>
    </dgm:pt>
    <dgm:pt modelId="{B098C9F7-111B-4BB1-9F4C-25D289FCC42A}" type="sibTrans" cxnId="{C18E068F-0C3C-40F5-BF82-A337913AE2AE}">
      <dgm:prSet/>
      <dgm:spPr/>
      <dgm:t>
        <a:bodyPr/>
        <a:lstStyle/>
        <a:p>
          <a:endParaRPr lang="en-US"/>
        </a:p>
      </dgm:t>
    </dgm:pt>
    <dgm:pt modelId="{E5F799BC-CF27-4F89-9AFD-D61B38635F4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Where are the accidents occurring?</a:t>
          </a:r>
        </a:p>
      </dgm:t>
    </dgm:pt>
    <dgm:pt modelId="{5EAE0E0F-28E6-433C-8D8F-62DEA115E54B}" type="parTrans" cxnId="{AA6F67C7-D4BD-495D-ABF7-144B4648AB97}">
      <dgm:prSet/>
      <dgm:spPr/>
      <dgm:t>
        <a:bodyPr/>
        <a:lstStyle/>
        <a:p>
          <a:endParaRPr lang="en-US"/>
        </a:p>
      </dgm:t>
    </dgm:pt>
    <dgm:pt modelId="{E547EACD-6D45-44DD-A87F-FCDABEA95472}" type="sibTrans" cxnId="{AA6F67C7-D4BD-495D-ABF7-144B4648AB97}">
      <dgm:prSet/>
      <dgm:spPr/>
      <dgm:t>
        <a:bodyPr/>
        <a:lstStyle/>
        <a:p>
          <a:endParaRPr lang="en-US"/>
        </a:p>
      </dgm:t>
    </dgm:pt>
    <dgm:pt modelId="{CF3F32C2-C172-46F2-8554-D6D8436D7689}">
      <dgm:prSet/>
      <dgm:spPr/>
      <dgm:t>
        <a:bodyPr/>
        <a:lstStyle/>
        <a:p>
          <a:r>
            <a:rPr lang="en-US"/>
            <a:t>Urban and rural</a:t>
          </a:r>
        </a:p>
      </dgm:t>
    </dgm:pt>
    <dgm:pt modelId="{3FCD6FE4-68EE-4090-BD99-4B8205C3D66F}" type="parTrans" cxnId="{29845E74-93FD-48D8-A276-2420FBB0AC40}">
      <dgm:prSet/>
      <dgm:spPr/>
      <dgm:t>
        <a:bodyPr/>
        <a:lstStyle/>
        <a:p>
          <a:endParaRPr lang="en-US"/>
        </a:p>
      </dgm:t>
    </dgm:pt>
    <dgm:pt modelId="{428291B3-E9DA-446D-AF36-C4FF607B8365}" type="sibTrans" cxnId="{29845E74-93FD-48D8-A276-2420FBB0AC40}">
      <dgm:prSet/>
      <dgm:spPr/>
      <dgm:t>
        <a:bodyPr/>
        <a:lstStyle/>
        <a:p>
          <a:endParaRPr lang="en-US"/>
        </a:p>
      </dgm:t>
    </dgm:pt>
    <dgm:pt modelId="{FE2FEA9B-6A7E-4D53-9BFD-95B4AA7A7F67}">
      <dgm:prSet/>
      <dgm:spPr/>
      <dgm:t>
        <a:bodyPr/>
        <a:lstStyle/>
        <a:p>
          <a:r>
            <a:rPr lang="en-US"/>
            <a:t>By County</a:t>
          </a:r>
        </a:p>
      </dgm:t>
    </dgm:pt>
    <dgm:pt modelId="{F9A529AF-132A-4092-BE7D-7F7D39880550}" type="parTrans" cxnId="{FBB925F0-23D7-414A-8BA4-B2C04F1A256D}">
      <dgm:prSet/>
      <dgm:spPr/>
      <dgm:t>
        <a:bodyPr/>
        <a:lstStyle/>
        <a:p>
          <a:endParaRPr lang="en-US"/>
        </a:p>
      </dgm:t>
    </dgm:pt>
    <dgm:pt modelId="{B461B55F-F164-46F1-96B9-DECA9A03A5BB}" type="sibTrans" cxnId="{FBB925F0-23D7-414A-8BA4-B2C04F1A256D}">
      <dgm:prSet/>
      <dgm:spPr/>
      <dgm:t>
        <a:bodyPr/>
        <a:lstStyle/>
        <a:p>
          <a:endParaRPr lang="en-US"/>
        </a:p>
      </dgm:t>
    </dgm:pt>
    <dgm:pt modelId="{DF4207E6-CBD2-4B7B-BAE6-3F69C7626C38}" type="pres">
      <dgm:prSet presAssocID="{B2541A2F-456C-4B2C-B85D-6DFD832DB300}" presName="linear" presStyleCnt="0">
        <dgm:presLayoutVars>
          <dgm:dir/>
          <dgm:animLvl val="lvl"/>
          <dgm:resizeHandles val="exact"/>
        </dgm:presLayoutVars>
      </dgm:prSet>
      <dgm:spPr/>
    </dgm:pt>
    <dgm:pt modelId="{8C6B03E6-8EAB-4600-A765-1859A6A8CD4F}" type="pres">
      <dgm:prSet presAssocID="{C8E40126-523A-4FA8-822B-549382C48F39}" presName="parentLin" presStyleCnt="0"/>
      <dgm:spPr/>
    </dgm:pt>
    <dgm:pt modelId="{5262FF0B-8E9D-4759-9185-B3566C948378}" type="pres">
      <dgm:prSet presAssocID="{C8E40126-523A-4FA8-822B-549382C48F39}" presName="parentLeftMargin" presStyleLbl="node1" presStyleIdx="0" presStyleCnt="3"/>
      <dgm:spPr/>
    </dgm:pt>
    <dgm:pt modelId="{68ADA6E3-AB6D-45D3-B5F0-7BF648386FAD}" type="pres">
      <dgm:prSet presAssocID="{C8E40126-523A-4FA8-822B-549382C48F39}" presName="parentText" presStyleLbl="node1" presStyleIdx="0" presStyleCnt="3" custScaleX="110416">
        <dgm:presLayoutVars>
          <dgm:chMax val="0"/>
          <dgm:bulletEnabled val="1"/>
        </dgm:presLayoutVars>
      </dgm:prSet>
      <dgm:spPr/>
    </dgm:pt>
    <dgm:pt modelId="{71F02CDF-35EF-4E3D-8C72-6F302278696D}" type="pres">
      <dgm:prSet presAssocID="{C8E40126-523A-4FA8-822B-549382C48F39}" presName="negativeSpace" presStyleCnt="0"/>
      <dgm:spPr/>
    </dgm:pt>
    <dgm:pt modelId="{A85110DD-3F4D-45EB-AB8C-F48C73A5EB5C}" type="pres">
      <dgm:prSet presAssocID="{C8E40126-523A-4FA8-822B-549382C48F39}" presName="childText" presStyleLbl="conFgAcc1" presStyleIdx="0" presStyleCnt="3">
        <dgm:presLayoutVars>
          <dgm:bulletEnabled val="1"/>
        </dgm:presLayoutVars>
      </dgm:prSet>
      <dgm:spPr/>
    </dgm:pt>
    <dgm:pt modelId="{E4545C25-2399-4987-93B7-3B2BDFC01342}" type="pres">
      <dgm:prSet presAssocID="{F6B6B8E8-2018-487E-A0D6-F00646E4CEE9}" presName="spaceBetweenRectangles" presStyleCnt="0"/>
      <dgm:spPr/>
    </dgm:pt>
    <dgm:pt modelId="{FD45F253-1B58-4A84-B6CF-3A772D153CA6}" type="pres">
      <dgm:prSet presAssocID="{A3EB180A-EB91-4575-9C49-B4F38DE458D3}" presName="parentLin" presStyleCnt="0"/>
      <dgm:spPr/>
    </dgm:pt>
    <dgm:pt modelId="{211014B5-9BEC-4FE5-A484-3553385CB13D}" type="pres">
      <dgm:prSet presAssocID="{A3EB180A-EB91-4575-9C49-B4F38DE458D3}" presName="parentLeftMargin" presStyleLbl="node1" presStyleIdx="0" presStyleCnt="3"/>
      <dgm:spPr/>
    </dgm:pt>
    <dgm:pt modelId="{B2DB707E-E81E-4F4D-9524-5C4056C8F129}" type="pres">
      <dgm:prSet presAssocID="{A3EB180A-EB91-4575-9C49-B4F38DE458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5C9E6-31E8-46BB-8947-0B2CD6B31C34}" type="pres">
      <dgm:prSet presAssocID="{A3EB180A-EB91-4575-9C49-B4F38DE458D3}" presName="negativeSpace" presStyleCnt="0"/>
      <dgm:spPr/>
    </dgm:pt>
    <dgm:pt modelId="{1A872E82-2273-4B85-B2AB-2F1F40B0A9B8}" type="pres">
      <dgm:prSet presAssocID="{A3EB180A-EB91-4575-9C49-B4F38DE458D3}" presName="childText" presStyleLbl="conFgAcc1" presStyleIdx="1" presStyleCnt="3">
        <dgm:presLayoutVars>
          <dgm:bulletEnabled val="1"/>
        </dgm:presLayoutVars>
      </dgm:prSet>
      <dgm:spPr/>
    </dgm:pt>
    <dgm:pt modelId="{1E70FAB4-F218-4F16-AB59-85F54E8B86F4}" type="pres">
      <dgm:prSet presAssocID="{500ED6B1-D222-4DB7-A6AF-EC696CACA759}" presName="spaceBetweenRectangles" presStyleCnt="0"/>
      <dgm:spPr/>
    </dgm:pt>
    <dgm:pt modelId="{F48BCE64-0BE0-4F75-941A-AB9098CAFE3D}" type="pres">
      <dgm:prSet presAssocID="{E5F799BC-CF27-4F89-9AFD-D61B38635F4B}" presName="parentLin" presStyleCnt="0"/>
      <dgm:spPr/>
    </dgm:pt>
    <dgm:pt modelId="{66D71558-32BA-41A3-8E75-E01347962326}" type="pres">
      <dgm:prSet presAssocID="{E5F799BC-CF27-4F89-9AFD-D61B38635F4B}" presName="parentLeftMargin" presStyleLbl="node1" presStyleIdx="1" presStyleCnt="3"/>
      <dgm:spPr/>
    </dgm:pt>
    <dgm:pt modelId="{C643134A-4B11-4D53-959B-44ADB821AD3A}" type="pres">
      <dgm:prSet presAssocID="{E5F799BC-CF27-4F89-9AFD-D61B38635F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0D6938-D5CE-4B81-80FC-F04C000B11B2}" type="pres">
      <dgm:prSet presAssocID="{E5F799BC-CF27-4F89-9AFD-D61B38635F4B}" presName="negativeSpace" presStyleCnt="0"/>
      <dgm:spPr/>
    </dgm:pt>
    <dgm:pt modelId="{8A90737D-8516-4D08-B986-4CEE5C45754A}" type="pres">
      <dgm:prSet presAssocID="{E5F799BC-CF27-4F89-9AFD-D61B38635F4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8B1B0E-5CBF-4D7A-A76A-9E4E0590E596}" type="presOf" srcId="{CF3F32C2-C172-46F2-8554-D6D8436D7689}" destId="{8A90737D-8516-4D08-B986-4CEE5C45754A}" srcOrd="0" destOrd="0" presId="urn:microsoft.com/office/officeart/2005/8/layout/list1"/>
    <dgm:cxn modelId="{5A388813-20B4-4A43-BE7D-627C0FA0BA55}" type="presOf" srcId="{C8E40126-523A-4FA8-822B-549382C48F39}" destId="{5262FF0B-8E9D-4759-9185-B3566C948378}" srcOrd="0" destOrd="0" presId="urn:microsoft.com/office/officeart/2005/8/layout/list1"/>
    <dgm:cxn modelId="{68E9A41A-A458-4651-BCE6-D432A9B71C6B}" type="presOf" srcId="{A3EB180A-EB91-4575-9C49-B4F38DE458D3}" destId="{B2DB707E-E81E-4F4D-9524-5C4056C8F129}" srcOrd="1" destOrd="0" presId="urn:microsoft.com/office/officeart/2005/8/layout/list1"/>
    <dgm:cxn modelId="{9BD3FA21-9099-406C-B205-6266C1BE48C5}" type="presOf" srcId="{C8E40126-523A-4FA8-822B-549382C48F39}" destId="{68ADA6E3-AB6D-45D3-B5F0-7BF648386FAD}" srcOrd="1" destOrd="0" presId="urn:microsoft.com/office/officeart/2005/8/layout/list1"/>
    <dgm:cxn modelId="{79D87126-FBB2-4043-9977-819C6B1AB52E}" type="presOf" srcId="{A3EB180A-EB91-4575-9C49-B4F38DE458D3}" destId="{211014B5-9BEC-4FE5-A484-3553385CB13D}" srcOrd="0" destOrd="0" presId="urn:microsoft.com/office/officeart/2005/8/layout/list1"/>
    <dgm:cxn modelId="{491CD92A-2CD6-464A-B9D1-7F9602DCB64C}" type="presOf" srcId="{E5F799BC-CF27-4F89-9AFD-D61B38635F4B}" destId="{C643134A-4B11-4D53-959B-44ADB821AD3A}" srcOrd="1" destOrd="0" presId="urn:microsoft.com/office/officeart/2005/8/layout/list1"/>
    <dgm:cxn modelId="{86EAFB5F-19A1-4C68-9035-D539C033143F}" srcId="{A3EB180A-EB91-4575-9C49-B4F38DE458D3}" destId="{ACDFA8FB-9590-433E-9385-D97AFC70909F}" srcOrd="0" destOrd="0" parTransId="{3E739ABF-E228-4601-B03B-86FDF959CED0}" sibTransId="{5499E54B-3CD9-4243-B048-2FD391E9BC8B}"/>
    <dgm:cxn modelId="{E2855F43-C7C5-4103-B38A-39646417EBFA}" srcId="{B2541A2F-456C-4B2C-B85D-6DFD832DB300}" destId="{C8E40126-523A-4FA8-822B-549382C48F39}" srcOrd="0" destOrd="0" parTransId="{0E3838A2-6222-4BBF-9C52-4B27B06BF51B}" sibTransId="{F6B6B8E8-2018-487E-A0D6-F00646E4CEE9}"/>
    <dgm:cxn modelId="{2C0C4743-45F1-4736-A80E-865C34570D74}" type="presOf" srcId="{E196149A-410A-4D13-84DE-3FE4D2A03637}" destId="{1A872E82-2273-4B85-B2AB-2F1F40B0A9B8}" srcOrd="0" destOrd="1" presId="urn:microsoft.com/office/officeart/2005/8/layout/list1"/>
    <dgm:cxn modelId="{29845E74-93FD-48D8-A276-2420FBB0AC40}" srcId="{E5F799BC-CF27-4F89-9AFD-D61B38635F4B}" destId="{CF3F32C2-C172-46F2-8554-D6D8436D7689}" srcOrd="0" destOrd="0" parTransId="{3FCD6FE4-68EE-4090-BD99-4B8205C3D66F}" sibTransId="{428291B3-E9DA-446D-AF36-C4FF607B8365}"/>
    <dgm:cxn modelId="{4965FA80-F4F1-407E-A131-1F6DCA9C7B2A}" type="presOf" srcId="{E5F799BC-CF27-4F89-9AFD-D61B38635F4B}" destId="{66D71558-32BA-41A3-8E75-E01347962326}" srcOrd="0" destOrd="0" presId="urn:microsoft.com/office/officeart/2005/8/layout/list1"/>
    <dgm:cxn modelId="{C18E068F-0C3C-40F5-BF82-A337913AE2AE}" srcId="{A3EB180A-EB91-4575-9C49-B4F38DE458D3}" destId="{78A9005C-9546-4DB4-9D24-0027A407E5EE}" srcOrd="2" destOrd="0" parTransId="{045A6BB6-2774-477D-A852-7AF31438DB1B}" sibTransId="{B098C9F7-111B-4BB1-9F4C-25D289FCC42A}"/>
    <dgm:cxn modelId="{BEB9CCA8-1898-41CC-B2CE-36243C2CCD27}" type="presOf" srcId="{ACDFA8FB-9590-433E-9385-D97AFC70909F}" destId="{1A872E82-2273-4B85-B2AB-2F1F40B0A9B8}" srcOrd="0" destOrd="0" presId="urn:microsoft.com/office/officeart/2005/8/layout/list1"/>
    <dgm:cxn modelId="{AF3624B1-3450-417E-B6F3-294B7EE1A046}" type="presOf" srcId="{B2541A2F-456C-4B2C-B85D-6DFD832DB300}" destId="{DF4207E6-CBD2-4B7B-BAE6-3F69C7626C38}" srcOrd="0" destOrd="0" presId="urn:microsoft.com/office/officeart/2005/8/layout/list1"/>
    <dgm:cxn modelId="{206630BA-95BD-4693-94A7-DA1E4B8067FD}" type="presOf" srcId="{FE2FEA9B-6A7E-4D53-9BFD-95B4AA7A7F67}" destId="{8A90737D-8516-4D08-B986-4CEE5C45754A}" srcOrd="0" destOrd="1" presId="urn:microsoft.com/office/officeart/2005/8/layout/list1"/>
    <dgm:cxn modelId="{AA6F67C7-D4BD-495D-ABF7-144B4648AB97}" srcId="{B2541A2F-456C-4B2C-B85D-6DFD832DB300}" destId="{E5F799BC-CF27-4F89-9AFD-D61B38635F4B}" srcOrd="2" destOrd="0" parTransId="{5EAE0E0F-28E6-433C-8D8F-62DEA115E54B}" sibTransId="{E547EACD-6D45-44DD-A87F-FCDABEA95472}"/>
    <dgm:cxn modelId="{7239E9CA-C6AE-4958-901E-F9FA8DF08DF7}" type="presOf" srcId="{78A9005C-9546-4DB4-9D24-0027A407E5EE}" destId="{1A872E82-2273-4B85-B2AB-2F1F40B0A9B8}" srcOrd="0" destOrd="2" presId="urn:microsoft.com/office/officeart/2005/8/layout/list1"/>
    <dgm:cxn modelId="{F9D4DBDE-4097-407B-8FDB-BFCEBC82E869}" srcId="{A3EB180A-EB91-4575-9C49-B4F38DE458D3}" destId="{E196149A-410A-4D13-84DE-3FE4D2A03637}" srcOrd="1" destOrd="0" parTransId="{DE413545-66BE-4EEB-8A20-B901B31D408B}" sibTransId="{47CD4A2B-1997-493B-B2CA-9625044E8C85}"/>
    <dgm:cxn modelId="{0EA696E2-412E-4D9B-8E86-38D3B363C481}" srcId="{B2541A2F-456C-4B2C-B85D-6DFD832DB300}" destId="{A3EB180A-EB91-4575-9C49-B4F38DE458D3}" srcOrd="1" destOrd="0" parTransId="{41A4BFF7-D628-46C0-B98B-2220849C3D04}" sibTransId="{500ED6B1-D222-4DB7-A6AF-EC696CACA759}"/>
    <dgm:cxn modelId="{FBB925F0-23D7-414A-8BA4-B2C04F1A256D}" srcId="{E5F799BC-CF27-4F89-9AFD-D61B38635F4B}" destId="{FE2FEA9B-6A7E-4D53-9BFD-95B4AA7A7F67}" srcOrd="1" destOrd="0" parTransId="{F9A529AF-132A-4092-BE7D-7F7D39880550}" sibTransId="{B461B55F-F164-46F1-96B9-DECA9A03A5BB}"/>
    <dgm:cxn modelId="{59447EC6-CE11-463F-BC5F-ECA7DA9E12E8}" type="presParOf" srcId="{DF4207E6-CBD2-4B7B-BAE6-3F69C7626C38}" destId="{8C6B03E6-8EAB-4600-A765-1859A6A8CD4F}" srcOrd="0" destOrd="0" presId="urn:microsoft.com/office/officeart/2005/8/layout/list1"/>
    <dgm:cxn modelId="{523F908E-A066-4DA3-B6E7-69B49C4C44BF}" type="presParOf" srcId="{8C6B03E6-8EAB-4600-A765-1859A6A8CD4F}" destId="{5262FF0B-8E9D-4759-9185-B3566C948378}" srcOrd="0" destOrd="0" presId="urn:microsoft.com/office/officeart/2005/8/layout/list1"/>
    <dgm:cxn modelId="{5806DAD1-B4CA-43E6-929D-F9092BA0D43E}" type="presParOf" srcId="{8C6B03E6-8EAB-4600-A765-1859A6A8CD4F}" destId="{68ADA6E3-AB6D-45D3-B5F0-7BF648386FAD}" srcOrd="1" destOrd="0" presId="urn:microsoft.com/office/officeart/2005/8/layout/list1"/>
    <dgm:cxn modelId="{CB97C291-2775-46ED-8F1D-E1073A645AFF}" type="presParOf" srcId="{DF4207E6-CBD2-4B7B-BAE6-3F69C7626C38}" destId="{71F02CDF-35EF-4E3D-8C72-6F302278696D}" srcOrd="1" destOrd="0" presId="urn:microsoft.com/office/officeart/2005/8/layout/list1"/>
    <dgm:cxn modelId="{5DC25D2D-9599-4FC8-A937-6655AB52E773}" type="presParOf" srcId="{DF4207E6-CBD2-4B7B-BAE6-3F69C7626C38}" destId="{A85110DD-3F4D-45EB-AB8C-F48C73A5EB5C}" srcOrd="2" destOrd="0" presId="urn:microsoft.com/office/officeart/2005/8/layout/list1"/>
    <dgm:cxn modelId="{2EDE7046-8548-44EA-8D4E-423E49957D20}" type="presParOf" srcId="{DF4207E6-CBD2-4B7B-BAE6-3F69C7626C38}" destId="{E4545C25-2399-4987-93B7-3B2BDFC01342}" srcOrd="3" destOrd="0" presId="urn:microsoft.com/office/officeart/2005/8/layout/list1"/>
    <dgm:cxn modelId="{DD7A47C0-35AA-452B-BF9A-E7CFFDBCB2B7}" type="presParOf" srcId="{DF4207E6-CBD2-4B7B-BAE6-3F69C7626C38}" destId="{FD45F253-1B58-4A84-B6CF-3A772D153CA6}" srcOrd="4" destOrd="0" presId="urn:microsoft.com/office/officeart/2005/8/layout/list1"/>
    <dgm:cxn modelId="{A95B2FC5-9C95-40EC-B003-5D7263D095FC}" type="presParOf" srcId="{FD45F253-1B58-4A84-B6CF-3A772D153CA6}" destId="{211014B5-9BEC-4FE5-A484-3553385CB13D}" srcOrd="0" destOrd="0" presId="urn:microsoft.com/office/officeart/2005/8/layout/list1"/>
    <dgm:cxn modelId="{6061576A-4686-4A7D-9CAB-D11D0831DB05}" type="presParOf" srcId="{FD45F253-1B58-4A84-B6CF-3A772D153CA6}" destId="{B2DB707E-E81E-4F4D-9524-5C4056C8F129}" srcOrd="1" destOrd="0" presId="urn:microsoft.com/office/officeart/2005/8/layout/list1"/>
    <dgm:cxn modelId="{3068E857-51DB-449D-B9DD-A4155CF2B26F}" type="presParOf" srcId="{DF4207E6-CBD2-4B7B-BAE6-3F69C7626C38}" destId="{AAC5C9E6-31E8-46BB-8947-0B2CD6B31C34}" srcOrd="5" destOrd="0" presId="urn:microsoft.com/office/officeart/2005/8/layout/list1"/>
    <dgm:cxn modelId="{492D6952-B27A-4ABA-892A-36B9A2AD9405}" type="presParOf" srcId="{DF4207E6-CBD2-4B7B-BAE6-3F69C7626C38}" destId="{1A872E82-2273-4B85-B2AB-2F1F40B0A9B8}" srcOrd="6" destOrd="0" presId="urn:microsoft.com/office/officeart/2005/8/layout/list1"/>
    <dgm:cxn modelId="{9F7DFEAB-7381-4F70-86CA-9D51F0E73899}" type="presParOf" srcId="{DF4207E6-CBD2-4B7B-BAE6-3F69C7626C38}" destId="{1E70FAB4-F218-4F16-AB59-85F54E8B86F4}" srcOrd="7" destOrd="0" presId="urn:microsoft.com/office/officeart/2005/8/layout/list1"/>
    <dgm:cxn modelId="{0C8FFA2A-49C4-4897-B1B8-B20B54603C7B}" type="presParOf" srcId="{DF4207E6-CBD2-4B7B-BAE6-3F69C7626C38}" destId="{F48BCE64-0BE0-4F75-941A-AB9098CAFE3D}" srcOrd="8" destOrd="0" presId="urn:microsoft.com/office/officeart/2005/8/layout/list1"/>
    <dgm:cxn modelId="{68F61E7F-5D03-41DF-8B41-0E49174F894C}" type="presParOf" srcId="{F48BCE64-0BE0-4F75-941A-AB9098CAFE3D}" destId="{66D71558-32BA-41A3-8E75-E01347962326}" srcOrd="0" destOrd="0" presId="urn:microsoft.com/office/officeart/2005/8/layout/list1"/>
    <dgm:cxn modelId="{B95C489E-2680-4FA8-BD57-89B736B68B67}" type="presParOf" srcId="{F48BCE64-0BE0-4F75-941A-AB9098CAFE3D}" destId="{C643134A-4B11-4D53-959B-44ADB821AD3A}" srcOrd="1" destOrd="0" presId="urn:microsoft.com/office/officeart/2005/8/layout/list1"/>
    <dgm:cxn modelId="{B791546B-0073-4DDA-B2E7-FD83E2538DC9}" type="presParOf" srcId="{DF4207E6-CBD2-4B7B-BAE6-3F69C7626C38}" destId="{A30D6938-D5CE-4B81-80FC-F04C000B11B2}" srcOrd="9" destOrd="0" presId="urn:microsoft.com/office/officeart/2005/8/layout/list1"/>
    <dgm:cxn modelId="{D07E4CFC-8E33-423C-B3F3-AEDFF6807089}" type="presParOf" srcId="{DF4207E6-CBD2-4B7B-BAE6-3F69C7626C38}" destId="{8A90737D-8516-4D08-B986-4CEE5C4575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110DD-3F4D-45EB-AB8C-F48C73A5EB5C}">
      <dsp:nvSpPr>
        <dsp:cNvPr id="0" name=""/>
        <dsp:cNvSpPr/>
      </dsp:nvSpPr>
      <dsp:spPr>
        <a:xfrm>
          <a:off x="0" y="320428"/>
          <a:ext cx="78105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DA6E3-AB6D-45D3-B5F0-7BF648386FAD}">
      <dsp:nvSpPr>
        <dsp:cNvPr id="0" name=""/>
        <dsp:cNvSpPr/>
      </dsp:nvSpPr>
      <dsp:spPr>
        <a:xfrm>
          <a:off x="390525" y="69508"/>
          <a:ext cx="603682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1,659 persons were killed in car crashes in NC in 2021</a:t>
          </a:r>
        </a:p>
      </dsp:txBody>
      <dsp:txXfrm>
        <a:off x="415023" y="94006"/>
        <a:ext cx="5987833" cy="452844"/>
      </dsp:txXfrm>
    </dsp:sp>
    <dsp:sp modelId="{1A872E82-2273-4B85-B2AB-2F1F40B0A9B8}">
      <dsp:nvSpPr>
        <dsp:cNvPr id="0" name=""/>
        <dsp:cNvSpPr/>
      </dsp:nvSpPr>
      <dsp:spPr>
        <a:xfrm>
          <a:off x="0" y="1091548"/>
          <a:ext cx="7810500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54076" rIns="606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Hour of the day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Day of the week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Month of the year</a:t>
          </a:r>
        </a:p>
      </dsp:txBody>
      <dsp:txXfrm>
        <a:off x="0" y="1091548"/>
        <a:ext cx="7810500" cy="1231650"/>
      </dsp:txXfrm>
    </dsp:sp>
    <dsp:sp modelId="{B2DB707E-E81E-4F4D-9524-5C4056C8F129}">
      <dsp:nvSpPr>
        <dsp:cNvPr id="0" name=""/>
        <dsp:cNvSpPr/>
      </dsp:nvSpPr>
      <dsp:spPr>
        <a:xfrm>
          <a:off x="390525" y="840628"/>
          <a:ext cx="54673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When are the high-risk times that these fatal accidents occur?</a:t>
          </a:r>
        </a:p>
      </dsp:txBody>
      <dsp:txXfrm>
        <a:off x="415023" y="865126"/>
        <a:ext cx="5418354" cy="452844"/>
      </dsp:txXfrm>
    </dsp:sp>
    <dsp:sp modelId="{8A90737D-8516-4D08-B986-4CEE5C45754A}">
      <dsp:nvSpPr>
        <dsp:cNvPr id="0" name=""/>
        <dsp:cNvSpPr/>
      </dsp:nvSpPr>
      <dsp:spPr>
        <a:xfrm>
          <a:off x="0" y="2665919"/>
          <a:ext cx="7810500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54076" rIns="6061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Urban and rural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By County</a:t>
          </a:r>
        </a:p>
      </dsp:txBody>
      <dsp:txXfrm>
        <a:off x="0" y="2665919"/>
        <a:ext cx="7810500" cy="963900"/>
      </dsp:txXfrm>
    </dsp:sp>
    <dsp:sp modelId="{C643134A-4B11-4D53-959B-44ADB821AD3A}">
      <dsp:nvSpPr>
        <dsp:cNvPr id="0" name=""/>
        <dsp:cNvSpPr/>
      </dsp:nvSpPr>
      <dsp:spPr>
        <a:xfrm>
          <a:off x="390525" y="2414999"/>
          <a:ext cx="54673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Where are the accidents occurring?</a:t>
          </a:r>
        </a:p>
      </dsp:txBody>
      <dsp:txXfrm>
        <a:off x="415023" y="2439497"/>
        <a:ext cx="541835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best friend works as a telecommunicator for the NC State Troopers and she is always concerned about my road safety, because she sees the worst of it all day long.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been best friend since kindergarten, and we plan on living/traveling together when we retire, losing me would be the worst LOL.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She is most concerned when I am on the road early in the morning like 5-6AM because according to her, this is when the worst accidents happen.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thought, well lets find out if she’s right!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group focused on data for Fatal Car Crashes in North Carolina in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 our data, 1,659 persons were killed in car crashes in 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are the high-risk times that these fatal accidents are occurring?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decided to examine the hour of the day, day of the week, and month of these crashes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examined where these accidents were occurring.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benefit from this data?</a:t>
            </a:r>
          </a:p>
          <a:p>
            <a:r>
              <a:rPr lang="en-US" dirty="0"/>
              <a:t>Well, first, us, we, the general public would benefit. It’s good to know when to not be on the road if we can help it for safety’s sake.</a:t>
            </a:r>
          </a:p>
          <a:p>
            <a:r>
              <a:rPr lang="en-US" dirty="0"/>
              <a:t>Traffic enforcement can use this data to determine high fatality areas and where they may need to put their resources</a:t>
            </a:r>
          </a:p>
          <a:p>
            <a:r>
              <a:rPr lang="en-US" dirty="0"/>
              <a:t>Civil planning can see if certain roads are prone to high fatality accidents</a:t>
            </a:r>
          </a:p>
          <a:p>
            <a:r>
              <a:rPr lang="en-US" dirty="0"/>
              <a:t>Legislature can enact laws to make roads safer</a:t>
            </a:r>
          </a:p>
          <a:p>
            <a:r>
              <a:rPr lang="en-US" dirty="0"/>
              <a:t>Hospitals can be aware that they are near a high risk area and be better prepared for emergencies</a:t>
            </a:r>
          </a:p>
          <a:p>
            <a:r>
              <a:rPr lang="en-US" dirty="0"/>
              <a:t>Insurance companies can determine how safe an area is and price their policies accordingly or even if they want to start offering more coverage in particular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 - We are now moving onto 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before and after of DF89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4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my best friend was wrong, the time that most fatal accidents occurred was at 6:00PM with 117 fatalities and the least amount was at 5:00AM with 23 fatalities.</a:t>
            </a:r>
          </a:p>
          <a:p>
            <a:r>
              <a:rPr lang="en-US" dirty="0"/>
              <a:t>I am going to say that it makes sense, because people wouldn’t be speeding in the morning hurrying to work, BUT they will be trying to hurry home after work.</a:t>
            </a:r>
          </a:p>
          <a:p>
            <a:endParaRPr lang="en-US" dirty="0"/>
          </a:p>
          <a:p>
            <a:r>
              <a:rPr lang="en-US" dirty="0"/>
              <a:t>I used Matplotlib and </a:t>
            </a:r>
            <a:r>
              <a:rPr lang="en-US" dirty="0" err="1"/>
              <a:t>pyplot</a:t>
            </a:r>
            <a:r>
              <a:rPr lang="en-US" dirty="0"/>
              <a:t> to create a horizontal bar graph. The time is in military time and starts at the bottom at 0:00 or 12AM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Fatal Crashes in North Carolina for the Year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3B6BF-9493-3BFB-5543-CBC1D632BBC7}"/>
              </a:ext>
            </a:extLst>
          </p:cNvPr>
          <p:cNvSpPr txBox="1"/>
          <p:nvPr/>
        </p:nvSpPr>
        <p:spPr>
          <a:xfrm>
            <a:off x="6309905" y="4549552"/>
            <a:ext cx="5486400" cy="1645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Presentation by Aline Vo, Brian Stumm,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and Annie Joseph </a:t>
            </a:r>
            <a:r>
              <a:rPr lang="en-US" sz="2400" b="1" i="0" kern="12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Serlie</a:t>
            </a:r>
            <a:r>
              <a: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Rajan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FCCC-BB2C-5889-8581-EFC60D13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the Week</a:t>
            </a:r>
          </a:p>
        </p:txBody>
      </p:sp>
      <p:pic>
        <p:nvPicPr>
          <p:cNvPr id="6" name="Content Placeholder 5" descr="A graph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FE53ACB2-9C34-3831-A169-88F08B48834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53" y="2428988"/>
            <a:ext cx="6654228" cy="3895612"/>
          </a:xfrm>
        </p:spPr>
      </p:pic>
    </p:spTree>
    <p:extLst>
      <p:ext uri="{BB962C8B-B14F-4D97-AF65-F5344CB8AC3E}">
        <p14:creationId xmlns:p14="http://schemas.microsoft.com/office/powerpoint/2010/main" val="14050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4EB0-EFAC-AF6F-E11E-00296C52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Years for Weekdays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47E4E40-995C-9978-0C08-B4FAD970C0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40" y="2311789"/>
            <a:ext cx="9014460" cy="4200354"/>
          </a:xfrm>
        </p:spPr>
      </p:pic>
    </p:spTree>
    <p:extLst>
      <p:ext uri="{BB962C8B-B14F-4D97-AF65-F5344CB8AC3E}">
        <p14:creationId xmlns:p14="http://schemas.microsoft.com/office/powerpoint/2010/main" val="259750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012C-53E6-BDDA-9D8A-F9CDE520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Months of the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E8D9E7-1236-D4D2-2989-0918ADD555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3725" y="2676525"/>
            <a:ext cx="4491038" cy="359727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  <a:latin typeface="Franklin Gothic Book"/>
              </a:rPr>
              <a:t>Tool Used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</a:rPr>
              <a:t>plotly.express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module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Data Clean Up: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Import the data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Select only North Carolina data for the year 2021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Created new data frame with desired columns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Changing the data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types,rearranging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the columns, extract the month names from Date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Using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groupby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(), count() method to get the desired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DataFrames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Using the Data Frames visualize the data in different charts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A20A6-1EB3-8E0A-DDAD-78B32C325B2D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69" y="2694020"/>
            <a:ext cx="5688506" cy="35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6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98CE-33EA-AF49-F9AA-EA75704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FC376-75AF-BC1B-7FBE-7AAC28788EF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82840" y="2961858"/>
            <a:ext cx="3133725" cy="28449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0CCA7C-5B9A-C207-A30F-DE8047F8123D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618448"/>
            <a:ext cx="6053860" cy="350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2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5FAB-B6A9-CD75-6087-E6548577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55249A-6A74-F6FF-5B7E-2B3AB6776D9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2009427"/>
            <a:ext cx="7850415" cy="431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08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 err="1"/>
              <a:t>Slemma</a:t>
            </a:r>
            <a:r>
              <a:rPr lang="en-US" dirty="0"/>
              <a:t> 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9A728-595E-0F48-CDFB-4F80F5B7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6" y="1095222"/>
            <a:ext cx="6919727" cy="40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Maps – Explain what Folium is</a:t>
            </a:r>
          </a:p>
        </p:txBody>
      </p:sp>
      <p:pic>
        <p:nvPicPr>
          <p:cNvPr id="6" name="Picture Placeholder 5" descr="A map of the state of north carolina&#10;&#10;Description automatically generated">
            <a:extLst>
              <a:ext uri="{FF2B5EF4-FFF2-40B4-BE49-F238E27FC236}">
                <a16:creationId xmlns:a16="http://schemas.microsoft.com/office/drawing/2014/main" id="{0F0DE62D-44AB-533D-5B39-3D74548505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37817" y="2282008"/>
            <a:ext cx="7650066" cy="3699328"/>
          </a:xfrm>
          <a:noFill/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36463077-16D2-4083-7AD2-8EA0E3F8050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067662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41DE-1E9A-2894-ABBA-804E313C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would benefit?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4661-BA2B-686F-6275-C6C554E16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General public</a:t>
            </a:r>
          </a:p>
          <a:p>
            <a:r>
              <a:rPr lang="en-US" dirty="0"/>
              <a:t>Traffic enforcement</a:t>
            </a:r>
          </a:p>
          <a:p>
            <a:r>
              <a:rPr lang="en-US" dirty="0"/>
              <a:t>Civil planning</a:t>
            </a:r>
          </a:p>
          <a:p>
            <a:r>
              <a:rPr lang="en-US" dirty="0"/>
              <a:t>Legislature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59190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Sources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81" y="-190280"/>
            <a:ext cx="10873740" cy="1680205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086837"/>
          </a:xfrm>
        </p:spPr>
        <p:txBody>
          <a:bodyPr>
            <a:normAutofit/>
          </a:bodyPr>
          <a:lstStyle/>
          <a:p>
            <a:r>
              <a:rPr lang="en-US" dirty="0"/>
              <a:t>NHTSA – The National Highway Transportation Safety Administration</a:t>
            </a:r>
          </a:p>
          <a:p>
            <a:r>
              <a:rPr lang="en-US" dirty="0"/>
              <a:t>FARS – Fatality Analysis Reporting System</a:t>
            </a:r>
          </a:p>
          <a:p>
            <a:pPr lvl="1"/>
            <a:r>
              <a:rPr lang="en-US" dirty="0"/>
              <a:t>FARS is a nationwide census providing NHTSA, Congress and the American public yearly data regarding fatal injuries suffered in motor vehicle traffic crashes.</a:t>
            </a:r>
          </a:p>
          <a:p>
            <a:r>
              <a:rPr lang="en-US" dirty="0"/>
              <a:t>Data goes as far back as 1975 and files are organized by year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A05434-7256-487F-D0CA-7E2E566C3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36" y="5342397"/>
            <a:ext cx="2240474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FCEA-5E10-3EEC-8F1D-A8BD8A6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7" y="-256127"/>
            <a:ext cx="10873740" cy="1680205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E100-1DD1-C229-2995-D8EA99F5BA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783080"/>
            <a:ext cx="7810500" cy="3024283"/>
          </a:xfrm>
        </p:spPr>
        <p:txBody>
          <a:bodyPr>
            <a:normAutofit/>
          </a:bodyPr>
          <a:lstStyle/>
          <a:p>
            <a:r>
              <a:rPr lang="en-US" sz="1800" dirty="0"/>
              <a:t>- Retrieved FARS data from nhtsa.gov</a:t>
            </a:r>
          </a:p>
          <a:p>
            <a:r>
              <a:rPr lang="en-US" sz="1800" dirty="0"/>
              <a:t>- Removed extra columns from file</a:t>
            </a:r>
          </a:p>
          <a:p>
            <a:r>
              <a:rPr lang="en-US" sz="1800" dirty="0"/>
              <a:t>- Narrowed search to just North Carolina</a:t>
            </a:r>
          </a:p>
          <a:p>
            <a:r>
              <a:rPr lang="en-US" sz="1800" dirty="0"/>
              <a:t>- Dropped rows that contained an hour range as “Unknown Hours”</a:t>
            </a:r>
          </a:p>
          <a:p>
            <a:r>
              <a:rPr lang="en-US" sz="1800" dirty="0"/>
              <a:t>- Create CSV file of fatalities for North Carolina only</a:t>
            </a:r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CD0BA3B9-620B-9DBE-E0BF-8DD7562FE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4362450"/>
            <a:ext cx="7839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C911-DFED-B9E7-E0F3-E54ED30C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A797-8090-06F3-940B-AE00A24CB7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2139385"/>
          </a:xfrm>
        </p:spPr>
        <p:txBody>
          <a:bodyPr/>
          <a:lstStyle/>
          <a:p>
            <a:r>
              <a:rPr lang="en-US" dirty="0"/>
              <a:t>Created table and imported the data into SQL</a:t>
            </a:r>
          </a:p>
          <a:p>
            <a:r>
              <a:rPr lang="en-US" dirty="0"/>
              <a:t>Wrote SQL scripts used to generate graphs for the dashboard (</a:t>
            </a:r>
            <a:r>
              <a:rPr lang="en-US" dirty="0" err="1"/>
              <a:t>Slemma</a:t>
            </a:r>
            <a:r>
              <a:rPr lang="en-US" dirty="0"/>
              <a:t>)</a:t>
            </a:r>
          </a:p>
          <a:p>
            <a:r>
              <a:rPr lang="en-US" dirty="0"/>
              <a:t>Built interactive reports using the SQL scripts generated</a:t>
            </a:r>
          </a:p>
        </p:txBody>
      </p:sp>
    </p:spTree>
    <p:extLst>
      <p:ext uri="{BB962C8B-B14F-4D97-AF65-F5344CB8AC3E}">
        <p14:creationId xmlns:p14="http://schemas.microsoft.com/office/powerpoint/2010/main" val="383254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3069" y="58643"/>
            <a:ext cx="1815465" cy="1169669"/>
          </a:xfrm>
        </p:spPr>
        <p:txBody>
          <a:bodyPr anchor="b">
            <a:norm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10" name="Picture 9" descr="A graph of a number of deaths&#10;&#10;Description automatically generated">
            <a:extLst>
              <a:ext uri="{FF2B5EF4-FFF2-40B4-BE49-F238E27FC236}">
                <a16:creationId xmlns:a16="http://schemas.microsoft.com/office/drawing/2014/main" id="{DD738C8B-4CC3-76BC-DD07-60C9042C0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910"/>
            <a:ext cx="5791200" cy="44881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1" y="1804781"/>
            <a:ext cx="5486400" cy="164592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Method:</a:t>
            </a:r>
          </a:p>
          <a:p>
            <a:pPr lvl="1"/>
            <a:r>
              <a:rPr lang="en-US" sz="1700" dirty="0"/>
              <a:t>Imported </a:t>
            </a:r>
            <a:r>
              <a:rPr lang="en-US" sz="1700" dirty="0" err="1"/>
              <a:t>Matplotlib.pyplot</a:t>
            </a:r>
            <a:endParaRPr lang="en-US" sz="1700" dirty="0"/>
          </a:p>
          <a:p>
            <a:pPr lvl="1"/>
            <a:r>
              <a:rPr lang="en-US" sz="1700" dirty="0"/>
              <a:t>Split ‘Hour Range’ Column to show the first hour, then formatted to military time</a:t>
            </a:r>
          </a:p>
          <a:p>
            <a:pPr lvl="1"/>
            <a:r>
              <a:rPr lang="en-US" sz="1700" dirty="0"/>
              <a:t>Created new data frame with </a:t>
            </a:r>
            <a:r>
              <a:rPr lang="en-US" sz="1700" dirty="0" err="1"/>
              <a:t>groupby</a:t>
            </a:r>
            <a:r>
              <a:rPr lang="en-US" sz="1700" dirty="0"/>
              <a:t> and count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335E89-B84F-B2E5-4624-2F1256BA4831}"/>
              </a:ext>
            </a:extLst>
          </p:cNvPr>
          <p:cNvSpPr txBox="1">
            <a:spLocks/>
          </p:cNvSpPr>
          <p:nvPr/>
        </p:nvSpPr>
        <p:spPr>
          <a:xfrm>
            <a:off x="6400801" y="4187763"/>
            <a:ext cx="5486400" cy="16459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</a:rPr>
              <a:t>Results:</a:t>
            </a:r>
          </a:p>
          <a:p>
            <a:pPr lvl="1"/>
            <a:r>
              <a:rPr lang="en-US" sz="1700" dirty="0"/>
              <a:t>The most fatal accidents occur at 6:00PM (117) with 8:00PM (101) coming in second</a:t>
            </a:r>
          </a:p>
          <a:p>
            <a:pPr lvl="1"/>
            <a:r>
              <a:rPr lang="en-US" sz="1700" dirty="0"/>
              <a:t>The least amount of fatal accidents is at 5:00AM (23)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{5FCA1E0F-CFB2-4ADE-9442-F808803F339C}tf78853419_win32</Template>
  <TotalTime>3809</TotalTime>
  <Words>883</Words>
  <Application>Microsoft Office PowerPoint</Application>
  <PresentationFormat>Widescreen</PresentationFormat>
  <Paragraphs>117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Fatal Crashes in North Carolina for the Year 2021</vt:lpstr>
      <vt:lpstr>Introduction</vt:lpstr>
      <vt:lpstr>Who would benefit?</vt:lpstr>
      <vt:lpstr>The Data</vt:lpstr>
      <vt:lpstr>Data Sources</vt:lpstr>
      <vt:lpstr>Data Cleaning</vt:lpstr>
      <vt:lpstr>SQL Database</vt:lpstr>
      <vt:lpstr>Data Analysis</vt:lpstr>
      <vt:lpstr>Time</vt:lpstr>
      <vt:lpstr>Days of the Week</vt:lpstr>
      <vt:lpstr>Comparison of Years for Weekdays</vt:lpstr>
      <vt:lpstr>Months of the Year</vt:lpstr>
      <vt:lpstr>Top 10 Counties</vt:lpstr>
      <vt:lpstr>Pedestrians</vt:lpstr>
      <vt:lpstr>Slemma Demo</vt:lpstr>
      <vt:lpstr>Maps – Explain what Folium is</vt:lpstr>
      <vt:lpstr>Ethical Considerations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Crashes in North Carolina for the year 2021</dc:title>
  <dc:creator>Aline Vo</dc:creator>
  <cp:lastModifiedBy>Aline Vo</cp:lastModifiedBy>
  <cp:revision>5</cp:revision>
  <dcterms:created xsi:type="dcterms:W3CDTF">2024-01-29T18:39:19Z</dcterms:created>
  <dcterms:modified xsi:type="dcterms:W3CDTF">2024-02-02T02:20:14Z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