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lear Sans" panose="020B0503030202020304" pitchFamily="34" charset="0"/>
      <p:regular r:id="rId14"/>
    </p:embeddedFont>
    <p:embeddedFont>
      <p:font typeface="Clear Sans Bold" panose="020B0803030202020304" pitchFamily="3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2564422" y="3661980"/>
            <a:ext cx="8361420" cy="4908550"/>
          </a:xfrm>
          <a:prstGeom prst="rect">
            <a:avLst/>
          </a:prstGeom>
        </p:spPr>
        <p:txBody>
          <a:bodyPr lIns="0" tIns="0" rIns="0" bIns="0" rtlCol="0" anchor="t">
            <a:spAutoFit/>
          </a:bodyPr>
          <a:lstStyle/>
          <a:p>
            <a:pPr algn="l">
              <a:lnSpc>
                <a:spcPts val="5599"/>
              </a:lnSpc>
            </a:pPr>
            <a:r>
              <a:rPr lang="en-US" sz="3999">
                <a:solidFill>
                  <a:srgbClr val="EFEFEF"/>
                </a:solidFill>
                <a:latin typeface="Clear Sans"/>
                <a:ea typeface="Clear Sans"/>
                <a:cs typeface="Clear Sans"/>
                <a:sym typeface="Clear Sans"/>
              </a:rPr>
              <a:t>SPECİALTY:Information technology</a:t>
            </a:r>
          </a:p>
          <a:p>
            <a:pPr algn="l">
              <a:lnSpc>
                <a:spcPts val="5599"/>
              </a:lnSpc>
            </a:pPr>
            <a:r>
              <a:rPr lang="en-US" sz="3999">
                <a:solidFill>
                  <a:srgbClr val="EFEFEF"/>
                </a:solidFill>
                <a:latin typeface="Clear Sans"/>
                <a:ea typeface="Clear Sans"/>
                <a:cs typeface="Clear Sans"/>
                <a:sym typeface="Clear Sans"/>
              </a:rPr>
              <a:t>GROUP:6224e</a:t>
            </a:r>
          </a:p>
          <a:p>
            <a:pPr algn="l">
              <a:lnSpc>
                <a:spcPts val="5599"/>
              </a:lnSpc>
            </a:pPr>
            <a:r>
              <a:rPr lang="en-US" sz="3999">
                <a:solidFill>
                  <a:srgbClr val="EFEFEF"/>
                </a:solidFill>
                <a:latin typeface="Clear Sans"/>
                <a:ea typeface="Clear Sans"/>
                <a:cs typeface="Clear Sans"/>
                <a:sym typeface="Clear Sans"/>
              </a:rPr>
              <a:t>SUBJECT: Structure and algorithms of the variables</a:t>
            </a:r>
          </a:p>
          <a:p>
            <a:pPr algn="l">
              <a:lnSpc>
                <a:spcPts val="5599"/>
              </a:lnSpc>
            </a:pPr>
            <a:r>
              <a:rPr lang="en-US" sz="3999">
                <a:solidFill>
                  <a:srgbClr val="EFEFEF"/>
                </a:solidFill>
                <a:latin typeface="Clear Sans"/>
                <a:ea typeface="Clear Sans"/>
                <a:cs typeface="Clear Sans"/>
                <a:sym typeface="Clear Sans"/>
              </a:rPr>
              <a:t>TEACHER’S NAME:Guluzada Dilara</a:t>
            </a:r>
          </a:p>
          <a:p>
            <a:pPr algn="l">
              <a:lnSpc>
                <a:spcPts val="5599"/>
              </a:lnSpc>
              <a:spcBef>
                <a:spcPct val="0"/>
              </a:spcBef>
            </a:pPr>
            <a:r>
              <a:rPr lang="en-US" sz="3999">
                <a:solidFill>
                  <a:srgbClr val="EFEFEF"/>
                </a:solidFill>
                <a:latin typeface="Clear Sans"/>
                <a:ea typeface="Clear Sans"/>
                <a:cs typeface="Clear Sans"/>
                <a:sym typeface="Clear Sans"/>
              </a:rPr>
              <a:t>STUDENT’S NAME:Alyarli Vugar</a:t>
            </a:r>
          </a:p>
          <a:p>
            <a:pPr algn="l">
              <a:lnSpc>
                <a:spcPts val="5599"/>
              </a:lnSpc>
              <a:spcBef>
                <a:spcPct val="0"/>
              </a:spcBef>
            </a:pPr>
            <a:endParaRPr lang="en-US" sz="3999">
              <a:solidFill>
                <a:srgbClr val="EFEFEF"/>
              </a:solidFill>
              <a:latin typeface="Clear Sans"/>
              <a:ea typeface="Clear Sans"/>
              <a:cs typeface="Clear Sans"/>
              <a:sym typeface="Clear Sans"/>
            </a:endParaRPr>
          </a:p>
        </p:txBody>
      </p:sp>
      <p:sp>
        <p:nvSpPr>
          <p:cNvPr id="3" name="Freeform 3"/>
          <p:cNvSpPr/>
          <p:nvPr/>
        </p:nvSpPr>
        <p:spPr>
          <a:xfrm rot="-8429743">
            <a:off x="-5525011" y="7829358"/>
            <a:ext cx="13107423" cy="4915283"/>
          </a:xfrm>
          <a:custGeom>
            <a:avLst/>
            <a:gdLst/>
            <a:ahLst/>
            <a:cxnLst/>
            <a:rect l="l" t="t" r="r" b="b"/>
            <a:pathLst>
              <a:path w="13107423" h="4915283">
                <a:moveTo>
                  <a:pt x="0" y="0"/>
                </a:moveTo>
                <a:lnTo>
                  <a:pt x="13107422" y="0"/>
                </a:lnTo>
                <a:lnTo>
                  <a:pt x="13107422" y="4915284"/>
                </a:lnTo>
                <a:lnTo>
                  <a:pt x="0" y="4915284"/>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grpSp>
        <p:nvGrpSpPr>
          <p:cNvPr id="4" name="Group 4"/>
          <p:cNvGrpSpPr/>
          <p:nvPr/>
        </p:nvGrpSpPr>
        <p:grpSpPr>
          <a:xfrm rot="5400000">
            <a:off x="-5405" y="-596182"/>
            <a:ext cx="6755942" cy="6745132"/>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143784"/>
            </a:solidFill>
          </p:spPr>
        </p:sp>
      </p:grpSp>
      <p:sp>
        <p:nvSpPr>
          <p:cNvPr id="6" name="Freeform 6"/>
          <p:cNvSpPr/>
          <p:nvPr/>
        </p:nvSpPr>
        <p:spPr>
          <a:xfrm>
            <a:off x="11280457" y="2496714"/>
            <a:ext cx="6526643" cy="6073816"/>
          </a:xfrm>
          <a:custGeom>
            <a:avLst/>
            <a:gdLst/>
            <a:ahLst/>
            <a:cxnLst/>
            <a:rect l="l" t="t" r="r" b="b"/>
            <a:pathLst>
              <a:path w="6526643" h="6073816">
                <a:moveTo>
                  <a:pt x="0" y="0"/>
                </a:moveTo>
                <a:lnTo>
                  <a:pt x="6526643" y="0"/>
                </a:lnTo>
                <a:lnTo>
                  <a:pt x="6526643" y="6073816"/>
                </a:lnTo>
                <a:lnTo>
                  <a:pt x="0" y="6073816"/>
                </a:lnTo>
                <a:lnTo>
                  <a:pt x="0" y="0"/>
                </a:lnTo>
                <a:close/>
              </a:path>
            </a:pathLst>
          </a:custGeom>
          <a:blipFill>
            <a:blip r:embed="rId4"/>
            <a:stretch>
              <a:fillRect b="-7455"/>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684705" y="-1339560"/>
            <a:ext cx="8459295" cy="6762750"/>
          </a:xfrm>
          <a:prstGeom prst="rect">
            <a:avLst/>
          </a:prstGeom>
        </p:spPr>
        <p:txBody>
          <a:bodyPr lIns="0" tIns="0" rIns="0" bIns="0" rtlCol="0" anchor="t">
            <a:spAutoFit/>
          </a:bodyPr>
          <a:lstStyle/>
          <a:p>
            <a:pPr algn="l">
              <a:lnSpc>
                <a:spcPts val="10710"/>
              </a:lnSpc>
            </a:pPr>
            <a:endParaRPr/>
          </a:p>
          <a:p>
            <a:pPr algn="l">
              <a:lnSpc>
                <a:spcPts val="10710"/>
              </a:lnSpc>
            </a:pPr>
            <a:r>
              <a:rPr lang="en-US" sz="8925" b="1">
                <a:solidFill>
                  <a:srgbClr val="3776FF"/>
                </a:solidFill>
                <a:latin typeface="Clear Sans Bold"/>
                <a:ea typeface="Clear Sans Bold"/>
                <a:cs typeface="Clear Sans Bold"/>
                <a:sym typeface="Clear Sans Bold"/>
              </a:rPr>
              <a:t>Shortest Path Between People</a:t>
            </a:r>
          </a:p>
          <a:p>
            <a:pPr algn="l">
              <a:lnSpc>
                <a:spcPts val="10710"/>
              </a:lnSpc>
            </a:pPr>
            <a:endParaRPr lang="en-US" sz="8925" b="1">
              <a:solidFill>
                <a:srgbClr val="3776FF"/>
              </a:solidFill>
              <a:latin typeface="Clear Sans Bold"/>
              <a:ea typeface="Clear Sans Bold"/>
              <a:cs typeface="Clear Sans Bold"/>
              <a:sym typeface="Clear Sans Bold"/>
            </a:endParaRPr>
          </a:p>
          <a:p>
            <a:pPr algn="l">
              <a:lnSpc>
                <a:spcPts val="10710"/>
              </a:lnSpc>
            </a:pPr>
            <a:endParaRPr lang="en-US" sz="8925" b="1">
              <a:solidFill>
                <a:srgbClr val="3776FF"/>
              </a:solidFill>
              <a:latin typeface="Clear Sans Bold"/>
              <a:ea typeface="Clear Sans Bold"/>
              <a:cs typeface="Clear Sans Bold"/>
              <a:sym typeface="Clear Sans Bold"/>
            </a:endParaRPr>
          </a:p>
        </p:txBody>
      </p:sp>
      <p:grpSp>
        <p:nvGrpSpPr>
          <p:cNvPr id="3" name="Group 3"/>
          <p:cNvGrpSpPr/>
          <p:nvPr/>
        </p:nvGrpSpPr>
        <p:grpSpPr>
          <a:xfrm rot="-10800000">
            <a:off x="11532058" y="0"/>
            <a:ext cx="6755942" cy="6745132"/>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FEFEF"/>
            </a:solidFill>
          </p:spPr>
        </p:sp>
      </p:grpSp>
      <p:sp>
        <p:nvSpPr>
          <p:cNvPr id="5" name="Freeform 5"/>
          <p:cNvSpPr/>
          <p:nvPr/>
        </p:nvSpPr>
        <p:spPr>
          <a:xfrm rot="-2700000">
            <a:off x="11017492" y="7351713"/>
            <a:ext cx="14435663" cy="5413374"/>
          </a:xfrm>
          <a:custGeom>
            <a:avLst/>
            <a:gdLst/>
            <a:ahLst/>
            <a:cxnLst/>
            <a:rect l="l" t="t" r="r" b="b"/>
            <a:pathLst>
              <a:path w="14435663" h="5413374">
                <a:moveTo>
                  <a:pt x="0" y="0"/>
                </a:moveTo>
                <a:lnTo>
                  <a:pt x="14435664" y="0"/>
                </a:lnTo>
                <a:lnTo>
                  <a:pt x="14435664" y="5413374"/>
                </a:lnTo>
                <a:lnTo>
                  <a:pt x="0" y="5413374"/>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sp>
        <p:nvSpPr>
          <p:cNvPr id="6" name="TextBox 6"/>
          <p:cNvSpPr txBox="1"/>
          <p:nvPr/>
        </p:nvSpPr>
        <p:spPr>
          <a:xfrm>
            <a:off x="5024078" y="3031181"/>
            <a:ext cx="9215784" cy="3285968"/>
          </a:xfrm>
          <a:prstGeom prst="rect">
            <a:avLst/>
          </a:prstGeom>
        </p:spPr>
        <p:txBody>
          <a:bodyPr lIns="0" tIns="0" rIns="0" bIns="0" rtlCol="0" anchor="t">
            <a:spAutoFit/>
          </a:bodyPr>
          <a:lstStyle/>
          <a:p>
            <a:pPr algn="l">
              <a:lnSpc>
                <a:spcPts val="4324"/>
              </a:lnSpc>
              <a:spcBef>
                <a:spcPct val="0"/>
              </a:spcBef>
            </a:pPr>
            <a:r>
              <a:rPr lang="en-US" sz="3603">
                <a:solidFill>
                  <a:srgbClr val="FFFFFF"/>
                </a:solidFill>
                <a:latin typeface="Clear Sans"/>
                <a:ea typeface="Clear Sans"/>
                <a:cs typeface="Clear Sans"/>
                <a:sym typeface="Clear Sans"/>
              </a:rPr>
              <a:t>The shortest path shows the minimum number of connections needed to link two users.</a:t>
            </a:r>
          </a:p>
          <a:p>
            <a:pPr algn="l">
              <a:lnSpc>
                <a:spcPts val="4324"/>
              </a:lnSpc>
              <a:spcBef>
                <a:spcPct val="0"/>
              </a:spcBef>
            </a:pPr>
            <a:r>
              <a:rPr lang="en-US" sz="3603">
                <a:solidFill>
                  <a:srgbClr val="FFFFFF"/>
                </a:solidFill>
                <a:latin typeface="Clear Sans"/>
                <a:ea typeface="Clear Sans"/>
                <a:cs typeface="Clear Sans"/>
                <a:sym typeface="Clear Sans"/>
              </a:rPr>
              <a:t>This helps find how closely two people are related in a social network.</a:t>
            </a:r>
          </a:p>
          <a:p>
            <a:pPr algn="l">
              <a:lnSpc>
                <a:spcPts val="4324"/>
              </a:lnSpc>
              <a:spcBef>
                <a:spcPct val="0"/>
              </a:spcBef>
            </a:pPr>
            <a:endParaRPr lang="en-US" sz="3603">
              <a:solidFill>
                <a:srgbClr val="FFFFFF"/>
              </a:solidFill>
              <a:latin typeface="Clear Sans"/>
              <a:ea typeface="Clear Sans"/>
              <a:cs typeface="Clear Sans"/>
              <a:sym typeface="Clear Sans"/>
            </a:endParaRPr>
          </a:p>
        </p:txBody>
      </p:sp>
      <p:sp>
        <p:nvSpPr>
          <p:cNvPr id="7" name="TextBox 7"/>
          <p:cNvSpPr txBox="1"/>
          <p:nvPr/>
        </p:nvSpPr>
        <p:spPr>
          <a:xfrm>
            <a:off x="684705" y="4936571"/>
            <a:ext cx="9886576" cy="5121829"/>
          </a:xfrm>
          <a:prstGeom prst="rect">
            <a:avLst/>
          </a:prstGeom>
        </p:spPr>
        <p:txBody>
          <a:bodyPr lIns="0" tIns="0" rIns="0" bIns="0" rtlCol="0" anchor="t">
            <a:spAutoFit/>
          </a:bodyPr>
          <a:lstStyle/>
          <a:p>
            <a:pPr algn="l">
              <a:lnSpc>
                <a:spcPts val="3375"/>
              </a:lnSpc>
            </a:pPr>
            <a:r>
              <a:rPr lang="en-US" sz="2812">
                <a:solidFill>
                  <a:srgbClr val="57DF17"/>
                </a:solidFill>
                <a:latin typeface="Clear Sans"/>
                <a:ea typeface="Clear Sans"/>
                <a:cs typeface="Clear Sans"/>
                <a:sym typeface="Clear Sans"/>
              </a:rPr>
              <a:t>Python</a:t>
            </a:r>
          </a:p>
          <a:p>
            <a:pPr algn="l">
              <a:lnSpc>
                <a:spcPts val="3375"/>
              </a:lnSpc>
              <a:spcBef>
                <a:spcPct val="0"/>
              </a:spcBef>
            </a:pPr>
            <a:r>
              <a:rPr lang="en-US" sz="2812">
                <a:solidFill>
                  <a:srgbClr val="FFFFFF"/>
                </a:solidFill>
                <a:latin typeface="Clear Sans"/>
                <a:ea typeface="Clear Sans"/>
                <a:cs typeface="Clear Sans"/>
                <a:sym typeface="Clear Sans"/>
              </a:rPr>
              <a:t>import networkx as nx</a:t>
            </a:r>
          </a:p>
          <a:p>
            <a:pPr algn="l">
              <a:lnSpc>
                <a:spcPts val="3375"/>
              </a:lnSpc>
              <a:spcBef>
                <a:spcPct val="0"/>
              </a:spcBef>
            </a:pPr>
            <a:r>
              <a:rPr lang="en-US" sz="2812">
                <a:solidFill>
                  <a:srgbClr val="FFFFFF"/>
                </a:solidFill>
                <a:latin typeface="Clear Sans"/>
                <a:ea typeface="Clear Sans"/>
                <a:cs typeface="Clear Sans"/>
                <a:sym typeface="Clear Sans"/>
              </a:rPr>
              <a:t>G = nx.Graph()</a:t>
            </a:r>
          </a:p>
          <a:p>
            <a:pPr algn="l">
              <a:lnSpc>
                <a:spcPts val="3375"/>
              </a:lnSpc>
              <a:spcBef>
                <a:spcPct val="0"/>
              </a:spcBef>
            </a:pPr>
            <a:r>
              <a:rPr lang="en-US" sz="2812">
                <a:solidFill>
                  <a:srgbClr val="FFFFFF"/>
                </a:solidFill>
                <a:latin typeface="Clear Sans"/>
                <a:ea typeface="Clear Sans"/>
                <a:cs typeface="Clear Sans"/>
                <a:sym typeface="Clear Sans"/>
              </a:rPr>
              <a:t>G.add_edges_from([</a:t>
            </a:r>
          </a:p>
          <a:p>
            <a:pPr algn="l">
              <a:lnSpc>
                <a:spcPts val="3375"/>
              </a:lnSpc>
              <a:spcBef>
                <a:spcPct val="0"/>
              </a:spcBef>
            </a:pPr>
            <a:r>
              <a:rPr lang="en-US" sz="2812">
                <a:solidFill>
                  <a:srgbClr val="FFFFFF"/>
                </a:solidFill>
                <a:latin typeface="Clear Sans"/>
                <a:ea typeface="Clear Sans"/>
                <a:cs typeface="Clear Sans"/>
                <a:sym typeface="Clear Sans"/>
              </a:rPr>
              <a:t>    ("Alice", "Bob"),</a:t>
            </a:r>
          </a:p>
          <a:p>
            <a:pPr algn="l">
              <a:lnSpc>
                <a:spcPts val="3375"/>
              </a:lnSpc>
              <a:spcBef>
                <a:spcPct val="0"/>
              </a:spcBef>
            </a:pPr>
            <a:r>
              <a:rPr lang="en-US" sz="2812">
                <a:solidFill>
                  <a:srgbClr val="FFFFFF"/>
                </a:solidFill>
                <a:latin typeface="Clear Sans"/>
                <a:ea typeface="Clear Sans"/>
                <a:cs typeface="Clear Sans"/>
                <a:sym typeface="Clear Sans"/>
              </a:rPr>
              <a:t>    ("Bob", "Charlie"),</a:t>
            </a:r>
          </a:p>
          <a:p>
            <a:pPr algn="l">
              <a:lnSpc>
                <a:spcPts val="3375"/>
              </a:lnSpc>
              <a:spcBef>
                <a:spcPct val="0"/>
              </a:spcBef>
            </a:pPr>
            <a:r>
              <a:rPr lang="en-US" sz="2812">
                <a:solidFill>
                  <a:srgbClr val="FFFFFF"/>
                </a:solidFill>
                <a:latin typeface="Clear Sans"/>
                <a:ea typeface="Clear Sans"/>
                <a:cs typeface="Clear Sans"/>
                <a:sym typeface="Clear Sans"/>
              </a:rPr>
              <a:t>    ("Charlie", "David"),</a:t>
            </a:r>
          </a:p>
          <a:p>
            <a:pPr algn="l">
              <a:lnSpc>
                <a:spcPts val="3375"/>
              </a:lnSpc>
              <a:spcBef>
                <a:spcPct val="0"/>
              </a:spcBef>
            </a:pPr>
            <a:r>
              <a:rPr lang="en-US" sz="2812">
                <a:solidFill>
                  <a:srgbClr val="FFFFFF"/>
                </a:solidFill>
                <a:latin typeface="Clear Sans"/>
                <a:ea typeface="Clear Sans"/>
                <a:cs typeface="Clear Sans"/>
                <a:sym typeface="Clear Sans"/>
              </a:rPr>
              <a:t>    ("David", "Eve")</a:t>
            </a:r>
          </a:p>
          <a:p>
            <a:pPr algn="l">
              <a:lnSpc>
                <a:spcPts val="3375"/>
              </a:lnSpc>
              <a:spcBef>
                <a:spcPct val="0"/>
              </a:spcBef>
            </a:pPr>
            <a:r>
              <a:rPr lang="en-US" sz="2812">
                <a:solidFill>
                  <a:srgbClr val="FFFFFF"/>
                </a:solidFill>
                <a:latin typeface="Clear Sans"/>
                <a:ea typeface="Clear Sans"/>
                <a:cs typeface="Clear Sans"/>
                <a:sym typeface="Clear Sans"/>
              </a:rPr>
              <a:t>])</a:t>
            </a:r>
          </a:p>
          <a:p>
            <a:pPr algn="l">
              <a:lnSpc>
                <a:spcPts val="3375"/>
              </a:lnSpc>
              <a:spcBef>
                <a:spcPct val="0"/>
              </a:spcBef>
            </a:pPr>
            <a:r>
              <a:rPr lang="en-US" sz="2812">
                <a:solidFill>
                  <a:srgbClr val="FFFFFF"/>
                </a:solidFill>
                <a:latin typeface="Clear Sans"/>
                <a:ea typeface="Clear Sans"/>
                <a:cs typeface="Clear Sans"/>
                <a:sym typeface="Clear Sans"/>
              </a:rPr>
              <a:t># Find shortest path between Alice and Eve</a:t>
            </a:r>
          </a:p>
          <a:p>
            <a:pPr algn="l">
              <a:lnSpc>
                <a:spcPts val="3375"/>
              </a:lnSpc>
              <a:spcBef>
                <a:spcPct val="0"/>
              </a:spcBef>
            </a:pPr>
            <a:r>
              <a:rPr lang="en-US" sz="2812">
                <a:solidFill>
                  <a:srgbClr val="FFFFFF"/>
                </a:solidFill>
                <a:latin typeface="Clear Sans"/>
                <a:ea typeface="Clear Sans"/>
                <a:cs typeface="Clear Sans"/>
                <a:sym typeface="Clear Sans"/>
              </a:rPr>
              <a:t>path = nx.shortest_path(G, source="Alice", target="Eve")</a:t>
            </a:r>
          </a:p>
          <a:p>
            <a:pPr algn="l">
              <a:lnSpc>
                <a:spcPts val="3375"/>
              </a:lnSpc>
              <a:spcBef>
                <a:spcPct val="0"/>
              </a:spcBef>
            </a:pPr>
            <a:r>
              <a:rPr lang="en-US" sz="2812">
                <a:solidFill>
                  <a:srgbClr val="FFFFFF"/>
                </a:solidFill>
                <a:latin typeface="Clear Sans"/>
                <a:ea typeface="Clear Sans"/>
                <a:cs typeface="Clear Sans"/>
                <a:sym typeface="Clear Sans"/>
              </a:rPr>
              <a:t>print("Shortest path:", path)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3784"/>
        </a:solidFill>
        <a:effectLst/>
      </p:bgPr>
    </p:bg>
    <p:spTree>
      <p:nvGrpSpPr>
        <p:cNvPr id="1" name=""/>
        <p:cNvGrpSpPr/>
        <p:nvPr/>
      </p:nvGrpSpPr>
      <p:grpSpPr>
        <a:xfrm>
          <a:off x="0" y="0"/>
          <a:ext cx="0" cy="0"/>
          <a:chOff x="0" y="0"/>
          <a:chExt cx="0" cy="0"/>
        </a:xfrm>
      </p:grpSpPr>
      <p:sp>
        <p:nvSpPr>
          <p:cNvPr id="2" name="AutoShape 2"/>
          <p:cNvSpPr/>
          <p:nvPr/>
        </p:nvSpPr>
        <p:spPr>
          <a:xfrm>
            <a:off x="1028700" y="9091612"/>
            <a:ext cx="17430048" cy="0"/>
          </a:xfrm>
          <a:prstGeom prst="line">
            <a:avLst/>
          </a:prstGeom>
          <a:ln w="9525" cap="rnd">
            <a:solidFill>
              <a:srgbClr val="EFEFEF"/>
            </a:solidFill>
            <a:prstDash val="solid"/>
            <a:headEnd type="none" w="sm" len="sm"/>
            <a:tailEnd type="none" w="sm" len="sm"/>
          </a:ln>
        </p:spPr>
      </p:sp>
      <p:grpSp>
        <p:nvGrpSpPr>
          <p:cNvPr id="3" name="Group 3"/>
          <p:cNvGrpSpPr/>
          <p:nvPr/>
        </p:nvGrpSpPr>
        <p:grpSpPr>
          <a:xfrm>
            <a:off x="1028700" y="8934450"/>
            <a:ext cx="323850" cy="323850"/>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EFEF"/>
            </a:solidFill>
          </p:spPr>
        </p:sp>
      </p:grpSp>
      <p:grpSp>
        <p:nvGrpSpPr>
          <p:cNvPr id="5" name="Group 5"/>
          <p:cNvGrpSpPr/>
          <p:nvPr/>
        </p:nvGrpSpPr>
        <p:grpSpPr>
          <a:xfrm>
            <a:off x="5317258" y="8924925"/>
            <a:ext cx="323850" cy="323850"/>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EFEF"/>
            </a:solidFill>
          </p:spPr>
        </p:sp>
      </p:grpSp>
      <p:grpSp>
        <p:nvGrpSpPr>
          <p:cNvPr id="7" name="Group 7"/>
          <p:cNvGrpSpPr/>
          <p:nvPr/>
        </p:nvGrpSpPr>
        <p:grpSpPr>
          <a:xfrm>
            <a:off x="9605817" y="8924925"/>
            <a:ext cx="323850" cy="323850"/>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EFEF"/>
            </a:solidFill>
          </p:spPr>
        </p:sp>
      </p:grpSp>
      <p:grpSp>
        <p:nvGrpSpPr>
          <p:cNvPr id="9" name="Group 9"/>
          <p:cNvGrpSpPr/>
          <p:nvPr/>
        </p:nvGrpSpPr>
        <p:grpSpPr>
          <a:xfrm>
            <a:off x="13894375" y="8924925"/>
            <a:ext cx="323850" cy="323850"/>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FEFEF"/>
            </a:solidFill>
          </p:spPr>
        </p:sp>
      </p:grpSp>
      <p:sp>
        <p:nvSpPr>
          <p:cNvPr id="11" name="TextBox 11"/>
          <p:cNvSpPr txBox="1"/>
          <p:nvPr/>
        </p:nvSpPr>
        <p:spPr>
          <a:xfrm>
            <a:off x="362728" y="-491078"/>
            <a:ext cx="10556761" cy="5181600"/>
          </a:xfrm>
          <a:prstGeom prst="rect">
            <a:avLst/>
          </a:prstGeom>
        </p:spPr>
        <p:txBody>
          <a:bodyPr lIns="0" tIns="0" rIns="0" bIns="0" rtlCol="0" anchor="t">
            <a:spAutoFit/>
          </a:bodyPr>
          <a:lstStyle/>
          <a:p>
            <a:pPr algn="l">
              <a:lnSpc>
                <a:spcPts val="10260"/>
              </a:lnSpc>
            </a:pPr>
            <a:endParaRPr/>
          </a:p>
          <a:p>
            <a:pPr marL="0" lvl="0" indent="0" algn="l">
              <a:lnSpc>
                <a:spcPts val="10260"/>
              </a:lnSpc>
              <a:spcBef>
                <a:spcPct val="0"/>
              </a:spcBef>
            </a:pPr>
            <a:r>
              <a:rPr lang="en-US" sz="8550" b="1">
                <a:solidFill>
                  <a:srgbClr val="EFEFEF"/>
                </a:solidFill>
                <a:latin typeface="Clear Sans Bold"/>
                <a:ea typeface="Clear Sans Bold"/>
                <a:cs typeface="Clear Sans Bold"/>
                <a:sym typeface="Clear Sans Bold"/>
              </a:rPr>
              <a:t>Centrality Measures</a:t>
            </a:r>
          </a:p>
          <a:p>
            <a:pPr marL="0" lvl="0" indent="0" algn="l">
              <a:lnSpc>
                <a:spcPts val="10260"/>
              </a:lnSpc>
              <a:spcBef>
                <a:spcPct val="0"/>
              </a:spcBef>
            </a:pPr>
            <a:endParaRPr lang="en-US" sz="8550" b="1">
              <a:solidFill>
                <a:srgbClr val="EFEFEF"/>
              </a:solidFill>
              <a:latin typeface="Clear Sans Bold"/>
              <a:ea typeface="Clear Sans Bold"/>
              <a:cs typeface="Clear Sans Bold"/>
              <a:sym typeface="Clear Sans Bold"/>
            </a:endParaRPr>
          </a:p>
          <a:p>
            <a:pPr marL="0" lvl="0" indent="0" algn="l">
              <a:lnSpc>
                <a:spcPts val="10260"/>
              </a:lnSpc>
              <a:spcBef>
                <a:spcPct val="0"/>
              </a:spcBef>
            </a:pPr>
            <a:endParaRPr lang="en-US" sz="8550" b="1">
              <a:solidFill>
                <a:srgbClr val="EFEFEF"/>
              </a:solidFill>
              <a:latin typeface="Clear Sans Bold"/>
              <a:ea typeface="Clear Sans Bold"/>
              <a:cs typeface="Clear Sans Bold"/>
              <a:sym typeface="Clear Sans Bold"/>
            </a:endParaRPr>
          </a:p>
        </p:txBody>
      </p:sp>
      <p:sp>
        <p:nvSpPr>
          <p:cNvPr id="12" name="TextBox 12"/>
          <p:cNvSpPr txBox="1"/>
          <p:nvPr/>
        </p:nvSpPr>
        <p:spPr>
          <a:xfrm>
            <a:off x="695714" y="3078210"/>
            <a:ext cx="16896572" cy="4121055"/>
          </a:xfrm>
          <a:prstGeom prst="rect">
            <a:avLst/>
          </a:prstGeom>
        </p:spPr>
        <p:txBody>
          <a:bodyPr lIns="0" tIns="0" rIns="0" bIns="0" rtlCol="0" anchor="t">
            <a:spAutoFit/>
          </a:bodyPr>
          <a:lstStyle/>
          <a:p>
            <a:pPr algn="l">
              <a:lnSpc>
                <a:spcPts val="6511"/>
              </a:lnSpc>
              <a:spcBef>
                <a:spcPct val="0"/>
              </a:spcBef>
            </a:pPr>
            <a:r>
              <a:rPr lang="en-US" sz="5426">
                <a:solidFill>
                  <a:srgbClr val="EFEFEF"/>
                </a:solidFill>
                <a:latin typeface="Clear Sans"/>
                <a:ea typeface="Clear Sans"/>
                <a:cs typeface="Clear Sans"/>
                <a:sym typeface="Clear Sans"/>
              </a:rPr>
              <a:t>Centrality metrics help identify the most important or influential users in a social network.</a:t>
            </a:r>
          </a:p>
          <a:p>
            <a:pPr algn="l">
              <a:lnSpc>
                <a:spcPts val="6511"/>
              </a:lnSpc>
              <a:spcBef>
                <a:spcPct val="0"/>
              </a:spcBef>
            </a:pPr>
            <a:r>
              <a:rPr lang="en-US" sz="5426">
                <a:solidFill>
                  <a:srgbClr val="EFEFEF"/>
                </a:solidFill>
                <a:latin typeface="Clear Sans"/>
                <a:ea typeface="Clear Sans"/>
                <a:cs typeface="Clear Sans"/>
                <a:sym typeface="Clear Sans"/>
              </a:rPr>
              <a:t>One common measure is Degree Centrality, which counts how many connections a user has.</a:t>
            </a:r>
          </a:p>
          <a:p>
            <a:pPr algn="l">
              <a:lnSpc>
                <a:spcPts val="6511"/>
              </a:lnSpc>
              <a:spcBef>
                <a:spcPct val="0"/>
              </a:spcBef>
            </a:pPr>
            <a:endParaRPr lang="en-US" sz="5426">
              <a:solidFill>
                <a:srgbClr val="EFEFEF"/>
              </a:solidFill>
              <a:latin typeface="Clear Sans"/>
              <a:ea typeface="Clear Sans"/>
              <a:cs typeface="Clear Sans"/>
              <a:sym typeface="Clear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3507284" y="3175038"/>
            <a:ext cx="12252242" cy="2840205"/>
          </a:xfrm>
          <a:prstGeom prst="rect">
            <a:avLst/>
          </a:prstGeom>
        </p:spPr>
        <p:txBody>
          <a:bodyPr lIns="0" tIns="0" rIns="0" bIns="0" rtlCol="0" anchor="t">
            <a:spAutoFit/>
          </a:bodyPr>
          <a:lstStyle/>
          <a:p>
            <a:pPr marL="0" lvl="0" indent="0" algn="l">
              <a:lnSpc>
                <a:spcPts val="22363"/>
              </a:lnSpc>
              <a:spcBef>
                <a:spcPct val="0"/>
              </a:spcBef>
            </a:pPr>
            <a:r>
              <a:rPr lang="en-US" sz="18636" b="1">
                <a:solidFill>
                  <a:srgbClr val="3776FF"/>
                </a:solidFill>
                <a:latin typeface="Clear Sans Bold"/>
                <a:ea typeface="Clear Sans Bold"/>
                <a:cs typeface="Clear Sans Bold"/>
                <a:sym typeface="Clear Sans Bold"/>
              </a:rPr>
              <a:t>Thanks!</a:t>
            </a:r>
          </a:p>
        </p:txBody>
      </p:sp>
      <p:sp>
        <p:nvSpPr>
          <p:cNvPr id="3" name="Freeform 3"/>
          <p:cNvSpPr/>
          <p:nvPr/>
        </p:nvSpPr>
        <p:spPr>
          <a:xfrm rot="2700000">
            <a:off x="9205814" y="-1595415"/>
            <a:ext cx="13107423" cy="4915283"/>
          </a:xfrm>
          <a:custGeom>
            <a:avLst/>
            <a:gdLst/>
            <a:ahLst/>
            <a:cxnLst/>
            <a:rect l="l" t="t" r="r" b="b"/>
            <a:pathLst>
              <a:path w="13107423" h="4915283">
                <a:moveTo>
                  <a:pt x="0" y="0"/>
                </a:moveTo>
                <a:lnTo>
                  <a:pt x="13107423" y="0"/>
                </a:lnTo>
                <a:lnTo>
                  <a:pt x="13107423" y="4915283"/>
                </a:lnTo>
                <a:lnTo>
                  <a:pt x="0" y="4915283"/>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grpSp>
        <p:nvGrpSpPr>
          <p:cNvPr id="4" name="Group 4"/>
          <p:cNvGrpSpPr/>
          <p:nvPr/>
        </p:nvGrpSpPr>
        <p:grpSpPr>
          <a:xfrm>
            <a:off x="0" y="6384084"/>
            <a:ext cx="4028425" cy="4021979"/>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FEFEF"/>
            </a:solidFill>
          </p:spPr>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Freeform 2"/>
          <p:cNvSpPr/>
          <p:nvPr/>
        </p:nvSpPr>
        <p:spPr>
          <a:xfrm rot="2700000">
            <a:off x="9205814" y="-1595415"/>
            <a:ext cx="13107423" cy="4915283"/>
          </a:xfrm>
          <a:custGeom>
            <a:avLst/>
            <a:gdLst/>
            <a:ahLst/>
            <a:cxnLst/>
            <a:rect l="l" t="t" r="r" b="b"/>
            <a:pathLst>
              <a:path w="13107423" h="4915283">
                <a:moveTo>
                  <a:pt x="0" y="0"/>
                </a:moveTo>
                <a:lnTo>
                  <a:pt x="13107423" y="0"/>
                </a:lnTo>
                <a:lnTo>
                  <a:pt x="13107423" y="4915283"/>
                </a:lnTo>
                <a:lnTo>
                  <a:pt x="0" y="4915283"/>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grpSp>
        <p:nvGrpSpPr>
          <p:cNvPr id="3" name="Group 3"/>
          <p:cNvGrpSpPr/>
          <p:nvPr/>
        </p:nvGrpSpPr>
        <p:grpSpPr>
          <a:xfrm rot="-5400000">
            <a:off x="11537463" y="3536463"/>
            <a:ext cx="6755942" cy="6745132"/>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143784"/>
            </a:solidFill>
          </p:spPr>
        </p:sp>
      </p:grpSp>
      <p:sp>
        <p:nvSpPr>
          <p:cNvPr id="5" name="TextBox 5"/>
          <p:cNvSpPr txBox="1"/>
          <p:nvPr/>
        </p:nvSpPr>
        <p:spPr>
          <a:xfrm>
            <a:off x="1028700" y="1261801"/>
            <a:ext cx="8358837" cy="1534260"/>
          </a:xfrm>
          <a:prstGeom prst="rect">
            <a:avLst/>
          </a:prstGeom>
        </p:spPr>
        <p:txBody>
          <a:bodyPr lIns="0" tIns="0" rIns="0" bIns="0" rtlCol="0" anchor="t">
            <a:spAutoFit/>
          </a:bodyPr>
          <a:lstStyle/>
          <a:p>
            <a:pPr marL="0" lvl="0" indent="0" algn="l">
              <a:lnSpc>
                <a:spcPts val="12148"/>
              </a:lnSpc>
              <a:spcBef>
                <a:spcPct val="0"/>
              </a:spcBef>
            </a:pPr>
            <a:r>
              <a:rPr lang="en-US" sz="10124" b="1">
                <a:solidFill>
                  <a:srgbClr val="3776FF"/>
                </a:solidFill>
                <a:latin typeface="Clear Sans Bold"/>
                <a:ea typeface="Clear Sans Bold"/>
                <a:cs typeface="Clear Sans Bold"/>
                <a:sym typeface="Clear Sans Bold"/>
              </a:rPr>
              <a:t>Presentation</a:t>
            </a:r>
          </a:p>
        </p:txBody>
      </p:sp>
      <p:sp>
        <p:nvSpPr>
          <p:cNvPr id="6" name="TextBox 6"/>
          <p:cNvSpPr txBox="1"/>
          <p:nvPr/>
        </p:nvSpPr>
        <p:spPr>
          <a:xfrm>
            <a:off x="1028700" y="4005524"/>
            <a:ext cx="13886734" cy="4807618"/>
          </a:xfrm>
          <a:prstGeom prst="rect">
            <a:avLst/>
          </a:prstGeom>
        </p:spPr>
        <p:txBody>
          <a:bodyPr lIns="0" tIns="0" rIns="0" bIns="0" rtlCol="0" anchor="t">
            <a:spAutoFit/>
          </a:bodyPr>
          <a:lstStyle/>
          <a:p>
            <a:pPr algn="l">
              <a:lnSpc>
                <a:spcPts val="7586"/>
              </a:lnSpc>
            </a:pPr>
            <a:r>
              <a:rPr lang="en-US" sz="6321" b="1">
                <a:solidFill>
                  <a:srgbClr val="EFEFEF"/>
                </a:solidFill>
                <a:latin typeface="Clear Sans Bold"/>
                <a:ea typeface="Clear Sans Bold"/>
                <a:cs typeface="Clear Sans Bold"/>
                <a:sym typeface="Clear Sans Bold"/>
              </a:rPr>
              <a:t>Graph-Based Social Network – Use Graph Data Structure to model friendships and connections.</a:t>
            </a:r>
          </a:p>
          <a:p>
            <a:pPr marL="0" lvl="0" indent="0" algn="l">
              <a:lnSpc>
                <a:spcPts val="7586"/>
              </a:lnSpc>
              <a:spcBef>
                <a:spcPct val="0"/>
              </a:spcBef>
            </a:pPr>
            <a:endParaRPr lang="en-US" sz="6321" b="1">
              <a:solidFill>
                <a:srgbClr val="EFEFEF"/>
              </a:solidFill>
              <a:latin typeface="Clear Sans Bold"/>
              <a:ea typeface="Clear Sans Bold"/>
              <a:cs typeface="Clear Sans Bold"/>
              <a:sym typeface="Clear Sans Bold"/>
            </a:endParaRPr>
          </a:p>
          <a:p>
            <a:pPr marL="0" lvl="0" indent="0" algn="l">
              <a:lnSpc>
                <a:spcPts val="7586"/>
              </a:lnSpc>
              <a:spcBef>
                <a:spcPct val="0"/>
              </a:spcBef>
            </a:pPr>
            <a:endParaRPr lang="en-US" sz="6321" b="1">
              <a:solidFill>
                <a:srgbClr val="EFEFEF"/>
              </a:solidFill>
              <a:latin typeface="Clear Sans Bold"/>
              <a:ea typeface="Clear Sans Bold"/>
              <a:cs typeface="Clear Sans Bold"/>
              <a:sym typeface="Clear Sans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3784"/>
        </a:solidFill>
        <a:effectLst/>
      </p:bgPr>
    </p:bg>
    <p:spTree>
      <p:nvGrpSpPr>
        <p:cNvPr id="1" name=""/>
        <p:cNvGrpSpPr/>
        <p:nvPr/>
      </p:nvGrpSpPr>
      <p:grpSpPr>
        <a:xfrm>
          <a:off x="0" y="0"/>
          <a:ext cx="0" cy="0"/>
          <a:chOff x="0" y="0"/>
          <a:chExt cx="0" cy="0"/>
        </a:xfrm>
      </p:grpSpPr>
      <p:sp>
        <p:nvSpPr>
          <p:cNvPr id="2" name="Freeform 2"/>
          <p:cNvSpPr/>
          <p:nvPr/>
        </p:nvSpPr>
        <p:spPr>
          <a:xfrm rot="-2700000">
            <a:off x="-3773489" y="-574546"/>
            <a:ext cx="10045448" cy="3767043"/>
          </a:xfrm>
          <a:custGeom>
            <a:avLst/>
            <a:gdLst/>
            <a:ahLst/>
            <a:cxnLst/>
            <a:rect l="l" t="t" r="r" b="b"/>
            <a:pathLst>
              <a:path w="10045448" h="3767043">
                <a:moveTo>
                  <a:pt x="0" y="0"/>
                </a:moveTo>
                <a:lnTo>
                  <a:pt x="10045448" y="0"/>
                </a:lnTo>
                <a:lnTo>
                  <a:pt x="10045448" y="3767043"/>
                </a:lnTo>
                <a:lnTo>
                  <a:pt x="0" y="3767043"/>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sp>
        <p:nvSpPr>
          <p:cNvPr id="3" name="TextBox 3"/>
          <p:cNvSpPr txBox="1"/>
          <p:nvPr/>
        </p:nvSpPr>
        <p:spPr>
          <a:xfrm>
            <a:off x="6812132" y="-731373"/>
            <a:ext cx="10447168" cy="5133975"/>
          </a:xfrm>
          <a:prstGeom prst="rect">
            <a:avLst/>
          </a:prstGeom>
        </p:spPr>
        <p:txBody>
          <a:bodyPr lIns="0" tIns="0" rIns="0" bIns="0" rtlCol="0" anchor="t">
            <a:spAutoFit/>
          </a:bodyPr>
          <a:lstStyle/>
          <a:p>
            <a:pPr algn="l">
              <a:lnSpc>
                <a:spcPts val="10170"/>
              </a:lnSpc>
            </a:pPr>
            <a:endParaRPr/>
          </a:p>
          <a:p>
            <a:pPr marL="0" lvl="0" indent="0" algn="l">
              <a:lnSpc>
                <a:spcPts val="10170"/>
              </a:lnSpc>
              <a:spcBef>
                <a:spcPct val="0"/>
              </a:spcBef>
            </a:pPr>
            <a:r>
              <a:rPr lang="en-US" sz="8475" b="1">
                <a:solidFill>
                  <a:srgbClr val="EFEFEF"/>
                </a:solidFill>
                <a:latin typeface="Clear Sans Bold"/>
                <a:ea typeface="Clear Sans Bold"/>
                <a:cs typeface="Clear Sans Bold"/>
                <a:sym typeface="Clear Sans Bold"/>
              </a:rPr>
              <a:t>What</a:t>
            </a:r>
            <a:r>
              <a:rPr lang="en-US" sz="8475" b="1" u="none">
                <a:solidFill>
                  <a:srgbClr val="EFEFEF"/>
                </a:solidFill>
                <a:latin typeface="Clear Sans Bold"/>
                <a:ea typeface="Clear Sans Bold"/>
                <a:cs typeface="Clear Sans Bold"/>
                <a:sym typeface="Clear Sans Bold"/>
              </a:rPr>
              <a:t> is a Graph?</a:t>
            </a:r>
          </a:p>
          <a:p>
            <a:pPr marL="0" lvl="0" indent="0" algn="l">
              <a:lnSpc>
                <a:spcPts val="10170"/>
              </a:lnSpc>
              <a:spcBef>
                <a:spcPct val="0"/>
              </a:spcBef>
            </a:pPr>
            <a:endParaRPr lang="en-US" sz="8475" b="1" u="none">
              <a:solidFill>
                <a:srgbClr val="EFEFEF"/>
              </a:solidFill>
              <a:latin typeface="Clear Sans Bold"/>
              <a:ea typeface="Clear Sans Bold"/>
              <a:cs typeface="Clear Sans Bold"/>
              <a:sym typeface="Clear Sans Bold"/>
            </a:endParaRPr>
          </a:p>
          <a:p>
            <a:pPr marL="0" lvl="0" indent="0" algn="l">
              <a:lnSpc>
                <a:spcPts val="10170"/>
              </a:lnSpc>
              <a:spcBef>
                <a:spcPct val="0"/>
              </a:spcBef>
            </a:pPr>
            <a:endParaRPr lang="en-US" sz="8475" b="1" u="none">
              <a:solidFill>
                <a:srgbClr val="EFEFEF"/>
              </a:solidFill>
              <a:latin typeface="Clear Sans Bold"/>
              <a:ea typeface="Clear Sans Bold"/>
              <a:cs typeface="Clear Sans Bold"/>
              <a:sym typeface="Clear Sans Bold"/>
            </a:endParaRPr>
          </a:p>
        </p:txBody>
      </p:sp>
      <p:sp>
        <p:nvSpPr>
          <p:cNvPr id="4" name="TextBox 4"/>
          <p:cNvSpPr txBox="1"/>
          <p:nvPr/>
        </p:nvSpPr>
        <p:spPr>
          <a:xfrm>
            <a:off x="5541513" y="2049066"/>
            <a:ext cx="12211020" cy="4666826"/>
          </a:xfrm>
          <a:prstGeom prst="rect">
            <a:avLst/>
          </a:prstGeom>
        </p:spPr>
        <p:txBody>
          <a:bodyPr lIns="0" tIns="0" rIns="0" bIns="0" rtlCol="0" anchor="t">
            <a:spAutoFit/>
          </a:bodyPr>
          <a:lstStyle/>
          <a:p>
            <a:pPr algn="l">
              <a:lnSpc>
                <a:spcPts val="5380"/>
              </a:lnSpc>
            </a:pPr>
            <a:r>
              <a:rPr lang="en-US" sz="3843">
                <a:solidFill>
                  <a:srgbClr val="EFEFEF"/>
                </a:solidFill>
                <a:latin typeface="Clear Sans"/>
                <a:ea typeface="Clear Sans"/>
                <a:cs typeface="Clear Sans"/>
                <a:sym typeface="Clear Sans"/>
              </a:rPr>
              <a:t>A graph is a data structure made up of nodes (also called vertices) and edges that connect pairs of nodes. In social networks, nodes represent people and edges represent relationships or interactions between them. Graphs can be undirected (mutual connections) or directed (one-way connections).</a:t>
            </a:r>
          </a:p>
          <a:p>
            <a:pPr algn="l">
              <a:lnSpc>
                <a:spcPts val="5380"/>
              </a:lnSpc>
            </a:pPr>
            <a:endParaRPr lang="en-US" sz="3843">
              <a:solidFill>
                <a:srgbClr val="EFEFEF"/>
              </a:solidFill>
              <a:latin typeface="Clear Sans"/>
              <a:ea typeface="Clear Sans"/>
              <a:cs typeface="Clear Sans"/>
              <a:sym typeface="Clear Sans"/>
            </a:endParaRPr>
          </a:p>
        </p:txBody>
      </p:sp>
      <p:grpSp>
        <p:nvGrpSpPr>
          <p:cNvPr id="5" name="Group 5"/>
          <p:cNvGrpSpPr/>
          <p:nvPr/>
        </p:nvGrpSpPr>
        <p:grpSpPr>
          <a:xfrm rot="-5400000">
            <a:off x="14681214" y="6718779"/>
            <a:ext cx="3609674" cy="3603899"/>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E0D30"/>
            </a:solidFill>
          </p:spPr>
        </p:sp>
      </p:grpSp>
      <p:grpSp>
        <p:nvGrpSpPr>
          <p:cNvPr id="7" name="Group 7"/>
          <p:cNvGrpSpPr/>
          <p:nvPr/>
        </p:nvGrpSpPr>
        <p:grpSpPr>
          <a:xfrm>
            <a:off x="794716" y="1028700"/>
            <a:ext cx="4746797" cy="8375321"/>
            <a:chOff x="0" y="0"/>
            <a:chExt cx="3598926" cy="6350000"/>
          </a:xfrm>
        </p:grpSpPr>
        <p:sp>
          <p:nvSpPr>
            <p:cNvPr id="8" name="Freeform 8"/>
            <p:cNvSpPr/>
            <p:nvPr/>
          </p:nvSpPr>
          <p:spPr>
            <a:xfrm>
              <a:off x="0" y="0"/>
              <a:ext cx="3598926" cy="6350000"/>
            </a:xfrm>
            <a:custGeom>
              <a:avLst/>
              <a:gdLst/>
              <a:ahLst/>
              <a:cxnLst/>
              <a:rect l="l" t="t" r="r" b="b"/>
              <a:pathLst>
                <a:path w="3598926" h="6350000">
                  <a:moveTo>
                    <a:pt x="2206625" y="3175000"/>
                  </a:moveTo>
                  <a:lnTo>
                    <a:pt x="3598926" y="6350000"/>
                  </a:lnTo>
                  <a:lnTo>
                    <a:pt x="0" y="6350000"/>
                  </a:lnTo>
                  <a:lnTo>
                    <a:pt x="0" y="0"/>
                  </a:lnTo>
                  <a:lnTo>
                    <a:pt x="3598926" y="0"/>
                  </a:lnTo>
                  <a:lnTo>
                    <a:pt x="2206625" y="3175000"/>
                  </a:lnTo>
                  <a:close/>
                </a:path>
              </a:pathLst>
            </a:custGeom>
            <a:blipFill>
              <a:blip r:embed="rId4"/>
              <a:stretch>
                <a:fillRect l="-37228" r="-37228"/>
              </a:stretch>
            </a:blipFill>
          </p:spPr>
        </p:sp>
      </p:grpSp>
      <p:sp>
        <p:nvSpPr>
          <p:cNvPr id="9" name="TextBox 9"/>
          <p:cNvSpPr txBox="1"/>
          <p:nvPr/>
        </p:nvSpPr>
        <p:spPr>
          <a:xfrm>
            <a:off x="6076980" y="6522844"/>
            <a:ext cx="12211020" cy="1997885"/>
          </a:xfrm>
          <a:prstGeom prst="rect">
            <a:avLst/>
          </a:prstGeom>
        </p:spPr>
        <p:txBody>
          <a:bodyPr lIns="0" tIns="0" rIns="0" bIns="0" rtlCol="0" anchor="t">
            <a:spAutoFit/>
          </a:bodyPr>
          <a:lstStyle/>
          <a:p>
            <a:pPr algn="l">
              <a:lnSpc>
                <a:spcPts val="5380"/>
              </a:lnSpc>
            </a:pPr>
            <a:r>
              <a:rPr lang="en-US" sz="3843">
                <a:solidFill>
                  <a:srgbClr val="57DF17"/>
                </a:solidFill>
                <a:latin typeface="Clear Sans"/>
                <a:ea typeface="Clear Sans"/>
                <a:cs typeface="Clear Sans"/>
                <a:sym typeface="Clear Sans"/>
              </a:rPr>
              <a:t>Python</a:t>
            </a:r>
          </a:p>
          <a:p>
            <a:pPr algn="l">
              <a:lnSpc>
                <a:spcPts val="5380"/>
              </a:lnSpc>
            </a:pPr>
            <a:r>
              <a:rPr lang="en-US" sz="3843">
                <a:solidFill>
                  <a:srgbClr val="EFEFEF"/>
                </a:solidFill>
                <a:latin typeface="Clear Sans"/>
                <a:ea typeface="Clear Sans"/>
                <a:cs typeface="Clear Sans"/>
                <a:sym typeface="Clear Sans"/>
              </a:rPr>
              <a:t>import networkx as nx</a:t>
            </a:r>
          </a:p>
          <a:p>
            <a:pPr algn="l">
              <a:lnSpc>
                <a:spcPts val="5380"/>
              </a:lnSpc>
            </a:pPr>
            <a:r>
              <a:rPr lang="en-US" sz="3843">
                <a:solidFill>
                  <a:srgbClr val="EFEFEF"/>
                </a:solidFill>
                <a:latin typeface="Clear Sans"/>
                <a:ea typeface="Clear Sans"/>
                <a:cs typeface="Clear Sans"/>
                <a:sym typeface="Clear Sans"/>
              </a:rPr>
              <a:t>G = nx.Graph()  # Undirected graph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266700"/>
            <a:ext cx="16230600" cy="5410200"/>
          </a:xfrm>
          <a:prstGeom prst="rect">
            <a:avLst/>
          </a:prstGeom>
        </p:spPr>
        <p:txBody>
          <a:bodyPr lIns="0" tIns="0" rIns="0" bIns="0" rtlCol="0" anchor="t">
            <a:spAutoFit/>
          </a:bodyPr>
          <a:lstStyle/>
          <a:p>
            <a:pPr marL="0" lvl="0" indent="0" algn="ctr">
              <a:lnSpc>
                <a:spcPts val="10710"/>
              </a:lnSpc>
              <a:spcBef>
                <a:spcPct val="0"/>
              </a:spcBef>
            </a:pPr>
            <a:endParaRPr/>
          </a:p>
          <a:p>
            <a:pPr marL="0" lvl="0" indent="0" algn="ctr">
              <a:lnSpc>
                <a:spcPts val="10710"/>
              </a:lnSpc>
              <a:spcBef>
                <a:spcPct val="0"/>
              </a:spcBef>
            </a:pPr>
            <a:r>
              <a:rPr lang="en-US" sz="8925" b="1" u="none">
                <a:solidFill>
                  <a:srgbClr val="3776FF"/>
                </a:solidFill>
                <a:latin typeface="Clear Sans Bold"/>
                <a:ea typeface="Clear Sans Bold"/>
                <a:cs typeface="Clear Sans Bold"/>
                <a:sym typeface="Clear Sans Bold"/>
              </a:rPr>
              <a:t>Adding Nodes and Edges</a:t>
            </a:r>
          </a:p>
          <a:p>
            <a:pPr marL="0" lvl="0" indent="0" algn="ctr">
              <a:lnSpc>
                <a:spcPts val="10710"/>
              </a:lnSpc>
              <a:spcBef>
                <a:spcPct val="0"/>
              </a:spcBef>
            </a:pPr>
            <a:endParaRPr lang="en-US" sz="8925" b="1" u="none">
              <a:solidFill>
                <a:srgbClr val="3776FF"/>
              </a:solidFill>
              <a:latin typeface="Clear Sans Bold"/>
              <a:ea typeface="Clear Sans Bold"/>
              <a:cs typeface="Clear Sans Bold"/>
              <a:sym typeface="Clear Sans Bold"/>
            </a:endParaRPr>
          </a:p>
          <a:p>
            <a:pPr marL="0" lvl="0" indent="0" algn="ctr">
              <a:lnSpc>
                <a:spcPts val="10710"/>
              </a:lnSpc>
              <a:spcBef>
                <a:spcPct val="0"/>
              </a:spcBef>
            </a:pPr>
            <a:endParaRPr lang="en-US" sz="8925" b="1" u="none">
              <a:solidFill>
                <a:srgbClr val="3776FF"/>
              </a:solidFill>
              <a:latin typeface="Clear Sans Bold"/>
              <a:ea typeface="Clear Sans Bold"/>
              <a:cs typeface="Clear Sans Bold"/>
              <a:sym typeface="Clear Sans Bold"/>
            </a:endParaRPr>
          </a:p>
        </p:txBody>
      </p:sp>
      <p:sp>
        <p:nvSpPr>
          <p:cNvPr id="3" name="TextBox 3"/>
          <p:cNvSpPr txBox="1"/>
          <p:nvPr/>
        </p:nvSpPr>
        <p:spPr>
          <a:xfrm>
            <a:off x="1776370" y="3503397"/>
            <a:ext cx="14735261" cy="3283206"/>
          </a:xfrm>
          <a:prstGeom prst="rect">
            <a:avLst/>
          </a:prstGeom>
        </p:spPr>
        <p:txBody>
          <a:bodyPr lIns="0" tIns="0" rIns="0" bIns="0" rtlCol="0" anchor="t">
            <a:spAutoFit/>
          </a:bodyPr>
          <a:lstStyle/>
          <a:p>
            <a:pPr algn="ctr">
              <a:lnSpc>
                <a:spcPts val="5177"/>
              </a:lnSpc>
            </a:pPr>
            <a:r>
              <a:rPr lang="en-US" sz="3698" u="sng" dirty="0">
                <a:solidFill>
                  <a:schemeClr val="bg1"/>
                </a:solidFill>
                <a:latin typeface="Clear Sans"/>
                <a:ea typeface="Clear Sans"/>
                <a:cs typeface="Clear Sans"/>
                <a:sym typeface="Clear Sans"/>
                <a:hlinkClick r:id="rId2" action="ppaction://hlinksldjump">
                  <a:extLst>
                    <a:ext uri="{A12FA001-AC4F-418D-AE19-62706E023703}">
                      <ahyp:hlinkClr xmlns:ahyp="http://schemas.microsoft.com/office/drawing/2018/hyperlinkcolor" val="tx"/>
                    </a:ext>
                  </a:extLst>
                </a:hlinkClick>
              </a:rPr>
              <a:t>In a graph, nodes represent people and edges represent friendships or connections between them. You can add nodes individually or in groups, and create edges to define how they are connected. This allows us to build the structure of a social network step by step.</a:t>
            </a:r>
          </a:p>
          <a:p>
            <a:pPr algn="ctr">
              <a:lnSpc>
                <a:spcPts val="5177"/>
              </a:lnSpc>
            </a:pPr>
            <a:endParaRPr lang="en-US" sz="3698" u="sng" dirty="0">
              <a:solidFill>
                <a:srgbClr val="0000FF"/>
              </a:solidFill>
              <a:latin typeface="Clear Sans"/>
              <a:ea typeface="Clear Sans"/>
              <a:cs typeface="Clear Sans"/>
              <a:sym typeface="Clear Sans"/>
              <a:hlinkClick r:id="rId2" action="ppaction://hlinksldjump">
                <a:extLst>
                  <a:ext uri="{A12FA001-AC4F-418D-AE19-62706E023703}">
                    <ahyp:hlinkClr xmlns:ahyp="http://schemas.microsoft.com/office/drawing/2018/hyperlinkcolor" val="tx"/>
                  </a:ext>
                </a:extLst>
              </a:hlinkClick>
            </a:endParaRPr>
          </a:p>
        </p:txBody>
      </p:sp>
      <p:sp>
        <p:nvSpPr>
          <p:cNvPr id="4" name="TextBox 4"/>
          <p:cNvSpPr txBox="1"/>
          <p:nvPr/>
        </p:nvSpPr>
        <p:spPr>
          <a:xfrm>
            <a:off x="2636469" y="6391006"/>
            <a:ext cx="13015061" cy="2903808"/>
          </a:xfrm>
          <a:prstGeom prst="rect">
            <a:avLst/>
          </a:prstGeom>
        </p:spPr>
        <p:txBody>
          <a:bodyPr wrap="square" lIns="0" tIns="0" rIns="0" bIns="0" rtlCol="0" anchor="t">
            <a:spAutoFit/>
          </a:bodyPr>
          <a:lstStyle/>
          <a:p>
            <a:pPr algn="l">
              <a:lnSpc>
                <a:spcPts val="4553"/>
              </a:lnSpc>
            </a:pPr>
            <a:r>
              <a:rPr lang="en-US" sz="3252" dirty="0">
                <a:solidFill>
                  <a:srgbClr val="57DF17"/>
                </a:solidFill>
                <a:latin typeface="Clear Sans"/>
                <a:ea typeface="Clear Sans"/>
                <a:cs typeface="Clear Sans"/>
                <a:sym typeface="Clear Sans"/>
              </a:rPr>
              <a:t>Python</a:t>
            </a:r>
          </a:p>
          <a:p>
            <a:pPr algn="l">
              <a:lnSpc>
                <a:spcPts val="4553"/>
              </a:lnSpc>
            </a:pPr>
            <a:r>
              <a:rPr lang="en-US" sz="3252" dirty="0">
                <a:solidFill>
                  <a:schemeClr val="bg1"/>
                </a:solidFill>
                <a:latin typeface="Clear Sans"/>
                <a:ea typeface="Clear Sans"/>
                <a:cs typeface="Clear Sans"/>
                <a:sym typeface="Clear Sans"/>
                <a:hlinkClick r:id="rId2" action="ppaction://hlinksldjump">
                  <a:extLst>
                    <a:ext uri="{A12FA001-AC4F-418D-AE19-62706E023703}">
                      <ahyp:hlinkClr xmlns:ahyp="http://schemas.microsoft.com/office/drawing/2018/hyperlinkcolor" val="tx"/>
                    </a:ext>
                  </a:extLst>
                </a:hlinkClick>
              </a:rPr>
              <a:t>G.add_node("Alice")</a:t>
            </a:r>
          </a:p>
          <a:p>
            <a:pPr algn="l">
              <a:lnSpc>
                <a:spcPts val="4553"/>
              </a:lnSpc>
            </a:pPr>
            <a:r>
              <a:rPr lang="en-US" sz="3252" dirty="0">
                <a:solidFill>
                  <a:schemeClr val="bg1"/>
                </a:solidFill>
                <a:latin typeface="Clear Sans"/>
                <a:ea typeface="Clear Sans"/>
                <a:cs typeface="Clear Sans"/>
                <a:sym typeface="Clear Sans"/>
                <a:hlinkClick r:id="rId2" action="ppaction://hlinksldjump">
                  <a:extLst>
                    <a:ext uri="{A12FA001-AC4F-418D-AE19-62706E023703}">
                      <ahyp:hlinkClr xmlns:ahyp="http://schemas.microsoft.com/office/drawing/2018/hyperlinkcolor" val="tx"/>
                    </a:ext>
                  </a:extLst>
                </a:hlinkClick>
              </a:rPr>
              <a:t>G.add_nodes_from(["Bob", "Charlie"])</a:t>
            </a:r>
          </a:p>
          <a:p>
            <a:pPr algn="l">
              <a:lnSpc>
                <a:spcPts val="4553"/>
              </a:lnSpc>
            </a:pPr>
            <a:r>
              <a:rPr lang="en-US" sz="3252" dirty="0">
                <a:solidFill>
                  <a:schemeClr val="bg1"/>
                </a:solidFill>
                <a:latin typeface="Clear Sans"/>
                <a:ea typeface="Clear Sans"/>
                <a:cs typeface="Clear Sans"/>
                <a:sym typeface="Clear Sans"/>
                <a:hlinkClick r:id="rId2" action="ppaction://hlinksldjump">
                  <a:extLst>
                    <a:ext uri="{A12FA001-AC4F-418D-AE19-62706E023703}">
                      <ahyp:hlinkClr xmlns:ahyp="http://schemas.microsoft.com/office/drawing/2018/hyperlinkcolor" val="tx"/>
                    </a:ext>
                  </a:extLst>
                </a:hlinkClick>
              </a:rPr>
              <a:t>G.add_edge("Alice", "Bob")</a:t>
            </a:r>
          </a:p>
          <a:p>
            <a:pPr algn="l">
              <a:lnSpc>
                <a:spcPts val="4553"/>
              </a:lnSpc>
            </a:pPr>
            <a:r>
              <a:rPr lang="en-US" sz="3252" dirty="0">
                <a:solidFill>
                  <a:schemeClr val="bg1"/>
                </a:solidFill>
                <a:latin typeface="Clear Sans"/>
                <a:ea typeface="Clear Sans"/>
                <a:cs typeface="Clear Sans"/>
                <a:sym typeface="Clear Sans"/>
                <a:hlinkClick r:id="rId2" action="ppaction://hlinksldjump">
                  <a:extLst>
                    <a:ext uri="{A12FA001-AC4F-418D-AE19-62706E023703}">
                      <ahyp:hlinkClr xmlns:ahyp="http://schemas.microsoft.com/office/drawing/2018/hyperlinkcolor" val="tx"/>
                    </a:ext>
                  </a:extLst>
                </a:hlinkClick>
              </a:rPr>
              <a:t>G.add_edges_from([("Bob", "Charlie"), ("Alice", "Charlie")])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3784"/>
        </a:solidFill>
        <a:effectLst/>
      </p:bgPr>
    </p:bg>
    <p:spTree>
      <p:nvGrpSpPr>
        <p:cNvPr id="1" name=""/>
        <p:cNvGrpSpPr/>
        <p:nvPr/>
      </p:nvGrpSpPr>
      <p:grpSpPr>
        <a:xfrm>
          <a:off x="0" y="0"/>
          <a:ext cx="0" cy="0"/>
          <a:chOff x="0" y="0"/>
          <a:chExt cx="0" cy="0"/>
        </a:xfrm>
      </p:grpSpPr>
      <p:sp>
        <p:nvSpPr>
          <p:cNvPr id="2" name="TextBox 2"/>
          <p:cNvSpPr txBox="1"/>
          <p:nvPr/>
        </p:nvSpPr>
        <p:spPr>
          <a:xfrm>
            <a:off x="4476132" y="2739425"/>
            <a:ext cx="12783168" cy="4016517"/>
          </a:xfrm>
          <a:prstGeom prst="rect">
            <a:avLst/>
          </a:prstGeom>
        </p:spPr>
        <p:txBody>
          <a:bodyPr lIns="0" tIns="0" rIns="0" bIns="0" rtlCol="0" anchor="t">
            <a:spAutoFit/>
          </a:bodyPr>
          <a:lstStyle/>
          <a:p>
            <a:pPr marL="0" lvl="0" indent="0" algn="l">
              <a:lnSpc>
                <a:spcPts val="5337"/>
              </a:lnSpc>
              <a:spcBef>
                <a:spcPct val="0"/>
              </a:spcBef>
            </a:pPr>
            <a:r>
              <a:rPr lang="en-US" sz="3812">
                <a:solidFill>
                  <a:srgbClr val="EFEFEF"/>
                </a:solidFill>
                <a:latin typeface="Clear Sans"/>
                <a:ea typeface="Clear Sans"/>
                <a:cs typeface="Clear Sans"/>
                <a:sym typeface="Clear Sans"/>
              </a:rPr>
              <a:t>Graph visualization helps us see how people are connected in a network. Using libraries like Matplotlib and NetworkX in Python, we can draw nodes and edges clearly. This makes it easier to understand relationships and patterns in the social network.</a:t>
            </a:r>
          </a:p>
          <a:p>
            <a:pPr marL="0" lvl="0" indent="0" algn="l">
              <a:lnSpc>
                <a:spcPts val="5337"/>
              </a:lnSpc>
              <a:spcBef>
                <a:spcPct val="0"/>
              </a:spcBef>
            </a:pPr>
            <a:endParaRPr lang="en-US" sz="3812">
              <a:solidFill>
                <a:srgbClr val="EFEFEF"/>
              </a:solidFill>
              <a:latin typeface="Clear Sans"/>
              <a:ea typeface="Clear Sans"/>
              <a:cs typeface="Clear Sans"/>
              <a:sym typeface="Clear Sans"/>
            </a:endParaRPr>
          </a:p>
        </p:txBody>
      </p:sp>
      <p:sp>
        <p:nvSpPr>
          <p:cNvPr id="3" name="TextBox 3"/>
          <p:cNvSpPr txBox="1"/>
          <p:nvPr/>
        </p:nvSpPr>
        <p:spPr>
          <a:xfrm>
            <a:off x="5927620" y="-415782"/>
            <a:ext cx="12261178" cy="4930347"/>
          </a:xfrm>
          <a:prstGeom prst="rect">
            <a:avLst/>
          </a:prstGeom>
        </p:spPr>
        <p:txBody>
          <a:bodyPr lIns="0" tIns="0" rIns="0" bIns="0" rtlCol="0" anchor="t">
            <a:spAutoFit/>
          </a:bodyPr>
          <a:lstStyle/>
          <a:p>
            <a:pPr algn="l">
              <a:lnSpc>
                <a:spcPts val="9707"/>
              </a:lnSpc>
            </a:pPr>
            <a:endParaRPr/>
          </a:p>
          <a:p>
            <a:pPr marL="0" lvl="0" indent="0" algn="l">
              <a:lnSpc>
                <a:spcPts val="9707"/>
              </a:lnSpc>
            </a:pPr>
            <a:r>
              <a:rPr lang="en-US" sz="8089" b="1">
                <a:solidFill>
                  <a:srgbClr val="EFEFEF"/>
                </a:solidFill>
                <a:latin typeface="Clear Sans Bold"/>
                <a:ea typeface="Clear Sans Bold"/>
                <a:cs typeface="Clear Sans Bold"/>
                <a:sym typeface="Clear Sans Bold"/>
              </a:rPr>
              <a:t>Visualizing the Graph</a:t>
            </a:r>
          </a:p>
          <a:p>
            <a:pPr marL="0" lvl="0" indent="0" algn="l">
              <a:lnSpc>
                <a:spcPts val="9707"/>
              </a:lnSpc>
            </a:pPr>
            <a:endParaRPr lang="en-US" sz="8089" b="1">
              <a:solidFill>
                <a:srgbClr val="EFEFEF"/>
              </a:solidFill>
              <a:latin typeface="Clear Sans Bold"/>
              <a:ea typeface="Clear Sans Bold"/>
              <a:cs typeface="Clear Sans Bold"/>
              <a:sym typeface="Clear Sans Bold"/>
            </a:endParaRPr>
          </a:p>
          <a:p>
            <a:pPr marL="0" lvl="0" indent="0" algn="l">
              <a:lnSpc>
                <a:spcPts val="9707"/>
              </a:lnSpc>
            </a:pPr>
            <a:endParaRPr lang="en-US" sz="8089" b="1">
              <a:solidFill>
                <a:srgbClr val="EFEFEF"/>
              </a:solidFill>
              <a:latin typeface="Clear Sans Bold"/>
              <a:ea typeface="Clear Sans Bold"/>
              <a:cs typeface="Clear Sans Bold"/>
              <a:sym typeface="Clear Sans Bold"/>
            </a:endParaRPr>
          </a:p>
        </p:txBody>
      </p:sp>
      <p:grpSp>
        <p:nvGrpSpPr>
          <p:cNvPr id="4" name="Group 4"/>
          <p:cNvGrpSpPr/>
          <p:nvPr/>
        </p:nvGrpSpPr>
        <p:grpSpPr>
          <a:xfrm rot="5400000">
            <a:off x="-154769" y="5405"/>
            <a:ext cx="6755942" cy="6745132"/>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E0D30"/>
            </a:solidFill>
          </p:spPr>
        </p:sp>
      </p:grpSp>
      <p:sp>
        <p:nvSpPr>
          <p:cNvPr id="6" name="Freeform 6"/>
          <p:cNvSpPr/>
          <p:nvPr/>
        </p:nvSpPr>
        <p:spPr>
          <a:xfrm rot="-8100000">
            <a:off x="-4174601" y="6967132"/>
            <a:ext cx="13107423" cy="4915283"/>
          </a:xfrm>
          <a:custGeom>
            <a:avLst/>
            <a:gdLst/>
            <a:ahLst/>
            <a:cxnLst/>
            <a:rect l="l" t="t" r="r" b="b"/>
            <a:pathLst>
              <a:path w="13107423" h="4915283">
                <a:moveTo>
                  <a:pt x="0" y="0"/>
                </a:moveTo>
                <a:lnTo>
                  <a:pt x="13107422" y="0"/>
                </a:lnTo>
                <a:lnTo>
                  <a:pt x="13107422" y="4915283"/>
                </a:lnTo>
                <a:lnTo>
                  <a:pt x="0" y="4915283"/>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sp>
        <p:nvSpPr>
          <p:cNvPr id="7" name="TextBox 7"/>
          <p:cNvSpPr txBox="1"/>
          <p:nvPr/>
        </p:nvSpPr>
        <p:spPr>
          <a:xfrm>
            <a:off x="6595768" y="6689267"/>
            <a:ext cx="11853670" cy="3112380"/>
          </a:xfrm>
          <a:prstGeom prst="rect">
            <a:avLst/>
          </a:prstGeom>
        </p:spPr>
        <p:txBody>
          <a:bodyPr lIns="0" tIns="0" rIns="0" bIns="0" rtlCol="0" anchor="t">
            <a:spAutoFit/>
          </a:bodyPr>
          <a:lstStyle/>
          <a:p>
            <a:pPr algn="l">
              <a:lnSpc>
                <a:spcPts val="4949"/>
              </a:lnSpc>
            </a:pPr>
            <a:r>
              <a:rPr lang="en-US" sz="3535">
                <a:solidFill>
                  <a:srgbClr val="57DF17"/>
                </a:solidFill>
                <a:latin typeface="Clear Sans"/>
                <a:ea typeface="Clear Sans"/>
                <a:cs typeface="Clear Sans"/>
                <a:sym typeface="Clear Sans"/>
              </a:rPr>
              <a:t>Python</a:t>
            </a:r>
          </a:p>
          <a:p>
            <a:pPr algn="l">
              <a:lnSpc>
                <a:spcPts val="4949"/>
              </a:lnSpc>
            </a:pPr>
            <a:r>
              <a:rPr lang="en-US" sz="3535">
                <a:solidFill>
                  <a:srgbClr val="EFEFEF"/>
                </a:solidFill>
                <a:latin typeface="Clear Sans"/>
                <a:ea typeface="Clear Sans"/>
                <a:cs typeface="Clear Sans"/>
                <a:sym typeface="Clear Sans"/>
              </a:rPr>
              <a:t>import matplotlib.pyplot as plt</a:t>
            </a:r>
          </a:p>
          <a:p>
            <a:pPr marL="0" lvl="0" indent="0" algn="l">
              <a:lnSpc>
                <a:spcPts val="4949"/>
              </a:lnSpc>
              <a:spcBef>
                <a:spcPct val="0"/>
              </a:spcBef>
            </a:pPr>
            <a:r>
              <a:rPr lang="en-US" sz="3535">
                <a:solidFill>
                  <a:srgbClr val="EFEFEF"/>
                </a:solidFill>
                <a:latin typeface="Clear Sans"/>
                <a:ea typeface="Clear Sans"/>
                <a:cs typeface="Clear Sans"/>
                <a:sym typeface="Clear Sans"/>
              </a:rPr>
              <a:t>nx.draw(G, with_labels=True, node_color='skyblue', node_size=2000)</a:t>
            </a:r>
          </a:p>
          <a:p>
            <a:pPr marL="0" lvl="0" indent="0" algn="l">
              <a:lnSpc>
                <a:spcPts val="4949"/>
              </a:lnSpc>
              <a:spcBef>
                <a:spcPct val="0"/>
              </a:spcBef>
            </a:pPr>
            <a:r>
              <a:rPr lang="en-US" sz="3535">
                <a:solidFill>
                  <a:srgbClr val="EFEFEF"/>
                </a:solidFill>
                <a:latin typeface="Clear Sans"/>
                <a:ea typeface="Clear Sans"/>
                <a:cs typeface="Clear Sans"/>
                <a:sym typeface="Clear Sans"/>
              </a:rPr>
              <a:t>plt.show()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5772507" y="-772979"/>
            <a:ext cx="9630963" cy="5916479"/>
          </a:xfrm>
          <a:prstGeom prst="rect">
            <a:avLst/>
          </a:prstGeom>
        </p:spPr>
        <p:txBody>
          <a:bodyPr lIns="0" tIns="0" rIns="0" bIns="0" rtlCol="0" anchor="t">
            <a:spAutoFit/>
          </a:bodyPr>
          <a:lstStyle/>
          <a:p>
            <a:pPr marL="0" lvl="0" indent="0" algn="l">
              <a:lnSpc>
                <a:spcPts val="9337"/>
              </a:lnSpc>
              <a:spcBef>
                <a:spcPct val="0"/>
              </a:spcBef>
            </a:pPr>
            <a:endParaRPr/>
          </a:p>
          <a:p>
            <a:pPr marL="0" lvl="0" indent="0" algn="l">
              <a:lnSpc>
                <a:spcPts val="9337"/>
              </a:lnSpc>
              <a:spcBef>
                <a:spcPct val="0"/>
              </a:spcBef>
            </a:pPr>
            <a:r>
              <a:rPr lang="en-US" sz="7781" b="1" u="none">
                <a:solidFill>
                  <a:srgbClr val="3776FF"/>
                </a:solidFill>
                <a:latin typeface="Clear Sans Bold"/>
                <a:ea typeface="Clear Sans Bold"/>
                <a:cs typeface="Clear Sans Bold"/>
                <a:sym typeface="Clear Sans Bold"/>
              </a:rPr>
              <a:t>Directed Graphs (Follower Model)</a:t>
            </a:r>
          </a:p>
          <a:p>
            <a:pPr marL="0" lvl="0" indent="0" algn="l">
              <a:lnSpc>
                <a:spcPts val="9337"/>
              </a:lnSpc>
              <a:spcBef>
                <a:spcPct val="0"/>
              </a:spcBef>
            </a:pPr>
            <a:endParaRPr lang="en-US" sz="7781" b="1" u="none">
              <a:solidFill>
                <a:srgbClr val="3776FF"/>
              </a:solidFill>
              <a:latin typeface="Clear Sans Bold"/>
              <a:ea typeface="Clear Sans Bold"/>
              <a:cs typeface="Clear Sans Bold"/>
              <a:sym typeface="Clear Sans Bold"/>
            </a:endParaRPr>
          </a:p>
          <a:p>
            <a:pPr marL="0" lvl="0" indent="0" algn="l">
              <a:lnSpc>
                <a:spcPts val="9337"/>
              </a:lnSpc>
              <a:spcBef>
                <a:spcPct val="0"/>
              </a:spcBef>
            </a:pPr>
            <a:endParaRPr lang="en-US" sz="7781" b="1" u="none">
              <a:solidFill>
                <a:srgbClr val="3776FF"/>
              </a:solidFill>
              <a:latin typeface="Clear Sans Bold"/>
              <a:ea typeface="Clear Sans Bold"/>
              <a:cs typeface="Clear Sans Bold"/>
              <a:sym typeface="Clear Sans Bold"/>
            </a:endParaRPr>
          </a:p>
        </p:txBody>
      </p:sp>
      <p:grpSp>
        <p:nvGrpSpPr>
          <p:cNvPr id="3" name="Group 3"/>
          <p:cNvGrpSpPr/>
          <p:nvPr/>
        </p:nvGrpSpPr>
        <p:grpSpPr>
          <a:xfrm>
            <a:off x="-457669" y="0"/>
            <a:ext cx="5890009" cy="10690987"/>
            <a:chOff x="0" y="0"/>
            <a:chExt cx="7853346" cy="14254649"/>
          </a:xfrm>
        </p:grpSpPr>
        <p:pic>
          <p:nvPicPr>
            <p:cNvPr id="4" name="Picture 4"/>
            <p:cNvPicPr>
              <a:picLocks noChangeAspect="1"/>
            </p:cNvPicPr>
            <p:nvPr/>
          </p:nvPicPr>
          <p:blipFill>
            <a:blip r:embed="rId2"/>
            <a:srcRect l="10016" r="53702"/>
            <a:stretch>
              <a:fillRect/>
            </a:stretch>
          </p:blipFill>
          <p:spPr>
            <a:xfrm>
              <a:off x="0" y="0"/>
              <a:ext cx="7853346" cy="14254649"/>
            </a:xfrm>
            <a:prstGeom prst="rect">
              <a:avLst/>
            </a:prstGeom>
          </p:spPr>
        </p:pic>
      </p:grpSp>
      <p:grpSp>
        <p:nvGrpSpPr>
          <p:cNvPr id="5" name="Group 5"/>
          <p:cNvGrpSpPr/>
          <p:nvPr/>
        </p:nvGrpSpPr>
        <p:grpSpPr>
          <a:xfrm>
            <a:off x="13547640" y="7225609"/>
            <a:ext cx="3711660" cy="1142346"/>
            <a:chOff x="0" y="0"/>
            <a:chExt cx="4948880" cy="1523129"/>
          </a:xfrm>
        </p:grpSpPr>
        <p:sp>
          <p:nvSpPr>
            <p:cNvPr id="6" name="TextBox 6"/>
            <p:cNvSpPr txBox="1"/>
            <p:nvPr/>
          </p:nvSpPr>
          <p:spPr>
            <a:xfrm>
              <a:off x="0" y="0"/>
              <a:ext cx="4948880" cy="469900"/>
            </a:xfrm>
            <a:prstGeom prst="rect">
              <a:avLst/>
            </a:prstGeom>
          </p:spPr>
          <p:txBody>
            <a:bodyPr lIns="0" tIns="0" rIns="0" bIns="0" rtlCol="0" anchor="t">
              <a:spAutoFit/>
            </a:bodyPr>
            <a:lstStyle/>
            <a:p>
              <a:pPr marL="0" lvl="0" indent="0" algn="l">
                <a:lnSpc>
                  <a:spcPts val="2849"/>
                </a:lnSpc>
                <a:spcBef>
                  <a:spcPct val="0"/>
                </a:spcBef>
              </a:pPr>
              <a:endParaRPr/>
            </a:p>
          </p:txBody>
        </p:sp>
        <p:sp>
          <p:nvSpPr>
            <p:cNvPr id="7" name="TextBox 7"/>
            <p:cNvSpPr txBox="1"/>
            <p:nvPr/>
          </p:nvSpPr>
          <p:spPr>
            <a:xfrm>
              <a:off x="0" y="998132"/>
              <a:ext cx="4948880" cy="525145"/>
            </a:xfrm>
            <a:prstGeom prst="rect">
              <a:avLst/>
            </a:prstGeom>
          </p:spPr>
          <p:txBody>
            <a:bodyPr lIns="0" tIns="0" rIns="0" bIns="0" rtlCol="0" anchor="t">
              <a:spAutoFit/>
            </a:bodyPr>
            <a:lstStyle/>
            <a:p>
              <a:pPr marL="0" lvl="0" indent="0" algn="l">
                <a:lnSpc>
                  <a:spcPts val="3359"/>
                </a:lnSpc>
                <a:spcBef>
                  <a:spcPct val="0"/>
                </a:spcBef>
              </a:pPr>
              <a:endParaRPr/>
            </a:p>
          </p:txBody>
        </p:sp>
      </p:grpSp>
      <p:grpSp>
        <p:nvGrpSpPr>
          <p:cNvPr id="8" name="Group 8"/>
          <p:cNvGrpSpPr/>
          <p:nvPr/>
        </p:nvGrpSpPr>
        <p:grpSpPr>
          <a:xfrm>
            <a:off x="9489990" y="7222181"/>
            <a:ext cx="3711660" cy="1142346"/>
            <a:chOff x="0" y="0"/>
            <a:chExt cx="4948880" cy="1523129"/>
          </a:xfrm>
        </p:grpSpPr>
        <p:sp>
          <p:nvSpPr>
            <p:cNvPr id="9" name="TextBox 9"/>
            <p:cNvSpPr txBox="1"/>
            <p:nvPr/>
          </p:nvSpPr>
          <p:spPr>
            <a:xfrm>
              <a:off x="0" y="0"/>
              <a:ext cx="4948880" cy="469900"/>
            </a:xfrm>
            <a:prstGeom prst="rect">
              <a:avLst/>
            </a:prstGeom>
          </p:spPr>
          <p:txBody>
            <a:bodyPr lIns="0" tIns="0" rIns="0" bIns="0" rtlCol="0" anchor="t">
              <a:spAutoFit/>
            </a:bodyPr>
            <a:lstStyle/>
            <a:p>
              <a:pPr marL="0" lvl="0" indent="0" algn="l">
                <a:lnSpc>
                  <a:spcPts val="2849"/>
                </a:lnSpc>
                <a:spcBef>
                  <a:spcPct val="0"/>
                </a:spcBef>
              </a:pPr>
              <a:endParaRPr/>
            </a:p>
          </p:txBody>
        </p:sp>
        <p:sp>
          <p:nvSpPr>
            <p:cNvPr id="10" name="TextBox 10"/>
            <p:cNvSpPr txBox="1"/>
            <p:nvPr/>
          </p:nvSpPr>
          <p:spPr>
            <a:xfrm>
              <a:off x="0" y="998132"/>
              <a:ext cx="4948880" cy="525145"/>
            </a:xfrm>
            <a:prstGeom prst="rect">
              <a:avLst/>
            </a:prstGeom>
          </p:spPr>
          <p:txBody>
            <a:bodyPr lIns="0" tIns="0" rIns="0" bIns="0" rtlCol="0" anchor="t">
              <a:spAutoFit/>
            </a:bodyPr>
            <a:lstStyle/>
            <a:p>
              <a:pPr marL="0" lvl="0" indent="0" algn="l">
                <a:lnSpc>
                  <a:spcPts val="3359"/>
                </a:lnSpc>
                <a:spcBef>
                  <a:spcPct val="0"/>
                </a:spcBef>
              </a:pPr>
              <a:endParaRPr/>
            </a:p>
          </p:txBody>
        </p:sp>
      </p:grpSp>
      <p:grpSp>
        <p:nvGrpSpPr>
          <p:cNvPr id="11" name="Group 11"/>
          <p:cNvGrpSpPr/>
          <p:nvPr/>
        </p:nvGrpSpPr>
        <p:grpSpPr>
          <a:xfrm>
            <a:off x="5432340" y="7225609"/>
            <a:ext cx="3711660" cy="1142346"/>
            <a:chOff x="0" y="0"/>
            <a:chExt cx="4948880" cy="1523129"/>
          </a:xfrm>
        </p:grpSpPr>
        <p:sp>
          <p:nvSpPr>
            <p:cNvPr id="12" name="TextBox 12"/>
            <p:cNvSpPr txBox="1"/>
            <p:nvPr/>
          </p:nvSpPr>
          <p:spPr>
            <a:xfrm>
              <a:off x="0" y="0"/>
              <a:ext cx="4948880" cy="469900"/>
            </a:xfrm>
            <a:prstGeom prst="rect">
              <a:avLst/>
            </a:prstGeom>
          </p:spPr>
          <p:txBody>
            <a:bodyPr lIns="0" tIns="0" rIns="0" bIns="0" rtlCol="0" anchor="t">
              <a:spAutoFit/>
            </a:bodyPr>
            <a:lstStyle/>
            <a:p>
              <a:pPr marL="0" lvl="0" indent="0" algn="l">
                <a:lnSpc>
                  <a:spcPts val="2849"/>
                </a:lnSpc>
                <a:spcBef>
                  <a:spcPct val="0"/>
                </a:spcBef>
              </a:pPr>
              <a:endParaRPr/>
            </a:p>
          </p:txBody>
        </p:sp>
        <p:sp>
          <p:nvSpPr>
            <p:cNvPr id="13" name="TextBox 13"/>
            <p:cNvSpPr txBox="1"/>
            <p:nvPr/>
          </p:nvSpPr>
          <p:spPr>
            <a:xfrm>
              <a:off x="0" y="998132"/>
              <a:ext cx="4948880" cy="525145"/>
            </a:xfrm>
            <a:prstGeom prst="rect">
              <a:avLst/>
            </a:prstGeom>
          </p:spPr>
          <p:txBody>
            <a:bodyPr lIns="0" tIns="0" rIns="0" bIns="0" rtlCol="0" anchor="t">
              <a:spAutoFit/>
            </a:bodyPr>
            <a:lstStyle/>
            <a:p>
              <a:pPr marL="0" lvl="0" indent="0" algn="l">
                <a:lnSpc>
                  <a:spcPts val="3359"/>
                </a:lnSpc>
                <a:spcBef>
                  <a:spcPct val="0"/>
                </a:spcBef>
              </a:pPr>
              <a:endParaRPr/>
            </a:p>
          </p:txBody>
        </p:sp>
      </p:grpSp>
      <p:sp>
        <p:nvSpPr>
          <p:cNvPr id="14" name="TextBox 14"/>
          <p:cNvSpPr txBox="1"/>
          <p:nvPr/>
        </p:nvSpPr>
        <p:spPr>
          <a:xfrm>
            <a:off x="6303664" y="2912466"/>
            <a:ext cx="10756415" cy="4231107"/>
          </a:xfrm>
          <a:prstGeom prst="rect">
            <a:avLst/>
          </a:prstGeom>
        </p:spPr>
        <p:txBody>
          <a:bodyPr lIns="0" tIns="0" rIns="0" bIns="0" rtlCol="0" anchor="t">
            <a:spAutoFit/>
          </a:bodyPr>
          <a:lstStyle/>
          <a:p>
            <a:pPr algn="ctr">
              <a:lnSpc>
                <a:spcPts val="4775"/>
              </a:lnSpc>
              <a:spcBef>
                <a:spcPct val="0"/>
              </a:spcBef>
            </a:pPr>
            <a:r>
              <a:rPr lang="en-US" sz="3979">
                <a:solidFill>
                  <a:srgbClr val="FFFFFF"/>
                </a:solidFill>
                <a:latin typeface="Clear Sans"/>
                <a:ea typeface="Clear Sans"/>
                <a:cs typeface="Clear Sans"/>
                <a:sym typeface="Clear Sans"/>
              </a:rPr>
              <a:t>A directed graph uses arrows to show one-way relationships between users. It’s perfect for modeling follower-based social networks like Twitter or Instagram. In this model, if Alice follows Bob, there’s an arrow from Alice → Bob, but not necessarily the other way.</a:t>
            </a:r>
          </a:p>
          <a:p>
            <a:pPr algn="ctr">
              <a:lnSpc>
                <a:spcPts val="4775"/>
              </a:lnSpc>
              <a:spcBef>
                <a:spcPct val="0"/>
              </a:spcBef>
            </a:pPr>
            <a:endParaRPr lang="en-US" sz="3979">
              <a:solidFill>
                <a:srgbClr val="FFFFFF"/>
              </a:solidFill>
              <a:latin typeface="Clear Sans"/>
              <a:ea typeface="Clear Sans"/>
              <a:cs typeface="Clear Sans"/>
              <a:sym typeface="Clear Sans"/>
            </a:endParaRPr>
          </a:p>
        </p:txBody>
      </p:sp>
      <p:sp>
        <p:nvSpPr>
          <p:cNvPr id="15" name="TextBox 15"/>
          <p:cNvSpPr txBox="1"/>
          <p:nvPr/>
        </p:nvSpPr>
        <p:spPr>
          <a:xfrm>
            <a:off x="6764704" y="6809075"/>
            <a:ext cx="10494596" cy="3117760"/>
          </a:xfrm>
          <a:prstGeom prst="rect">
            <a:avLst/>
          </a:prstGeom>
        </p:spPr>
        <p:txBody>
          <a:bodyPr lIns="0" tIns="0" rIns="0" bIns="0" rtlCol="0" anchor="t">
            <a:spAutoFit/>
          </a:bodyPr>
          <a:lstStyle/>
          <a:p>
            <a:pPr algn="l">
              <a:lnSpc>
                <a:spcPts val="4093"/>
              </a:lnSpc>
            </a:pPr>
            <a:r>
              <a:rPr lang="en-US" sz="3411">
                <a:solidFill>
                  <a:srgbClr val="57DF17"/>
                </a:solidFill>
                <a:latin typeface="Clear Sans"/>
                <a:ea typeface="Clear Sans"/>
                <a:cs typeface="Clear Sans"/>
                <a:sym typeface="Clear Sans"/>
              </a:rPr>
              <a:t>Python</a:t>
            </a:r>
          </a:p>
          <a:p>
            <a:pPr algn="l">
              <a:lnSpc>
                <a:spcPts val="4093"/>
              </a:lnSpc>
            </a:pPr>
            <a:r>
              <a:rPr lang="en-US" sz="3411">
                <a:solidFill>
                  <a:srgbClr val="FFFFFF"/>
                </a:solidFill>
                <a:latin typeface="Clear Sans"/>
                <a:ea typeface="Clear Sans"/>
                <a:cs typeface="Clear Sans"/>
                <a:sym typeface="Clear Sans"/>
              </a:rPr>
              <a:t>DG = nx.DiGraph()</a:t>
            </a:r>
          </a:p>
          <a:p>
            <a:pPr algn="l">
              <a:lnSpc>
                <a:spcPts val="4093"/>
              </a:lnSpc>
              <a:spcBef>
                <a:spcPct val="0"/>
              </a:spcBef>
            </a:pPr>
            <a:r>
              <a:rPr lang="en-US" sz="3411">
                <a:solidFill>
                  <a:srgbClr val="FFFFFF"/>
                </a:solidFill>
                <a:latin typeface="Clear Sans"/>
                <a:ea typeface="Clear Sans"/>
                <a:cs typeface="Clear Sans"/>
                <a:sym typeface="Clear Sans"/>
              </a:rPr>
              <a:t>DG.add_edges_from([("Alice", "Bob"), ("Bob", "Charlie")])</a:t>
            </a:r>
          </a:p>
          <a:p>
            <a:pPr algn="l">
              <a:lnSpc>
                <a:spcPts val="4093"/>
              </a:lnSpc>
              <a:spcBef>
                <a:spcPct val="0"/>
              </a:spcBef>
            </a:pPr>
            <a:r>
              <a:rPr lang="en-US" sz="3411">
                <a:solidFill>
                  <a:srgbClr val="FFFFFF"/>
                </a:solidFill>
                <a:latin typeface="Clear Sans"/>
                <a:ea typeface="Clear Sans"/>
                <a:cs typeface="Clear Sans"/>
                <a:sym typeface="Clear Sans"/>
              </a:rPr>
              <a:t>nx.draw(DG, with_labels=True, arrows=True)</a:t>
            </a:r>
          </a:p>
          <a:p>
            <a:pPr algn="l">
              <a:lnSpc>
                <a:spcPts val="4093"/>
              </a:lnSpc>
              <a:spcBef>
                <a:spcPct val="0"/>
              </a:spcBef>
            </a:pPr>
            <a:r>
              <a:rPr lang="en-US" sz="3411">
                <a:solidFill>
                  <a:srgbClr val="FFFFFF"/>
                </a:solidFill>
                <a:latin typeface="Clear Sans"/>
                <a:ea typeface="Clear Sans"/>
                <a:cs typeface="Clear Sans"/>
                <a:sym typeface="Clear Sans"/>
              </a:rPr>
              <a:t>plt.show()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3784"/>
        </a:solidFill>
        <a:effectLst/>
      </p:bgPr>
    </p:bg>
    <p:spTree>
      <p:nvGrpSpPr>
        <p:cNvPr id="1" name=""/>
        <p:cNvGrpSpPr/>
        <p:nvPr/>
      </p:nvGrpSpPr>
      <p:grpSpPr>
        <a:xfrm>
          <a:off x="0" y="0"/>
          <a:ext cx="0" cy="0"/>
          <a:chOff x="0" y="0"/>
          <a:chExt cx="0" cy="0"/>
        </a:xfrm>
      </p:grpSpPr>
      <p:sp>
        <p:nvSpPr>
          <p:cNvPr id="2" name="TextBox 2"/>
          <p:cNvSpPr txBox="1"/>
          <p:nvPr/>
        </p:nvSpPr>
        <p:spPr>
          <a:xfrm>
            <a:off x="4464498" y="3912322"/>
            <a:ext cx="12794802" cy="4323037"/>
          </a:xfrm>
          <a:prstGeom prst="rect">
            <a:avLst/>
          </a:prstGeom>
        </p:spPr>
        <p:txBody>
          <a:bodyPr lIns="0" tIns="0" rIns="0" bIns="0" rtlCol="0" anchor="t">
            <a:spAutoFit/>
          </a:bodyPr>
          <a:lstStyle/>
          <a:p>
            <a:pPr marL="0" lvl="0" indent="0" algn="l">
              <a:lnSpc>
                <a:spcPts val="4978"/>
              </a:lnSpc>
              <a:spcBef>
                <a:spcPct val="0"/>
              </a:spcBef>
            </a:pPr>
            <a:r>
              <a:rPr lang="en-US" sz="3555">
                <a:solidFill>
                  <a:srgbClr val="EFEFEF"/>
                </a:solidFill>
                <a:latin typeface="Clear Sans"/>
                <a:ea typeface="Clear Sans"/>
                <a:cs typeface="Clear Sans"/>
                <a:sym typeface="Clear Sans"/>
              </a:rPr>
              <a:t>A weighted graph includes numbers (weights) on the edges to represent the strength</a:t>
            </a:r>
            <a:r>
              <a:rPr lang="en-US" sz="3555" u="none">
                <a:solidFill>
                  <a:srgbClr val="EFEFEF"/>
                </a:solidFill>
                <a:latin typeface="Clear Sans"/>
                <a:ea typeface="Clear Sans"/>
                <a:cs typeface="Clear Sans"/>
                <a:sym typeface="Clear Sans"/>
              </a:rPr>
              <a:t> or frequency of interactions between users. For example, a higher weight might mean more messages exchanged or stronger friendship. This helps measure how close or active relationships are in a social network.</a:t>
            </a:r>
          </a:p>
          <a:p>
            <a:pPr marL="0" lvl="0" indent="0" algn="l">
              <a:lnSpc>
                <a:spcPts val="4978"/>
              </a:lnSpc>
              <a:spcBef>
                <a:spcPct val="0"/>
              </a:spcBef>
            </a:pPr>
            <a:endParaRPr lang="en-US" sz="3555" u="none">
              <a:solidFill>
                <a:srgbClr val="EFEFEF"/>
              </a:solidFill>
              <a:latin typeface="Clear Sans"/>
              <a:ea typeface="Clear Sans"/>
              <a:cs typeface="Clear Sans"/>
              <a:sym typeface="Clear Sans"/>
            </a:endParaRPr>
          </a:p>
        </p:txBody>
      </p:sp>
      <p:sp>
        <p:nvSpPr>
          <p:cNvPr id="3" name="TextBox 3"/>
          <p:cNvSpPr txBox="1"/>
          <p:nvPr/>
        </p:nvSpPr>
        <p:spPr>
          <a:xfrm>
            <a:off x="439656" y="-655572"/>
            <a:ext cx="13841084" cy="6762750"/>
          </a:xfrm>
          <a:prstGeom prst="rect">
            <a:avLst/>
          </a:prstGeom>
        </p:spPr>
        <p:txBody>
          <a:bodyPr lIns="0" tIns="0" rIns="0" bIns="0" rtlCol="0" anchor="t">
            <a:spAutoFit/>
          </a:bodyPr>
          <a:lstStyle/>
          <a:p>
            <a:pPr algn="l">
              <a:lnSpc>
                <a:spcPts val="10710"/>
              </a:lnSpc>
            </a:pPr>
            <a:endParaRPr/>
          </a:p>
          <a:p>
            <a:pPr marL="0" lvl="0" indent="0" algn="l">
              <a:lnSpc>
                <a:spcPts val="10710"/>
              </a:lnSpc>
              <a:spcBef>
                <a:spcPct val="0"/>
              </a:spcBef>
            </a:pPr>
            <a:r>
              <a:rPr lang="en-US" sz="8925" b="1">
                <a:solidFill>
                  <a:srgbClr val="EFEFEF"/>
                </a:solidFill>
                <a:latin typeface="Clear Sans Bold"/>
                <a:ea typeface="Clear Sans Bold"/>
                <a:cs typeface="Clear Sans Bold"/>
                <a:sym typeface="Clear Sans Bold"/>
              </a:rPr>
              <a:t>Weighted Graphs (Interaction Strength)</a:t>
            </a:r>
          </a:p>
          <a:p>
            <a:pPr marL="0" lvl="0" indent="0" algn="l">
              <a:lnSpc>
                <a:spcPts val="10710"/>
              </a:lnSpc>
              <a:spcBef>
                <a:spcPct val="0"/>
              </a:spcBef>
            </a:pPr>
            <a:endParaRPr lang="en-US" sz="8925" b="1">
              <a:solidFill>
                <a:srgbClr val="EFEFEF"/>
              </a:solidFill>
              <a:latin typeface="Clear Sans Bold"/>
              <a:ea typeface="Clear Sans Bold"/>
              <a:cs typeface="Clear Sans Bold"/>
              <a:sym typeface="Clear Sans Bold"/>
            </a:endParaRPr>
          </a:p>
          <a:p>
            <a:pPr marL="0" lvl="0" indent="0" algn="l">
              <a:lnSpc>
                <a:spcPts val="10710"/>
              </a:lnSpc>
              <a:spcBef>
                <a:spcPct val="0"/>
              </a:spcBef>
            </a:pPr>
            <a:endParaRPr lang="en-US" sz="8925" b="1">
              <a:solidFill>
                <a:srgbClr val="EFEFEF"/>
              </a:solidFill>
              <a:latin typeface="Clear Sans Bold"/>
              <a:ea typeface="Clear Sans Bold"/>
              <a:cs typeface="Clear Sans Bold"/>
              <a:sym typeface="Clear Sans Bold"/>
            </a:endParaRPr>
          </a:p>
        </p:txBody>
      </p:sp>
      <p:grpSp>
        <p:nvGrpSpPr>
          <p:cNvPr id="4" name="Group 4"/>
          <p:cNvGrpSpPr/>
          <p:nvPr/>
        </p:nvGrpSpPr>
        <p:grpSpPr>
          <a:xfrm rot="-10800000">
            <a:off x="12827657" y="0"/>
            <a:ext cx="5460343" cy="5451607"/>
            <a:chOff x="0" y="0"/>
            <a:chExt cx="6350000" cy="6339840"/>
          </a:xfrm>
        </p:grpSpPr>
        <p:sp>
          <p:nvSpPr>
            <p:cNvPr id="5" name="Freeform 5"/>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0E0D30"/>
            </a:solidFill>
          </p:spPr>
        </p:sp>
      </p:grpSp>
      <p:sp>
        <p:nvSpPr>
          <p:cNvPr id="6" name="Freeform 6"/>
          <p:cNvSpPr/>
          <p:nvPr/>
        </p:nvSpPr>
        <p:spPr>
          <a:xfrm rot="-8429743">
            <a:off x="-4037892" y="6751852"/>
            <a:ext cx="11509272" cy="4315977"/>
          </a:xfrm>
          <a:custGeom>
            <a:avLst/>
            <a:gdLst/>
            <a:ahLst/>
            <a:cxnLst/>
            <a:rect l="l" t="t" r="r" b="b"/>
            <a:pathLst>
              <a:path w="11509272" h="4315977">
                <a:moveTo>
                  <a:pt x="0" y="0"/>
                </a:moveTo>
                <a:lnTo>
                  <a:pt x="11509272" y="0"/>
                </a:lnTo>
                <a:lnTo>
                  <a:pt x="11509272" y="4315977"/>
                </a:lnTo>
                <a:lnTo>
                  <a:pt x="0" y="4315977"/>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sp>
        <p:nvSpPr>
          <p:cNvPr id="7" name="TextBox 7"/>
          <p:cNvSpPr txBox="1"/>
          <p:nvPr/>
        </p:nvSpPr>
        <p:spPr>
          <a:xfrm>
            <a:off x="7360198" y="7402077"/>
            <a:ext cx="10415485" cy="2328556"/>
          </a:xfrm>
          <a:prstGeom prst="rect">
            <a:avLst/>
          </a:prstGeom>
        </p:spPr>
        <p:txBody>
          <a:bodyPr lIns="0" tIns="0" rIns="0" bIns="0" rtlCol="0" anchor="t">
            <a:spAutoFit/>
          </a:bodyPr>
          <a:lstStyle/>
          <a:p>
            <a:pPr algn="l">
              <a:lnSpc>
                <a:spcPts val="4609"/>
              </a:lnSpc>
            </a:pPr>
            <a:r>
              <a:rPr lang="en-US" sz="3841">
                <a:solidFill>
                  <a:srgbClr val="57DF17"/>
                </a:solidFill>
                <a:latin typeface="Clear Sans"/>
                <a:ea typeface="Clear Sans"/>
                <a:cs typeface="Clear Sans"/>
                <a:sym typeface="Clear Sans"/>
              </a:rPr>
              <a:t>Python</a:t>
            </a:r>
          </a:p>
          <a:p>
            <a:pPr algn="l">
              <a:lnSpc>
                <a:spcPts val="4609"/>
              </a:lnSpc>
              <a:spcBef>
                <a:spcPct val="0"/>
              </a:spcBef>
            </a:pPr>
            <a:r>
              <a:rPr lang="en-US" sz="3841">
                <a:solidFill>
                  <a:srgbClr val="EFEFEF"/>
                </a:solidFill>
                <a:latin typeface="Clear Sans"/>
                <a:ea typeface="Clear Sans"/>
                <a:cs typeface="Clear Sans"/>
                <a:sym typeface="Clear Sans"/>
              </a:rPr>
              <a:t>WG = nx.Graph()</a:t>
            </a:r>
          </a:p>
          <a:p>
            <a:pPr algn="l">
              <a:lnSpc>
                <a:spcPts val="4609"/>
              </a:lnSpc>
              <a:spcBef>
                <a:spcPct val="0"/>
              </a:spcBef>
            </a:pPr>
            <a:r>
              <a:rPr lang="en-US" sz="3841">
                <a:solidFill>
                  <a:srgbClr val="EFEFEF"/>
                </a:solidFill>
                <a:latin typeface="Clear Sans"/>
                <a:ea typeface="Clear Sans"/>
                <a:cs typeface="Clear Sans"/>
                <a:sym typeface="Clear Sans"/>
              </a:rPr>
              <a:t>WG.add_edge("Alice", "Bob", weight=5)</a:t>
            </a:r>
          </a:p>
          <a:p>
            <a:pPr algn="l">
              <a:lnSpc>
                <a:spcPts val="4609"/>
              </a:lnSpc>
              <a:spcBef>
                <a:spcPct val="0"/>
              </a:spcBef>
            </a:pPr>
            <a:r>
              <a:rPr lang="en-US" sz="3841">
                <a:solidFill>
                  <a:srgbClr val="EFEFEF"/>
                </a:solidFill>
                <a:latin typeface="Clear Sans"/>
                <a:ea typeface="Clear Sans"/>
                <a:cs typeface="Clear Sans"/>
                <a:sym typeface="Clear Sans"/>
              </a:rPr>
              <a:t>WG.add_edge("Alice", "Charlie", weight=2)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623426" y="-732494"/>
            <a:ext cx="14232186" cy="4786915"/>
          </a:xfrm>
          <a:prstGeom prst="rect">
            <a:avLst/>
          </a:prstGeom>
        </p:spPr>
        <p:txBody>
          <a:bodyPr lIns="0" tIns="0" rIns="0" bIns="0" rtlCol="0" anchor="t">
            <a:spAutoFit/>
          </a:bodyPr>
          <a:lstStyle/>
          <a:p>
            <a:pPr algn="l">
              <a:lnSpc>
                <a:spcPts val="9486"/>
              </a:lnSpc>
            </a:pPr>
            <a:endParaRPr/>
          </a:p>
          <a:p>
            <a:pPr marL="0" lvl="0" indent="0" algn="l">
              <a:lnSpc>
                <a:spcPts val="9486"/>
              </a:lnSpc>
              <a:spcBef>
                <a:spcPct val="0"/>
              </a:spcBef>
            </a:pPr>
            <a:r>
              <a:rPr lang="en-US" sz="7905" b="1">
                <a:solidFill>
                  <a:srgbClr val="3776FF"/>
                </a:solidFill>
                <a:latin typeface="Clear Sans Bold"/>
                <a:ea typeface="Clear Sans Bold"/>
                <a:cs typeface="Clear Sans Bold"/>
                <a:sym typeface="Clear Sans Bold"/>
              </a:rPr>
              <a:t>Adjacency</a:t>
            </a:r>
            <a:r>
              <a:rPr lang="en-US" sz="7905" b="1" u="none">
                <a:solidFill>
                  <a:srgbClr val="3776FF"/>
                </a:solidFill>
                <a:latin typeface="Clear Sans Bold"/>
                <a:ea typeface="Clear Sans Bold"/>
                <a:cs typeface="Clear Sans Bold"/>
                <a:sym typeface="Clear Sans Bold"/>
              </a:rPr>
              <a:t> List and Matrix</a:t>
            </a:r>
          </a:p>
          <a:p>
            <a:pPr marL="0" lvl="0" indent="0" algn="l">
              <a:lnSpc>
                <a:spcPts val="9486"/>
              </a:lnSpc>
              <a:spcBef>
                <a:spcPct val="0"/>
              </a:spcBef>
            </a:pPr>
            <a:endParaRPr lang="en-US" sz="7905" b="1" u="none">
              <a:solidFill>
                <a:srgbClr val="3776FF"/>
              </a:solidFill>
              <a:latin typeface="Clear Sans Bold"/>
              <a:ea typeface="Clear Sans Bold"/>
              <a:cs typeface="Clear Sans Bold"/>
              <a:sym typeface="Clear Sans Bold"/>
            </a:endParaRPr>
          </a:p>
          <a:p>
            <a:pPr marL="0" lvl="0" indent="0" algn="l">
              <a:lnSpc>
                <a:spcPts val="9486"/>
              </a:lnSpc>
              <a:spcBef>
                <a:spcPct val="0"/>
              </a:spcBef>
            </a:pPr>
            <a:endParaRPr lang="en-US" sz="7905" b="1" u="none">
              <a:solidFill>
                <a:srgbClr val="3776FF"/>
              </a:solidFill>
              <a:latin typeface="Clear Sans Bold"/>
              <a:ea typeface="Clear Sans Bold"/>
              <a:cs typeface="Clear Sans Bold"/>
              <a:sym typeface="Clear Sans Bold"/>
            </a:endParaRPr>
          </a:p>
        </p:txBody>
      </p:sp>
      <p:sp>
        <p:nvSpPr>
          <p:cNvPr id="3" name="TextBox 3"/>
          <p:cNvSpPr txBox="1"/>
          <p:nvPr/>
        </p:nvSpPr>
        <p:spPr>
          <a:xfrm>
            <a:off x="623426" y="2045595"/>
            <a:ext cx="11948273" cy="3960501"/>
          </a:xfrm>
          <a:prstGeom prst="rect">
            <a:avLst/>
          </a:prstGeom>
        </p:spPr>
        <p:txBody>
          <a:bodyPr lIns="0" tIns="0" rIns="0" bIns="0" rtlCol="0" anchor="t">
            <a:spAutoFit/>
          </a:bodyPr>
          <a:lstStyle/>
          <a:p>
            <a:pPr algn="l">
              <a:lnSpc>
                <a:spcPts val="3984"/>
              </a:lnSpc>
            </a:pPr>
            <a:r>
              <a:rPr lang="en-US" sz="2845">
                <a:solidFill>
                  <a:srgbClr val="EFEFEF"/>
                </a:solidFill>
                <a:latin typeface="Clear Sans"/>
                <a:ea typeface="Clear Sans"/>
                <a:cs typeface="Clear Sans"/>
                <a:sym typeface="Clear Sans"/>
              </a:rPr>
              <a:t>Graphs can be represented in different ways depending on the use case.</a:t>
            </a:r>
          </a:p>
          <a:p>
            <a:pPr algn="l">
              <a:lnSpc>
                <a:spcPts val="3984"/>
              </a:lnSpc>
            </a:pPr>
            <a:r>
              <a:rPr lang="en-US" sz="2845">
                <a:solidFill>
                  <a:srgbClr val="EFEFEF"/>
                </a:solidFill>
                <a:latin typeface="Clear Sans"/>
                <a:ea typeface="Clear Sans"/>
                <a:cs typeface="Clear Sans"/>
                <a:sym typeface="Clear Sans"/>
              </a:rPr>
              <a:t>The two most common methods are:</a:t>
            </a:r>
          </a:p>
          <a:p>
            <a:pPr algn="l">
              <a:lnSpc>
                <a:spcPts val="3984"/>
              </a:lnSpc>
            </a:pPr>
            <a:r>
              <a:rPr lang="en-US" sz="2845">
                <a:solidFill>
                  <a:srgbClr val="EFEFEF"/>
                </a:solidFill>
                <a:latin typeface="Clear Sans"/>
                <a:ea typeface="Clear Sans"/>
                <a:cs typeface="Clear Sans"/>
                <a:sym typeface="Clear Sans"/>
              </a:rPr>
              <a:t>Adjacency List</a:t>
            </a:r>
          </a:p>
          <a:p>
            <a:pPr algn="l">
              <a:lnSpc>
                <a:spcPts val="3984"/>
              </a:lnSpc>
            </a:pPr>
            <a:r>
              <a:rPr lang="en-US" sz="2845">
                <a:solidFill>
                  <a:srgbClr val="EFEFEF"/>
                </a:solidFill>
                <a:latin typeface="Clear Sans"/>
                <a:ea typeface="Clear Sans"/>
                <a:cs typeface="Clear Sans"/>
                <a:sym typeface="Clear Sans"/>
              </a:rPr>
              <a:t> – Stores neighbors of each node.</a:t>
            </a:r>
          </a:p>
          <a:p>
            <a:pPr algn="l">
              <a:lnSpc>
                <a:spcPts val="3984"/>
              </a:lnSpc>
            </a:pPr>
            <a:r>
              <a:rPr lang="en-US" sz="2845">
                <a:solidFill>
                  <a:srgbClr val="EFEFEF"/>
                </a:solidFill>
                <a:latin typeface="Clear Sans"/>
                <a:ea typeface="Clear Sans"/>
                <a:cs typeface="Clear Sans"/>
                <a:sym typeface="Clear Sans"/>
              </a:rPr>
              <a:t>Adjacency Matrix</a:t>
            </a:r>
          </a:p>
          <a:p>
            <a:pPr algn="l">
              <a:lnSpc>
                <a:spcPts val="3984"/>
              </a:lnSpc>
            </a:pPr>
            <a:r>
              <a:rPr lang="en-US" sz="2845">
                <a:solidFill>
                  <a:srgbClr val="EFEFEF"/>
                </a:solidFill>
                <a:latin typeface="Clear Sans"/>
                <a:ea typeface="Clear Sans"/>
                <a:cs typeface="Clear Sans"/>
                <a:sym typeface="Clear Sans"/>
              </a:rPr>
              <a:t> – A 2D grid showing connections between nodes.</a:t>
            </a:r>
          </a:p>
          <a:p>
            <a:pPr algn="l">
              <a:lnSpc>
                <a:spcPts val="3984"/>
              </a:lnSpc>
            </a:pPr>
            <a:endParaRPr lang="en-US" sz="2845">
              <a:solidFill>
                <a:srgbClr val="EFEFEF"/>
              </a:solidFill>
              <a:latin typeface="Clear Sans"/>
              <a:ea typeface="Clear Sans"/>
              <a:cs typeface="Clear Sans"/>
              <a:sym typeface="Clear Sans"/>
            </a:endParaRPr>
          </a:p>
          <a:p>
            <a:pPr algn="l">
              <a:lnSpc>
                <a:spcPts val="3984"/>
              </a:lnSpc>
            </a:pPr>
            <a:endParaRPr lang="en-US" sz="2845">
              <a:solidFill>
                <a:srgbClr val="EFEFEF"/>
              </a:solidFill>
              <a:latin typeface="Clear Sans"/>
              <a:ea typeface="Clear Sans"/>
              <a:cs typeface="Clear Sans"/>
              <a:sym typeface="Clear Sans"/>
            </a:endParaRPr>
          </a:p>
        </p:txBody>
      </p:sp>
      <p:sp>
        <p:nvSpPr>
          <p:cNvPr id="4" name="Freeform 4"/>
          <p:cNvSpPr/>
          <p:nvPr/>
        </p:nvSpPr>
        <p:spPr>
          <a:xfrm rot="2700000">
            <a:off x="11189814" y="-575644"/>
            <a:ext cx="10565300" cy="3961987"/>
          </a:xfrm>
          <a:custGeom>
            <a:avLst/>
            <a:gdLst/>
            <a:ahLst/>
            <a:cxnLst/>
            <a:rect l="l" t="t" r="r" b="b"/>
            <a:pathLst>
              <a:path w="10565300" h="3961987">
                <a:moveTo>
                  <a:pt x="0" y="0"/>
                </a:moveTo>
                <a:lnTo>
                  <a:pt x="10565300" y="0"/>
                </a:lnTo>
                <a:lnTo>
                  <a:pt x="10565300" y="3961987"/>
                </a:lnTo>
                <a:lnTo>
                  <a:pt x="0" y="3961987"/>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sp>
        <p:nvSpPr>
          <p:cNvPr id="5" name="TextBox 5"/>
          <p:cNvSpPr txBox="1"/>
          <p:nvPr/>
        </p:nvSpPr>
        <p:spPr>
          <a:xfrm>
            <a:off x="623426" y="5095875"/>
            <a:ext cx="11239243" cy="4907501"/>
          </a:xfrm>
          <a:prstGeom prst="rect">
            <a:avLst/>
          </a:prstGeom>
        </p:spPr>
        <p:txBody>
          <a:bodyPr lIns="0" tIns="0" rIns="0" bIns="0" rtlCol="0" anchor="t">
            <a:spAutoFit/>
          </a:bodyPr>
          <a:lstStyle/>
          <a:p>
            <a:pPr algn="l">
              <a:lnSpc>
                <a:spcPts val="3557"/>
              </a:lnSpc>
            </a:pPr>
            <a:r>
              <a:rPr lang="en-US" sz="2541">
                <a:solidFill>
                  <a:srgbClr val="57DF17"/>
                </a:solidFill>
                <a:latin typeface="Clear Sans"/>
                <a:ea typeface="Clear Sans"/>
                <a:cs typeface="Clear Sans"/>
                <a:sym typeface="Clear Sans"/>
              </a:rPr>
              <a:t>Python</a:t>
            </a:r>
          </a:p>
          <a:p>
            <a:pPr algn="l">
              <a:lnSpc>
                <a:spcPts val="3557"/>
              </a:lnSpc>
            </a:pPr>
            <a:r>
              <a:rPr lang="en-US" sz="2541">
                <a:solidFill>
                  <a:srgbClr val="EFEFEF"/>
                </a:solidFill>
                <a:latin typeface="Clear Sans"/>
                <a:ea typeface="Clear Sans"/>
                <a:cs typeface="Clear Sans"/>
                <a:sym typeface="Clear Sans"/>
              </a:rPr>
              <a:t>import networkx as nx</a:t>
            </a:r>
          </a:p>
          <a:p>
            <a:pPr algn="l">
              <a:lnSpc>
                <a:spcPts val="3557"/>
              </a:lnSpc>
            </a:pPr>
            <a:r>
              <a:rPr lang="en-US" sz="2541">
                <a:solidFill>
                  <a:srgbClr val="EFEFEF"/>
                </a:solidFill>
                <a:latin typeface="Clear Sans"/>
                <a:ea typeface="Clear Sans"/>
                <a:cs typeface="Clear Sans"/>
                <a:sym typeface="Clear Sans"/>
              </a:rPr>
              <a:t>G = nx.Graph()</a:t>
            </a:r>
          </a:p>
          <a:p>
            <a:pPr algn="l">
              <a:lnSpc>
                <a:spcPts val="3557"/>
              </a:lnSpc>
            </a:pPr>
            <a:r>
              <a:rPr lang="en-US" sz="2541">
                <a:solidFill>
                  <a:srgbClr val="EFEFEF"/>
                </a:solidFill>
                <a:latin typeface="Clear Sans"/>
                <a:ea typeface="Clear Sans"/>
                <a:cs typeface="Clear Sans"/>
                <a:sym typeface="Clear Sans"/>
              </a:rPr>
              <a:t>G.add_edges_from([("Alice", "Bob"), ("Alice", "Charlie"), ("Bob", "David")])</a:t>
            </a:r>
          </a:p>
          <a:p>
            <a:pPr algn="l">
              <a:lnSpc>
                <a:spcPts val="3557"/>
              </a:lnSpc>
            </a:pPr>
            <a:r>
              <a:rPr lang="en-US" sz="2541">
                <a:solidFill>
                  <a:srgbClr val="EFEFEF"/>
                </a:solidFill>
                <a:latin typeface="Clear Sans"/>
                <a:ea typeface="Clear Sans"/>
                <a:cs typeface="Clear Sans"/>
                <a:sym typeface="Clear Sans"/>
              </a:rPr>
              <a:t># Adjacency List</a:t>
            </a:r>
          </a:p>
          <a:p>
            <a:pPr algn="l">
              <a:lnSpc>
                <a:spcPts val="3557"/>
              </a:lnSpc>
            </a:pPr>
            <a:r>
              <a:rPr lang="en-US" sz="2541">
                <a:solidFill>
                  <a:srgbClr val="EFEFEF"/>
                </a:solidFill>
                <a:latin typeface="Clear Sans"/>
                <a:ea typeface="Clear Sans"/>
                <a:cs typeface="Clear Sans"/>
                <a:sym typeface="Clear Sans"/>
              </a:rPr>
              <a:t>for node in G.adjacency():</a:t>
            </a:r>
          </a:p>
          <a:p>
            <a:pPr algn="l">
              <a:lnSpc>
                <a:spcPts val="3557"/>
              </a:lnSpc>
            </a:pPr>
            <a:r>
              <a:rPr lang="en-US" sz="2541">
                <a:solidFill>
                  <a:srgbClr val="EFEFEF"/>
                </a:solidFill>
                <a:latin typeface="Clear Sans"/>
                <a:ea typeface="Clear Sans"/>
                <a:cs typeface="Clear Sans"/>
                <a:sym typeface="Clear Sans"/>
              </a:rPr>
              <a:t>    print(f"{node[0]}: {list(node[1])}")</a:t>
            </a:r>
          </a:p>
          <a:p>
            <a:pPr algn="l">
              <a:lnSpc>
                <a:spcPts val="3557"/>
              </a:lnSpc>
            </a:pPr>
            <a:r>
              <a:rPr lang="en-US" sz="2541">
                <a:solidFill>
                  <a:srgbClr val="EFEFEF"/>
                </a:solidFill>
                <a:latin typeface="Clear Sans"/>
                <a:ea typeface="Clear Sans"/>
                <a:cs typeface="Clear Sans"/>
                <a:sym typeface="Clear Sans"/>
              </a:rPr>
              <a:t># Adjacency Matrix</a:t>
            </a:r>
          </a:p>
          <a:p>
            <a:pPr algn="l">
              <a:lnSpc>
                <a:spcPts val="3557"/>
              </a:lnSpc>
            </a:pPr>
            <a:r>
              <a:rPr lang="en-US" sz="2541">
                <a:solidFill>
                  <a:srgbClr val="EFEFEF"/>
                </a:solidFill>
                <a:latin typeface="Clear Sans"/>
                <a:ea typeface="Clear Sans"/>
                <a:cs typeface="Clear Sans"/>
                <a:sym typeface="Clear Sans"/>
              </a:rPr>
              <a:t>import numpy as np</a:t>
            </a:r>
          </a:p>
          <a:p>
            <a:pPr algn="l">
              <a:lnSpc>
                <a:spcPts val="3557"/>
              </a:lnSpc>
            </a:pPr>
            <a:r>
              <a:rPr lang="en-US" sz="2541">
                <a:solidFill>
                  <a:srgbClr val="EFEFEF"/>
                </a:solidFill>
                <a:latin typeface="Clear Sans"/>
                <a:ea typeface="Clear Sans"/>
                <a:cs typeface="Clear Sans"/>
                <a:sym typeface="Clear Sans"/>
              </a:rPr>
              <a:t>matrix = nx.adjacency_matrix(G).todense()</a:t>
            </a:r>
          </a:p>
          <a:p>
            <a:pPr algn="l">
              <a:lnSpc>
                <a:spcPts val="3557"/>
              </a:lnSpc>
            </a:pPr>
            <a:r>
              <a:rPr lang="en-US" sz="2541">
                <a:solidFill>
                  <a:srgbClr val="EFEFEF"/>
                </a:solidFill>
                <a:latin typeface="Clear Sans"/>
                <a:ea typeface="Clear Sans"/>
                <a:cs typeface="Clear Sans"/>
                <a:sym typeface="Clear Sans"/>
              </a:rPr>
              <a:t>print(matrix)</a:t>
            </a:r>
          </a:p>
        </p:txBody>
      </p:sp>
      <p:sp>
        <p:nvSpPr>
          <p:cNvPr id="6" name="Freeform 6"/>
          <p:cNvSpPr/>
          <p:nvPr/>
        </p:nvSpPr>
        <p:spPr>
          <a:xfrm rot="-2872287">
            <a:off x="11976650" y="8022382"/>
            <a:ext cx="10565300" cy="3961987"/>
          </a:xfrm>
          <a:custGeom>
            <a:avLst/>
            <a:gdLst/>
            <a:ahLst/>
            <a:cxnLst/>
            <a:rect l="l" t="t" r="r" b="b"/>
            <a:pathLst>
              <a:path w="10565300" h="3961987">
                <a:moveTo>
                  <a:pt x="0" y="0"/>
                </a:moveTo>
                <a:lnTo>
                  <a:pt x="10565300" y="0"/>
                </a:lnTo>
                <a:lnTo>
                  <a:pt x="10565300" y="3961988"/>
                </a:lnTo>
                <a:lnTo>
                  <a:pt x="0" y="3961988"/>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3784"/>
        </a:solidFill>
        <a:effectLst/>
      </p:bgPr>
    </p:bg>
    <p:spTree>
      <p:nvGrpSpPr>
        <p:cNvPr id="1" name=""/>
        <p:cNvGrpSpPr/>
        <p:nvPr/>
      </p:nvGrpSpPr>
      <p:grpSpPr>
        <a:xfrm>
          <a:off x="0" y="0"/>
          <a:ext cx="0" cy="0"/>
          <a:chOff x="0" y="0"/>
          <a:chExt cx="0" cy="0"/>
        </a:xfrm>
      </p:grpSpPr>
      <p:sp>
        <p:nvSpPr>
          <p:cNvPr id="2" name="TextBox 2"/>
          <p:cNvSpPr txBox="1"/>
          <p:nvPr/>
        </p:nvSpPr>
        <p:spPr>
          <a:xfrm>
            <a:off x="177307" y="-821759"/>
            <a:ext cx="8966693" cy="5881899"/>
          </a:xfrm>
          <a:prstGeom prst="rect">
            <a:avLst/>
          </a:prstGeom>
        </p:spPr>
        <p:txBody>
          <a:bodyPr lIns="0" tIns="0" rIns="0" bIns="0" rtlCol="0" anchor="t">
            <a:spAutoFit/>
          </a:bodyPr>
          <a:lstStyle/>
          <a:p>
            <a:pPr algn="ctr">
              <a:lnSpc>
                <a:spcPts val="11597"/>
              </a:lnSpc>
            </a:pPr>
            <a:endParaRPr/>
          </a:p>
          <a:p>
            <a:pPr marL="0" lvl="0" indent="0" algn="ctr">
              <a:lnSpc>
                <a:spcPts val="11597"/>
              </a:lnSpc>
              <a:spcBef>
                <a:spcPct val="0"/>
              </a:spcBef>
            </a:pPr>
            <a:r>
              <a:rPr lang="en-US" sz="9664" b="1">
                <a:solidFill>
                  <a:srgbClr val="EFEFEF"/>
                </a:solidFill>
                <a:latin typeface="Clear Sans Bold"/>
                <a:ea typeface="Clear Sans Bold"/>
                <a:cs typeface="Clear Sans Bold"/>
                <a:sym typeface="Clear Sans Bold"/>
              </a:rPr>
              <a:t>Mutual</a:t>
            </a:r>
            <a:r>
              <a:rPr lang="en-US" sz="9664" b="1" u="none">
                <a:solidFill>
                  <a:srgbClr val="EFEFEF"/>
                </a:solidFill>
                <a:latin typeface="Clear Sans Bold"/>
                <a:ea typeface="Clear Sans Bold"/>
                <a:cs typeface="Clear Sans Bold"/>
                <a:sym typeface="Clear Sans Bold"/>
              </a:rPr>
              <a:t> Friends</a:t>
            </a:r>
          </a:p>
          <a:p>
            <a:pPr marL="0" lvl="0" indent="0" algn="ctr">
              <a:lnSpc>
                <a:spcPts val="11597"/>
              </a:lnSpc>
              <a:spcBef>
                <a:spcPct val="0"/>
              </a:spcBef>
            </a:pPr>
            <a:endParaRPr lang="en-US" sz="9664" b="1" u="none">
              <a:solidFill>
                <a:srgbClr val="EFEFEF"/>
              </a:solidFill>
              <a:latin typeface="Clear Sans Bold"/>
              <a:ea typeface="Clear Sans Bold"/>
              <a:cs typeface="Clear Sans Bold"/>
              <a:sym typeface="Clear Sans Bold"/>
            </a:endParaRPr>
          </a:p>
          <a:p>
            <a:pPr marL="0" lvl="0" indent="0" algn="ctr">
              <a:lnSpc>
                <a:spcPts val="11597"/>
              </a:lnSpc>
              <a:spcBef>
                <a:spcPct val="0"/>
              </a:spcBef>
            </a:pPr>
            <a:endParaRPr lang="en-US" sz="9664" b="1" u="none">
              <a:solidFill>
                <a:srgbClr val="EFEFEF"/>
              </a:solidFill>
              <a:latin typeface="Clear Sans Bold"/>
              <a:ea typeface="Clear Sans Bold"/>
              <a:cs typeface="Clear Sans Bold"/>
              <a:sym typeface="Clear Sans Bold"/>
            </a:endParaRPr>
          </a:p>
        </p:txBody>
      </p:sp>
      <p:grpSp>
        <p:nvGrpSpPr>
          <p:cNvPr id="3" name="Group 3"/>
          <p:cNvGrpSpPr/>
          <p:nvPr/>
        </p:nvGrpSpPr>
        <p:grpSpPr>
          <a:xfrm>
            <a:off x="666745" y="3247164"/>
            <a:ext cx="6714146" cy="6452190"/>
            <a:chOff x="0" y="0"/>
            <a:chExt cx="3282310" cy="3154249"/>
          </a:xfrm>
        </p:grpSpPr>
        <p:sp>
          <p:nvSpPr>
            <p:cNvPr id="4" name="Freeform 4"/>
            <p:cNvSpPr/>
            <p:nvPr/>
          </p:nvSpPr>
          <p:spPr>
            <a:xfrm>
              <a:off x="0" y="0"/>
              <a:ext cx="3282310" cy="3154249"/>
            </a:xfrm>
            <a:custGeom>
              <a:avLst/>
              <a:gdLst/>
              <a:ahLst/>
              <a:cxnLst/>
              <a:rect l="l" t="t" r="r" b="b"/>
              <a:pathLst>
                <a:path w="3282310" h="3154249">
                  <a:moveTo>
                    <a:pt x="0" y="0"/>
                  </a:moveTo>
                  <a:lnTo>
                    <a:pt x="0" y="3154249"/>
                  </a:lnTo>
                  <a:lnTo>
                    <a:pt x="3282310" y="2447829"/>
                  </a:lnTo>
                  <a:lnTo>
                    <a:pt x="3282310" y="0"/>
                  </a:lnTo>
                  <a:close/>
                </a:path>
              </a:pathLst>
            </a:custGeom>
            <a:blipFill>
              <a:blip r:embed="rId2"/>
              <a:stretch>
                <a:fillRect l="-14065" r="-14065"/>
              </a:stretch>
            </a:blipFill>
          </p:spPr>
        </p:sp>
      </p:grpSp>
      <p:sp>
        <p:nvSpPr>
          <p:cNvPr id="5" name="TextBox 5"/>
          <p:cNvSpPr txBox="1"/>
          <p:nvPr/>
        </p:nvSpPr>
        <p:spPr>
          <a:xfrm>
            <a:off x="8215638" y="2283493"/>
            <a:ext cx="9043662" cy="4487244"/>
          </a:xfrm>
          <a:prstGeom prst="rect">
            <a:avLst/>
          </a:prstGeom>
        </p:spPr>
        <p:txBody>
          <a:bodyPr lIns="0" tIns="0" rIns="0" bIns="0" rtlCol="0" anchor="t">
            <a:spAutoFit/>
          </a:bodyPr>
          <a:lstStyle/>
          <a:p>
            <a:pPr algn="l">
              <a:lnSpc>
                <a:spcPts val="5075"/>
              </a:lnSpc>
              <a:spcBef>
                <a:spcPct val="0"/>
              </a:spcBef>
            </a:pPr>
            <a:r>
              <a:rPr lang="en-US" sz="4229">
                <a:solidFill>
                  <a:srgbClr val="EFEFEF"/>
                </a:solidFill>
                <a:latin typeface="Clear Sans"/>
                <a:ea typeface="Clear Sans"/>
                <a:cs typeface="Clear Sans"/>
                <a:sym typeface="Clear Sans"/>
              </a:rPr>
              <a:t>Mutual friends are people who are connected to both users in the network.</a:t>
            </a:r>
          </a:p>
          <a:p>
            <a:pPr algn="l">
              <a:lnSpc>
                <a:spcPts val="5075"/>
              </a:lnSpc>
              <a:spcBef>
                <a:spcPct val="0"/>
              </a:spcBef>
            </a:pPr>
            <a:r>
              <a:rPr lang="en-US" sz="4229">
                <a:solidFill>
                  <a:srgbClr val="EFEFEF"/>
                </a:solidFill>
                <a:latin typeface="Clear Sans"/>
                <a:ea typeface="Clear Sans"/>
                <a:cs typeface="Clear Sans"/>
                <a:sym typeface="Clear Sans"/>
              </a:rPr>
              <a:t>We can find them by comparing the neighbors (connections) of two nodes.</a:t>
            </a:r>
          </a:p>
          <a:p>
            <a:pPr algn="l">
              <a:lnSpc>
                <a:spcPts val="5075"/>
              </a:lnSpc>
              <a:spcBef>
                <a:spcPct val="0"/>
              </a:spcBef>
            </a:pPr>
            <a:endParaRPr lang="en-US" sz="4229">
              <a:solidFill>
                <a:srgbClr val="EFEFEF"/>
              </a:solidFill>
              <a:latin typeface="Clear Sans"/>
              <a:ea typeface="Clear Sans"/>
              <a:cs typeface="Clear Sans"/>
              <a:sym typeface="Clear Sans"/>
            </a:endParaRPr>
          </a:p>
        </p:txBody>
      </p:sp>
      <p:sp>
        <p:nvSpPr>
          <p:cNvPr id="6" name="TextBox 6"/>
          <p:cNvSpPr txBox="1"/>
          <p:nvPr/>
        </p:nvSpPr>
        <p:spPr>
          <a:xfrm>
            <a:off x="7786165" y="6770736"/>
            <a:ext cx="11246210" cy="2928617"/>
          </a:xfrm>
          <a:prstGeom prst="rect">
            <a:avLst/>
          </a:prstGeom>
        </p:spPr>
        <p:txBody>
          <a:bodyPr lIns="0" tIns="0" rIns="0" bIns="0" rtlCol="0" anchor="t">
            <a:spAutoFit/>
          </a:bodyPr>
          <a:lstStyle/>
          <a:p>
            <a:pPr algn="l">
              <a:lnSpc>
                <a:spcPts val="4621"/>
              </a:lnSpc>
            </a:pPr>
            <a:r>
              <a:rPr lang="en-US" sz="3850">
                <a:solidFill>
                  <a:srgbClr val="57DF17"/>
                </a:solidFill>
                <a:latin typeface="Clear Sans"/>
                <a:ea typeface="Clear Sans"/>
                <a:cs typeface="Clear Sans"/>
                <a:sym typeface="Clear Sans"/>
              </a:rPr>
              <a:t>Python</a:t>
            </a:r>
          </a:p>
          <a:p>
            <a:pPr algn="l">
              <a:lnSpc>
                <a:spcPts val="4621"/>
              </a:lnSpc>
              <a:spcBef>
                <a:spcPct val="0"/>
              </a:spcBef>
            </a:pPr>
            <a:r>
              <a:rPr lang="en-US" sz="3850">
                <a:solidFill>
                  <a:srgbClr val="EFEFEF"/>
                </a:solidFill>
                <a:latin typeface="Clear Sans"/>
                <a:ea typeface="Clear Sans"/>
                <a:cs typeface="Clear Sans"/>
                <a:sym typeface="Clear Sans"/>
              </a:rPr>
              <a:t>friends_of_alice = set(G.neighbors("Alice"))</a:t>
            </a:r>
          </a:p>
          <a:p>
            <a:pPr algn="l">
              <a:lnSpc>
                <a:spcPts val="4621"/>
              </a:lnSpc>
              <a:spcBef>
                <a:spcPct val="0"/>
              </a:spcBef>
            </a:pPr>
            <a:r>
              <a:rPr lang="en-US" sz="3850">
                <a:solidFill>
                  <a:srgbClr val="EFEFEF"/>
                </a:solidFill>
                <a:latin typeface="Clear Sans"/>
                <a:ea typeface="Clear Sans"/>
                <a:cs typeface="Clear Sans"/>
                <a:sym typeface="Clear Sans"/>
              </a:rPr>
              <a:t>friends_of_bob = set(G.neighbors("Bob"))</a:t>
            </a:r>
          </a:p>
          <a:p>
            <a:pPr algn="l">
              <a:lnSpc>
                <a:spcPts val="4621"/>
              </a:lnSpc>
              <a:spcBef>
                <a:spcPct val="0"/>
              </a:spcBef>
            </a:pPr>
            <a:r>
              <a:rPr lang="en-US" sz="3850">
                <a:solidFill>
                  <a:srgbClr val="EFEFEF"/>
                </a:solidFill>
                <a:latin typeface="Clear Sans"/>
                <a:ea typeface="Clear Sans"/>
                <a:cs typeface="Clear Sans"/>
                <a:sym typeface="Clear Sans"/>
              </a:rPr>
              <a:t>mutual = friends_of_alice &amp; friends_of_bob</a:t>
            </a:r>
          </a:p>
          <a:p>
            <a:pPr algn="l">
              <a:lnSpc>
                <a:spcPts val="4621"/>
              </a:lnSpc>
              <a:spcBef>
                <a:spcPct val="0"/>
              </a:spcBef>
            </a:pPr>
            <a:r>
              <a:rPr lang="en-US" sz="3850">
                <a:solidFill>
                  <a:srgbClr val="EFEFEF"/>
                </a:solidFill>
                <a:latin typeface="Clear Sans"/>
                <a:ea typeface="Clear Sans"/>
                <a:cs typeface="Clear Sans"/>
                <a:sym typeface="Clear Sans"/>
              </a:rPr>
              <a:t>print("Mutual friends:", mutual)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Özel</PresentationFormat>
  <Paragraphs>0</Paragraphs>
  <Slides>12</Slides>
  <Notes>0</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Добавьте небольшое описание</dc:title>
  <cp:lastModifiedBy>Zehra İsmayılzade</cp:lastModifiedBy>
  <cp:revision>2</cp:revision>
  <dcterms:created xsi:type="dcterms:W3CDTF">2006-08-16T00:00:00Z</dcterms:created>
  <dcterms:modified xsi:type="dcterms:W3CDTF">2025-05-19T05:07:51Z</dcterms:modified>
  <dc:identifier>DAGn3P4h8Js</dc:identifier>
</cp:coreProperties>
</file>