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314" r:id="rId3"/>
    <p:sldId id="273" r:id="rId4"/>
    <p:sldId id="316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Data </a:t>
            </a:r>
            <a:r>
              <a:rPr lang="en-US" b="0" dirty="0" smtClean="0"/>
              <a:t>Analysis and Mining </a:t>
            </a:r>
            <a:r>
              <a:rPr lang="en-US" b="0" dirty="0"/>
              <a:t>with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PHYSOR 2016 – May 1</a:t>
            </a:r>
            <a:r>
              <a:rPr lang="en-US" sz="1600" baseline="30000" dirty="0" smtClean="0">
                <a:latin typeface="Arial" charset="0"/>
              </a:rPr>
              <a:t>st</a:t>
            </a:r>
            <a:r>
              <a:rPr lang="en-US" sz="1600" dirty="0" smtClean="0">
                <a:latin typeface="Arial" charset="0"/>
              </a:rPr>
              <a:t>  2016, 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61132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Presenter: Joshua J.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Cogliati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69" dirty="0"/>
              <a:t>Means </a:t>
            </a:r>
            <a:r>
              <a:rPr lang="en-US" spc="-30" dirty="0"/>
              <a:t>Shift </a:t>
            </a:r>
            <a:r>
              <a:rPr lang="en-US" spc="-89" dirty="0"/>
              <a:t>Cluster  </a:t>
            </a:r>
            <a:r>
              <a:rPr lang="en-US" spc="-99" dirty="0"/>
              <a:t>Example</a:t>
            </a:r>
            <a:r>
              <a:rPr lang="en-US" spc="387" dirty="0"/>
              <a:t> </a:t>
            </a:r>
            <a:r>
              <a:rPr lang="en-US" spc="-10" dirty="0"/>
              <a:t>Output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205930" y="1381914"/>
            <a:ext cx="6864327" cy="480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9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20" dirty="0"/>
              <a:t>K-Means </a:t>
            </a:r>
            <a:r>
              <a:rPr lang="en-US" spc="-99" dirty="0"/>
              <a:t>Clustering</a:t>
            </a:r>
            <a:r>
              <a:rPr lang="en-US" spc="347" dirty="0"/>
              <a:t> </a:t>
            </a:r>
            <a:r>
              <a:rPr lang="en-US" spc="-99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postprocessor that calculate the K-Means   clustering: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PostProcessorname</a:t>
            </a:r>
            <a:r>
              <a:rPr lang="en-US" dirty="0"/>
              <a:t>="KMeans1"subType="</a:t>
            </a:r>
            <a:r>
              <a:rPr lang="en-US" dirty="0" err="1"/>
              <a:t>DataMining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	&lt; </a:t>
            </a:r>
            <a:r>
              <a:rPr lang="en-US" dirty="0"/>
              <a:t>KDD   lib="</a:t>
            </a:r>
            <a:r>
              <a:rPr lang="en-US" dirty="0" err="1"/>
              <a:t>SciKitLearn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SKLtype</a:t>
            </a:r>
            <a:r>
              <a:rPr lang="en-US" dirty="0"/>
              <a:t> &gt;cluster| </a:t>
            </a:r>
            <a:r>
              <a:rPr lang="en-US" dirty="0" err="1"/>
              <a:t>KMeans</a:t>
            </a:r>
            <a:r>
              <a:rPr lang="en-US" dirty="0"/>
              <a:t>&lt;/ </a:t>
            </a:r>
            <a:r>
              <a:rPr lang="en-US" dirty="0" err="1"/>
              <a:t>SKLtype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Features &gt;output&lt;/ Features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n_clusters</a:t>
            </a:r>
            <a:r>
              <a:rPr lang="en-US" dirty="0"/>
              <a:t> &gt;5&lt;/ </a:t>
            </a:r>
            <a:r>
              <a:rPr lang="en-US" dirty="0" err="1"/>
              <a:t>n_clusters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tol</a:t>
            </a:r>
            <a:r>
              <a:rPr lang="en-US" dirty="0"/>
              <a:t>&gt;1E -10&lt;/ </a:t>
            </a:r>
            <a:r>
              <a:rPr lang="en-US" dirty="0" err="1"/>
              <a:t>tol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random_ state &gt;1&lt;/ random_ state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init</a:t>
            </a:r>
            <a:r>
              <a:rPr lang="en-US" dirty="0"/>
              <a:t> &gt;k- means ++&lt;/ </a:t>
            </a:r>
            <a:r>
              <a:rPr lang="en-US" dirty="0" err="1"/>
              <a:t>init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precom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en-US" dirty="0"/>
              <a:t>_ distances &gt;True&lt;/ </a:t>
            </a:r>
            <a:r>
              <a:rPr lang="en-US" dirty="0" err="1"/>
              <a:t>precom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en-US" dirty="0"/>
              <a:t>_ </a:t>
            </a:r>
            <a:r>
              <a:rPr lang="en-US" dirty="0" smtClean="0"/>
              <a:t>		distances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/ KDD &gt;</a:t>
            </a:r>
          </a:p>
          <a:p>
            <a:pPr marL="0" indent="0">
              <a:buNone/>
            </a:pPr>
            <a:r>
              <a:rPr lang="en-US" dirty="0"/>
              <a:t>&lt;/ </a:t>
            </a:r>
            <a:r>
              <a:rPr lang="en-US" dirty="0" err="1"/>
              <a:t>PostProcessor</a:t>
            </a:r>
            <a:r>
              <a:rPr lang="en-US" dirty="0"/>
              <a:t>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9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20" dirty="0"/>
              <a:t>K-Means </a:t>
            </a:r>
            <a:r>
              <a:rPr lang="en-US" spc="-89" dirty="0"/>
              <a:t>Cluster </a:t>
            </a:r>
            <a:r>
              <a:rPr lang="en-US" spc="-99" dirty="0"/>
              <a:t>Example </a:t>
            </a:r>
            <a:r>
              <a:rPr lang="en-US" spc="99" dirty="0"/>
              <a:t> </a:t>
            </a:r>
            <a:r>
              <a:rPr lang="en-US" spc="-10" dirty="0"/>
              <a:t>Output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162936" y="1788306"/>
            <a:ext cx="6490932" cy="45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19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50" dirty="0" smtClean="0"/>
              <a:t>Dimensionality </a:t>
            </a:r>
            <a:r>
              <a:rPr lang="en-US" spc="-89" dirty="0"/>
              <a:t>Reduction</a:t>
            </a:r>
            <a:r>
              <a:rPr lang="en-US" spc="446" dirty="0"/>
              <a:t> </a:t>
            </a:r>
            <a:r>
              <a:rPr lang="en-US" spc="-99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postprocessor that decreases  the  </a:t>
            </a:r>
            <a:r>
              <a:rPr lang="en-US" dirty="0" err="1"/>
              <a:t>dimentionality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PostProcessorname</a:t>
            </a:r>
            <a:r>
              <a:rPr lang="en-US" dirty="0"/>
              <a:t>="</a:t>
            </a:r>
            <a:r>
              <a:rPr lang="en-US" dirty="0" err="1"/>
              <a:t>PCA"subType</a:t>
            </a:r>
            <a:r>
              <a:rPr lang="en-US" dirty="0"/>
              <a:t>="</a:t>
            </a:r>
            <a:r>
              <a:rPr lang="en-US" dirty="0" err="1"/>
              <a:t>DataMining</a:t>
            </a:r>
            <a:r>
              <a:rPr lang="en-US" dirty="0"/>
              <a:t>"  verbosity ="quiet"&gt;</a:t>
            </a:r>
          </a:p>
          <a:p>
            <a:pPr marL="0" indent="0">
              <a:buNone/>
            </a:pPr>
            <a:r>
              <a:rPr lang="en-US" dirty="0" smtClean="0"/>
              <a:t>	&lt; </a:t>
            </a:r>
            <a:r>
              <a:rPr lang="en-US" dirty="0"/>
              <a:t>KDD   lib="</a:t>
            </a:r>
            <a:r>
              <a:rPr lang="en-US" dirty="0" err="1"/>
              <a:t>SciKitLearn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Features &gt;x1 , x2 , x3 , x4&lt;/ Features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SKLtype</a:t>
            </a:r>
            <a:r>
              <a:rPr lang="en-US" dirty="0"/>
              <a:t> &gt;decomposition | PCA&lt;/ </a:t>
            </a:r>
            <a:r>
              <a:rPr lang="en-US" dirty="0" err="1"/>
              <a:t>SKLtype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n_ components &gt;2&lt;/ n_ components 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/ KDD &gt;</a:t>
            </a:r>
          </a:p>
          <a:p>
            <a:pPr marL="0" indent="0">
              <a:buNone/>
            </a:pPr>
            <a:r>
              <a:rPr lang="en-US" dirty="0"/>
              <a:t>&lt;/ </a:t>
            </a:r>
            <a:r>
              <a:rPr lang="en-US" dirty="0" err="1"/>
              <a:t>PostProcessor</a:t>
            </a:r>
            <a:r>
              <a:rPr lang="en-US" dirty="0"/>
              <a:t>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2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spc="-59" dirty="0"/>
              <a:t>Exact </a:t>
            </a:r>
            <a:r>
              <a:rPr lang="en-US" spc="10" dirty="0"/>
              <a:t>PCA </a:t>
            </a:r>
            <a:r>
              <a:rPr lang="en-US" spc="-50" dirty="0" smtClean="0"/>
              <a:t>Dimensionality </a:t>
            </a:r>
            <a:r>
              <a:rPr lang="en-US" spc="-89" dirty="0"/>
              <a:t>Reduction  </a:t>
            </a:r>
            <a:r>
              <a:rPr lang="en-US" spc="-99" dirty="0"/>
              <a:t>Example </a:t>
            </a:r>
            <a:r>
              <a:rPr lang="en-US" spc="129" dirty="0"/>
              <a:t> </a:t>
            </a:r>
            <a:r>
              <a:rPr lang="en-US" spc="-10" dirty="0"/>
              <a:t>Output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603203" y="1748168"/>
            <a:ext cx="6118398" cy="4286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10" dirty="0" smtClean="0"/>
              <a:t>Time</a:t>
            </a:r>
            <a:r>
              <a:rPr lang="en-US" spc="446" dirty="0" smtClean="0"/>
              <a:t> </a:t>
            </a:r>
            <a:r>
              <a:rPr lang="en-US" spc="-89" dirty="0" smtClean="0"/>
              <a:t>Dependence </a:t>
            </a:r>
            <a:r>
              <a:rPr lang="en-US" spc="-129" dirty="0"/>
              <a:t>Basic  </a:t>
            </a:r>
            <a:r>
              <a:rPr lang="en-US" spc="-69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RAVEN calculates statistics at each 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/>
              <a:t>Allows trends in the data to be </a:t>
            </a:r>
            <a:r>
              <a:rPr lang="en-US" dirty="0" smtClean="0"/>
              <a:t>seen: during transients the relative importance of physical phenomena might change and it is important to understand how </a:t>
            </a:r>
          </a:p>
          <a:p>
            <a:endParaRPr lang="en-US" dirty="0"/>
          </a:p>
          <a:p>
            <a:r>
              <a:rPr lang="en-US" dirty="0" smtClean="0"/>
              <a:t>The  basic statistics capabilities have been extended time dependent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129" dirty="0"/>
              <a:t>Basic  </a:t>
            </a:r>
            <a:r>
              <a:rPr lang="en-US" spc="-69" dirty="0"/>
              <a:t>Statistics</a:t>
            </a:r>
            <a:r>
              <a:rPr lang="en-US" spc="-59" dirty="0"/>
              <a:t> </a:t>
            </a:r>
            <a:r>
              <a:rPr lang="en-US" spc="-99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postprocessor that calculates the time   statistics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 </a:t>
            </a:r>
            <a:r>
              <a:rPr lang="en-US" dirty="0" err="1"/>
              <a:t>PostProcessorname</a:t>
            </a:r>
            <a:r>
              <a:rPr lang="en-US" dirty="0"/>
              <a:t>=’</a:t>
            </a:r>
            <a:r>
              <a:rPr lang="en-US" dirty="0" err="1"/>
              <a:t>TDS’subType</a:t>
            </a:r>
            <a:r>
              <a:rPr lang="en-US" dirty="0"/>
              <a:t>=’</a:t>
            </a:r>
            <a:r>
              <a:rPr lang="en-US" dirty="0" err="1"/>
              <a:t>DataMining</a:t>
            </a:r>
            <a:r>
              <a:rPr lang="en-US" dirty="0"/>
              <a:t>’&gt;</a:t>
            </a:r>
          </a:p>
          <a:p>
            <a:pPr marL="0" indent="0">
              <a:buNone/>
            </a:pPr>
            <a:r>
              <a:rPr lang="en-US" dirty="0" smtClean="0"/>
              <a:t>	&lt; </a:t>
            </a:r>
            <a:r>
              <a:rPr lang="en-US" dirty="0"/>
              <a:t>KDD    lib=’tem </a:t>
            </a:r>
            <a:r>
              <a:rPr lang="en-US" dirty="0" err="1"/>
              <a:t>poralBasicStatistics</a:t>
            </a:r>
            <a:r>
              <a:rPr lang="en-US" dirty="0"/>
              <a:t>’&gt;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timeID</a:t>
            </a:r>
            <a:r>
              <a:rPr lang="en-US" dirty="0"/>
              <a:t> &gt;time&lt;/ </a:t>
            </a:r>
            <a:r>
              <a:rPr lang="en-US" dirty="0" err="1"/>
              <a:t>timeID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parameters &gt;x, y&lt;/ parameters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what &gt;all&lt;/ what 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/ KDD &gt;</a:t>
            </a:r>
          </a:p>
          <a:p>
            <a:pPr marL="0" indent="0">
              <a:buNone/>
            </a:pPr>
            <a:r>
              <a:rPr lang="en-US" dirty="0"/>
              <a:t>&lt;/ </a:t>
            </a:r>
            <a:r>
              <a:rPr lang="en-US" dirty="0" err="1"/>
              <a:t>PostProcessor</a:t>
            </a:r>
            <a:r>
              <a:rPr lang="en-US" dirty="0"/>
              <a:t>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99" dirty="0"/>
              <a:t>Example</a:t>
            </a:r>
            <a:r>
              <a:rPr lang="en-US" spc="69" dirty="0"/>
              <a:t> </a:t>
            </a:r>
            <a:r>
              <a:rPr lang="en-US" spc="-20" dirty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100 </a:t>
            </a:r>
            <a:r>
              <a:rPr lang="en-US" dirty="0" err="1"/>
              <a:t>x,y</a:t>
            </a:r>
            <a:r>
              <a:rPr lang="en-US" dirty="0"/>
              <a:t>  </a:t>
            </a:r>
            <a:r>
              <a:rPr lang="en-US" dirty="0" smtClean="0"/>
              <a:t>coordinates</a:t>
            </a:r>
          </a:p>
          <a:p>
            <a:endParaRPr lang="en-US" dirty="0"/>
          </a:p>
          <a:p>
            <a:r>
              <a:rPr lang="en-US" dirty="0"/>
              <a:t>Has  </a:t>
            </a:r>
            <a:r>
              <a:rPr lang="en-US" dirty="0" err="1"/>
              <a:t>timestep</a:t>
            </a:r>
            <a:r>
              <a:rPr lang="en-US" dirty="0"/>
              <a:t> data for 100 steps  of </a:t>
            </a:r>
            <a:r>
              <a:rPr lang="en-US" dirty="0" smtClean="0"/>
              <a:t>0.1 sec.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Embed Movie here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0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99" dirty="0"/>
              <a:t>Example</a:t>
            </a:r>
            <a:r>
              <a:rPr lang="en-US" spc="99" dirty="0"/>
              <a:t> </a:t>
            </a:r>
            <a:r>
              <a:rPr lang="en-US" spc="-10" dirty="0"/>
              <a:t>Output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8582" y="2515088"/>
            <a:ext cx="4539018" cy="340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4538133" y="2515088"/>
            <a:ext cx="4576251" cy="3429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52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2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Clustering </a:t>
            </a:r>
            <a:r>
              <a:rPr lang="en-US" dirty="0"/>
              <a:t>Methods in RAVEN  Dimensionality Reduction in RAVEN  Clustering </a:t>
            </a:r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 smtClean="0"/>
              <a:t>Dimensionality reduction </a:t>
            </a: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endParaRPr lang="en-US" dirty="0"/>
          </a:p>
          <a:p>
            <a:r>
              <a:rPr lang="en-US" dirty="0"/>
              <a:t>Basic Statistics with Time Dependence  in  RAVEN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20" dirty="0"/>
              <a:t>Data</a:t>
            </a:r>
            <a:r>
              <a:rPr lang="en-US" spc="5" dirty="0"/>
              <a:t> </a:t>
            </a:r>
            <a:r>
              <a:rPr lang="en-US" spc="-15" dirty="0"/>
              <a:t>Mining</a:t>
            </a:r>
            <a:endParaRPr lang="en-US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833315"/>
            <a:ext cx="8231187" cy="462777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Extraction of implicit, previously unknown and potentially useful information from data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Exploration and analysis, by automatic or semi-automatic means,  of large quantities of data in order to discover meaningful patterns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Alternative </a:t>
            </a:r>
            <a:r>
              <a:rPr lang="en-US" dirty="0"/>
              <a:t>Names</a:t>
            </a:r>
          </a:p>
          <a:p>
            <a:pPr lvl="1"/>
            <a:r>
              <a:rPr lang="en-US" dirty="0"/>
              <a:t>Knowledge discovery (mining) in databases (KDD)</a:t>
            </a:r>
          </a:p>
          <a:p>
            <a:pPr lvl="1"/>
            <a:r>
              <a:rPr lang="en-US" dirty="0"/>
              <a:t>Knowledge extraction</a:t>
            </a:r>
          </a:p>
          <a:p>
            <a:pPr lvl="1"/>
            <a:r>
              <a:rPr lang="en-US" dirty="0"/>
              <a:t>Data/pattern analysis</a:t>
            </a:r>
          </a:p>
          <a:p>
            <a:pPr lvl="1"/>
            <a:r>
              <a:rPr lang="en-US" dirty="0"/>
              <a:t>Data archeology</a:t>
            </a:r>
          </a:p>
          <a:p>
            <a:pPr lvl="1"/>
            <a:r>
              <a:rPr lang="en-US" dirty="0"/>
              <a:t>Information harvesting</a:t>
            </a:r>
          </a:p>
          <a:p>
            <a:pPr marL="0" indent="0" algn="ctr">
              <a:buNone/>
            </a:pPr>
            <a:endParaRPr lang="en-US" b="1" i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3333CC"/>
                </a:solidFill>
              </a:rPr>
              <a:t>Data mining is fairly new in the context considered here….</a:t>
            </a:r>
          </a:p>
          <a:p>
            <a:pPr marL="0" indent="0">
              <a:buNone/>
            </a:pPr>
            <a:endParaRPr lang="en-US" i="1" dirty="0" smtClean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Opportunity</a:t>
            </a:r>
          </a:p>
          <a:p>
            <a:r>
              <a:rPr lang="en-US" dirty="0" smtClean="0"/>
              <a:t>During uncertainty quantification/sensitivity  analysis lots of data is being collected and warehoused</a:t>
            </a:r>
            <a:endParaRPr lang="en-US" dirty="0"/>
          </a:p>
          <a:p>
            <a:r>
              <a:rPr lang="en-US" dirty="0" smtClean="0"/>
              <a:t>Computers and electronic storage are cheaper and faster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Needs</a:t>
            </a:r>
            <a:endParaRPr lang="en-US" dirty="0" smtClean="0"/>
          </a:p>
          <a:p>
            <a:r>
              <a:rPr lang="en-US" dirty="0" smtClean="0"/>
              <a:t>Need to understand/gain knowledge on both input and output space </a:t>
            </a:r>
          </a:p>
          <a:p>
            <a:r>
              <a:rPr lang="en-US" dirty="0"/>
              <a:t>Drowning in data but starving </a:t>
            </a:r>
            <a:r>
              <a:rPr lang="en-US" dirty="0" smtClean="0"/>
              <a:t>knowledge</a:t>
            </a:r>
            <a:endParaRPr lang="en-US" dirty="0"/>
          </a:p>
          <a:p>
            <a:r>
              <a:rPr lang="en-US" dirty="0"/>
              <a:t>Extraction of interesting knowledge (rules, regularities, patterns, constraints) from data in large </a:t>
            </a:r>
            <a:r>
              <a:rPr lang="en-US" dirty="0" smtClean="0"/>
              <a:t>databases</a:t>
            </a:r>
          </a:p>
          <a:p>
            <a:r>
              <a:rPr lang="en-US" dirty="0"/>
              <a:t>Answer to the question “</a:t>
            </a:r>
            <a:r>
              <a:rPr lang="en-US" dirty="0" smtClean="0"/>
              <a:t>Why, by whom?” uncertainty is generated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99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Automatically </a:t>
            </a:r>
            <a:r>
              <a:rPr lang="en-US" spc="-40" dirty="0">
                <a:cs typeface="Arial"/>
              </a:rPr>
              <a:t>determining </a:t>
            </a:r>
            <a:r>
              <a:rPr lang="en-US" spc="-20" dirty="0">
                <a:cs typeface="Arial"/>
              </a:rPr>
              <a:t>different </a:t>
            </a:r>
            <a:r>
              <a:rPr lang="en-US" spc="-79" dirty="0">
                <a:cs typeface="Arial"/>
              </a:rPr>
              <a:t>groups </a:t>
            </a:r>
            <a:r>
              <a:rPr lang="en-US" spc="-10" dirty="0">
                <a:cs typeface="Arial"/>
              </a:rPr>
              <a:t>in </a:t>
            </a:r>
            <a:r>
              <a:rPr lang="en-US" spc="-30" dirty="0">
                <a:cs typeface="Arial"/>
              </a:rPr>
              <a:t>the </a:t>
            </a:r>
            <a:r>
              <a:rPr lang="en-US" spc="387" dirty="0">
                <a:cs typeface="Arial"/>
              </a:rPr>
              <a:t> </a:t>
            </a:r>
            <a:r>
              <a:rPr lang="en-US" spc="-30" dirty="0" smtClean="0">
                <a:cs typeface="Arial"/>
              </a:rPr>
              <a:t>data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Useful </a:t>
            </a:r>
            <a:r>
              <a:rPr lang="en-US" spc="-20" dirty="0">
                <a:cs typeface="Arial"/>
              </a:rPr>
              <a:t>for finding different </a:t>
            </a:r>
            <a:r>
              <a:rPr lang="en-US" spc="-79" dirty="0">
                <a:cs typeface="Arial"/>
              </a:rPr>
              <a:t>regions </a:t>
            </a:r>
            <a:r>
              <a:rPr lang="en-US" spc="-10" dirty="0">
                <a:cs typeface="Arial"/>
              </a:rPr>
              <a:t>in </a:t>
            </a:r>
            <a:r>
              <a:rPr lang="en-US" spc="-30" dirty="0">
                <a:cs typeface="Arial"/>
              </a:rPr>
              <a:t>the  </a:t>
            </a:r>
            <a:r>
              <a:rPr lang="en-US" spc="20" dirty="0">
                <a:cs typeface="Arial"/>
              </a:rPr>
              <a:t> </a:t>
            </a:r>
            <a:r>
              <a:rPr lang="en-US" spc="10" dirty="0" smtClean="0">
                <a:cs typeface="Arial"/>
              </a:rPr>
              <a:t>output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69" dirty="0">
                <a:cs typeface="Arial"/>
              </a:rPr>
              <a:t>RAVEN </a:t>
            </a:r>
            <a:r>
              <a:rPr lang="en-US" spc="-50" dirty="0">
                <a:cs typeface="Arial"/>
              </a:rPr>
              <a:t>implements </a:t>
            </a:r>
            <a:r>
              <a:rPr lang="en-US" spc="-119" dirty="0">
                <a:cs typeface="Arial"/>
              </a:rPr>
              <a:t>a  </a:t>
            </a:r>
            <a:r>
              <a:rPr lang="en-US" spc="-40" dirty="0">
                <a:cs typeface="Arial"/>
              </a:rPr>
              <a:t>variety </a:t>
            </a:r>
            <a:r>
              <a:rPr lang="en-US" spc="-10" dirty="0">
                <a:cs typeface="Arial"/>
              </a:rPr>
              <a:t>of</a:t>
            </a:r>
            <a:r>
              <a:rPr lang="en-US" spc="297" dirty="0">
                <a:cs typeface="Arial"/>
              </a:rPr>
              <a:t> </a:t>
            </a:r>
            <a:r>
              <a:rPr lang="en-US" spc="-59" dirty="0" smtClean="0">
                <a:cs typeface="Arial"/>
              </a:rPr>
              <a:t>methods: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9" dirty="0">
                <a:cs typeface="Arial"/>
              </a:rPr>
              <a:t>Gaussian </a:t>
            </a:r>
            <a:r>
              <a:rPr lang="en-US" spc="-20" dirty="0">
                <a:cs typeface="Arial"/>
              </a:rPr>
              <a:t>mixture</a:t>
            </a:r>
            <a:r>
              <a:rPr lang="en-US" spc="226" dirty="0">
                <a:cs typeface="Arial"/>
              </a:rPr>
              <a:t> </a:t>
            </a:r>
            <a:r>
              <a:rPr lang="en-US" spc="-79" dirty="0">
                <a:cs typeface="Arial"/>
              </a:rPr>
              <a:t>models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K-Means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20" dirty="0">
                <a:cs typeface="Arial"/>
              </a:rPr>
              <a:t>Affinity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Mean</a:t>
            </a:r>
            <a:r>
              <a:rPr lang="en-US" spc="-69" dirty="0">
                <a:cs typeface="Arial"/>
              </a:rPr>
              <a:t> </a:t>
            </a:r>
            <a:r>
              <a:rPr lang="en-US" dirty="0">
                <a:cs typeface="Arial"/>
              </a:rPr>
              <a:t>shift</a:t>
            </a: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Spectral</a:t>
            </a:r>
            <a:r>
              <a:rPr lang="en-US" spc="1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clustering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40" dirty="0">
                <a:cs typeface="Arial"/>
              </a:rPr>
              <a:t>DBSCAN</a:t>
            </a: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79" dirty="0"/>
              <a:t>Dimensionality</a:t>
            </a:r>
            <a:r>
              <a:rPr lang="en-US" spc="79" dirty="0"/>
              <a:t> </a:t>
            </a:r>
            <a:r>
              <a:rPr lang="en-US" spc="-89" dirty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-89" dirty="0">
                <a:cs typeface="Arial"/>
              </a:rPr>
              <a:t>when </a:t>
            </a:r>
            <a:r>
              <a:rPr lang="en-US" spc="-69" dirty="0">
                <a:cs typeface="Arial"/>
              </a:rPr>
              <a:t>datasets </a:t>
            </a:r>
            <a:r>
              <a:rPr lang="en-US" spc="-109" dirty="0">
                <a:cs typeface="Arial"/>
              </a:rPr>
              <a:t>have  </a:t>
            </a:r>
            <a:r>
              <a:rPr lang="en-US" spc="-69" dirty="0">
                <a:cs typeface="Arial"/>
              </a:rPr>
              <a:t>many</a:t>
            </a:r>
            <a:r>
              <a:rPr lang="en-US" spc="139" dirty="0">
                <a:cs typeface="Arial"/>
              </a:rPr>
              <a:t> </a:t>
            </a:r>
            <a:r>
              <a:rPr lang="en-US" spc="-79" dirty="0" smtClean="0">
                <a:cs typeface="Arial"/>
              </a:rPr>
              <a:t>dimensions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40" dirty="0">
                <a:cs typeface="Arial"/>
              </a:rPr>
              <a:t>to </a:t>
            </a:r>
            <a:r>
              <a:rPr lang="en-US" spc="-59" dirty="0">
                <a:cs typeface="Arial"/>
              </a:rPr>
              <a:t>avoid </a:t>
            </a:r>
            <a:r>
              <a:rPr lang="en-US" spc="-30" dirty="0">
                <a:cs typeface="Arial"/>
              </a:rPr>
              <a:t>the “curse </a:t>
            </a:r>
            <a:r>
              <a:rPr lang="en-US" spc="-10" dirty="0">
                <a:cs typeface="Arial"/>
              </a:rPr>
              <a:t>of</a:t>
            </a:r>
            <a:r>
              <a:rPr lang="en-US" spc="436" dirty="0">
                <a:cs typeface="Arial"/>
              </a:rPr>
              <a:t> </a:t>
            </a:r>
            <a:r>
              <a:rPr lang="en-US" spc="-20" dirty="0">
                <a:cs typeface="Arial"/>
              </a:rPr>
              <a:t>dimensionality</a:t>
            </a:r>
            <a:r>
              <a:rPr lang="en-US" spc="-20" dirty="0" smtClean="0">
                <a:cs typeface="Arial"/>
              </a:rPr>
              <a:t>”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20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20" dirty="0" smtClean="0">
                <a:cs typeface="Arial"/>
              </a:rPr>
              <a:t>Available methods in RAVEN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30" dirty="0">
                <a:cs typeface="Arial"/>
              </a:rPr>
              <a:t>Principle </a:t>
            </a:r>
            <a:r>
              <a:rPr lang="en-US" sz="1800" spc="-59" dirty="0">
                <a:cs typeface="Arial"/>
              </a:rPr>
              <a:t>Component</a:t>
            </a:r>
            <a:r>
              <a:rPr lang="en-US" sz="1800" spc="19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40" dirty="0">
                <a:cs typeface="Arial"/>
              </a:rPr>
              <a:t>Truncated </a:t>
            </a:r>
            <a:r>
              <a:rPr lang="en-US" sz="1800" spc="-59" dirty="0">
                <a:cs typeface="Arial"/>
              </a:rPr>
              <a:t>Singular </a:t>
            </a:r>
            <a:r>
              <a:rPr lang="en-US" sz="1800" spc="-69" dirty="0">
                <a:cs typeface="Arial"/>
              </a:rPr>
              <a:t>Value </a:t>
            </a:r>
            <a:r>
              <a:rPr lang="en-US" sz="1800" spc="-40" dirty="0">
                <a:cs typeface="Arial"/>
              </a:rPr>
              <a:t>Decomposition </a:t>
            </a:r>
            <a:r>
              <a:rPr lang="en-US" sz="1800" spc="-79" dirty="0">
                <a:cs typeface="Arial"/>
              </a:rPr>
              <a:t>and </a:t>
            </a:r>
            <a:r>
              <a:rPr lang="en-US" sz="1800" spc="-10" dirty="0">
                <a:cs typeface="Arial"/>
              </a:rPr>
              <a:t>Latent </a:t>
            </a:r>
            <a:r>
              <a:rPr lang="en-US" sz="1800" spc="-59" dirty="0">
                <a:cs typeface="Arial"/>
              </a:rPr>
              <a:t>Semantic </a:t>
            </a:r>
            <a:r>
              <a:rPr lang="en-US" sz="1800" spc="-69" dirty="0" smtClean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59" dirty="0">
                <a:cs typeface="Arial"/>
              </a:rPr>
              <a:t>Independent Component</a:t>
            </a:r>
            <a:r>
              <a:rPr lang="en-US" sz="1800" spc="23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159" dirty="0"/>
              <a:t>Gaussian  </a:t>
            </a:r>
            <a:r>
              <a:rPr lang="en-US" dirty="0"/>
              <a:t>Mixture </a:t>
            </a:r>
            <a:r>
              <a:rPr lang="en-US" spc="-99" dirty="0"/>
              <a:t>Clustering</a:t>
            </a:r>
            <a:r>
              <a:rPr lang="en-US" spc="226" dirty="0"/>
              <a:t> </a:t>
            </a:r>
            <a:r>
              <a:rPr lang="en-US" spc="-99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postprocessor that calculates the Gaussian  Mixture based clustering: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PostProcessorname</a:t>
            </a:r>
            <a:r>
              <a:rPr lang="en-US" dirty="0"/>
              <a:t>="G </a:t>
            </a:r>
            <a:r>
              <a:rPr lang="en-US" dirty="0" err="1"/>
              <a:t>aussian</a:t>
            </a:r>
            <a:r>
              <a:rPr lang="en-US" dirty="0"/>
              <a:t> M </a:t>
            </a:r>
            <a:r>
              <a:rPr lang="en-US" dirty="0" err="1"/>
              <a:t>ixtureBlobs</a:t>
            </a:r>
            <a:r>
              <a:rPr lang="en-US" dirty="0"/>
              <a:t>"  </a:t>
            </a:r>
            <a:r>
              <a:rPr lang="en-US" dirty="0" err="1"/>
              <a:t>subType</a:t>
            </a:r>
            <a:r>
              <a:rPr lang="en-US" dirty="0"/>
              <a:t>="</a:t>
            </a:r>
            <a:r>
              <a:rPr lang="en-US" dirty="0" err="1"/>
              <a:t>DataMining"verbosity</a:t>
            </a:r>
            <a:r>
              <a:rPr lang="en-US" dirty="0"/>
              <a:t> ="quiet"&gt;</a:t>
            </a:r>
          </a:p>
          <a:p>
            <a:pPr marL="0" indent="0">
              <a:buNone/>
            </a:pPr>
            <a:r>
              <a:rPr lang="en-US" dirty="0" smtClean="0"/>
              <a:t>	&lt; </a:t>
            </a:r>
            <a:r>
              <a:rPr lang="en-US" dirty="0"/>
              <a:t>KDD   lib="</a:t>
            </a:r>
            <a:r>
              <a:rPr lang="en-US" dirty="0" err="1"/>
              <a:t>SciKitLearn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Features &gt;x1 , x2&lt;/ Features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SKLtype</a:t>
            </a:r>
            <a:r>
              <a:rPr lang="en-US" dirty="0"/>
              <a:t> &gt;mixture| GMM&lt;/ </a:t>
            </a:r>
            <a:r>
              <a:rPr lang="en-US" dirty="0" err="1"/>
              <a:t>SKLtype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covariance_ type &gt;full&lt;/ covariance_ type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random_ state &gt;0&lt;/ random_ state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n_ components &gt;3&lt;/ n_ components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n_iter</a:t>
            </a:r>
            <a:r>
              <a:rPr lang="en-US" dirty="0"/>
              <a:t> &gt;10000&lt;/ </a:t>
            </a:r>
            <a:r>
              <a:rPr lang="en-US" dirty="0" err="1"/>
              <a:t>n_iter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init</a:t>
            </a:r>
            <a:r>
              <a:rPr lang="en-US" dirty="0"/>
              <a:t>_ </a:t>
            </a:r>
            <a:r>
              <a:rPr lang="en-US" dirty="0" err="1"/>
              <a:t>params</a:t>
            </a:r>
            <a:r>
              <a:rPr lang="en-US" dirty="0"/>
              <a:t> &gt;</a:t>
            </a:r>
            <a:r>
              <a:rPr lang="en-US" dirty="0" err="1"/>
              <a:t>wc</a:t>
            </a:r>
            <a:r>
              <a:rPr lang="en-US" dirty="0"/>
              <a:t>&lt;/ </a:t>
            </a:r>
            <a:r>
              <a:rPr lang="en-US" dirty="0" err="1"/>
              <a:t>init</a:t>
            </a:r>
            <a:r>
              <a:rPr lang="en-US" dirty="0"/>
              <a:t>_ </a:t>
            </a:r>
            <a:r>
              <a:rPr lang="en-US" dirty="0" err="1"/>
              <a:t>params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/ KDD &gt;</a:t>
            </a:r>
          </a:p>
          <a:p>
            <a:pPr marL="0" indent="0">
              <a:buNone/>
            </a:pPr>
            <a:r>
              <a:rPr lang="en-US" dirty="0"/>
              <a:t>&lt;/ </a:t>
            </a:r>
            <a:r>
              <a:rPr lang="en-US" dirty="0" err="1"/>
              <a:t>PostProcessor</a:t>
            </a:r>
            <a:r>
              <a:rPr lang="en-US" dirty="0"/>
              <a:t>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159" dirty="0"/>
              <a:t>Gaussian  </a:t>
            </a:r>
            <a:r>
              <a:rPr lang="en-US" dirty="0"/>
              <a:t>Mixture </a:t>
            </a:r>
            <a:r>
              <a:rPr lang="en-US" spc="-89" dirty="0"/>
              <a:t>Cluster  </a:t>
            </a:r>
            <a:r>
              <a:rPr lang="en-US" spc="-99" dirty="0"/>
              <a:t>Example</a:t>
            </a:r>
            <a:r>
              <a:rPr lang="en-US" spc="-30" dirty="0"/>
              <a:t> </a:t>
            </a:r>
            <a:r>
              <a:rPr lang="en-US" spc="-10" dirty="0"/>
              <a:t>Output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146003" y="1639094"/>
            <a:ext cx="6372398" cy="446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60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spc="-69" dirty="0"/>
              <a:t>Means </a:t>
            </a:r>
            <a:r>
              <a:rPr lang="en-US" spc="-30" dirty="0"/>
              <a:t>Shift </a:t>
            </a:r>
            <a:r>
              <a:rPr lang="en-US" spc="-99" dirty="0"/>
              <a:t>Clustering </a:t>
            </a:r>
            <a:r>
              <a:rPr lang="en-US" spc="79" dirty="0"/>
              <a:t> </a:t>
            </a:r>
            <a:r>
              <a:rPr lang="en-US" spc="-99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postprocessor that calculates the Means  Shift based clustering: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PostProcessorname</a:t>
            </a:r>
            <a:r>
              <a:rPr lang="en-US" dirty="0"/>
              <a:t>="Mean </a:t>
            </a:r>
            <a:r>
              <a:rPr lang="en-US" dirty="0" err="1"/>
              <a:t>ShiftBlobs</a:t>
            </a:r>
            <a:r>
              <a:rPr lang="en-US" dirty="0"/>
              <a:t>"  </a:t>
            </a:r>
            <a:r>
              <a:rPr lang="en-US" dirty="0" err="1"/>
              <a:t>subType</a:t>
            </a:r>
            <a:r>
              <a:rPr lang="en-US" dirty="0"/>
              <a:t>="</a:t>
            </a:r>
            <a:r>
              <a:rPr lang="en-US" dirty="0" err="1"/>
              <a:t>DataMining"verbosity</a:t>
            </a:r>
            <a:r>
              <a:rPr lang="en-US" dirty="0"/>
              <a:t> ="quiet”&gt;</a:t>
            </a:r>
          </a:p>
          <a:p>
            <a:pPr marL="0" indent="0">
              <a:buNone/>
            </a:pPr>
            <a:r>
              <a:rPr lang="en-US" dirty="0" smtClean="0"/>
              <a:t>	&lt; </a:t>
            </a:r>
            <a:r>
              <a:rPr lang="en-US" dirty="0"/>
              <a:t>KDD   lib="</a:t>
            </a:r>
            <a:r>
              <a:rPr lang="en-US" dirty="0" err="1"/>
              <a:t>SciKitLearn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Features &gt;x1 , x2&lt;/ Features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 err="1"/>
              <a:t>SKLtype</a:t>
            </a:r>
            <a:r>
              <a:rPr lang="en-US" dirty="0"/>
              <a:t> &gt;cluster| </a:t>
            </a:r>
            <a:r>
              <a:rPr lang="en-US" dirty="0" err="1"/>
              <a:t>MeanShift</a:t>
            </a:r>
            <a:r>
              <a:rPr lang="en-US" dirty="0"/>
              <a:t>&lt;/ </a:t>
            </a:r>
            <a:r>
              <a:rPr lang="en-US" dirty="0" err="1"/>
              <a:t>SKLtype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 smtClean="0"/>
              <a:t>		&lt; </a:t>
            </a:r>
            <a:r>
              <a:rPr lang="en-US" dirty="0"/>
              <a:t>bin_ seeding &gt;True&lt;/ bin_ seeding 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/ KDD &gt;</a:t>
            </a:r>
          </a:p>
          <a:p>
            <a:pPr marL="0" indent="0">
              <a:buNone/>
            </a:pPr>
            <a:r>
              <a:rPr lang="en-US" dirty="0" smtClean="0"/>
              <a:t>	&lt; </a:t>
            </a:r>
            <a:r>
              <a:rPr lang="en-US" dirty="0" err="1"/>
              <a:t>DataObject</a:t>
            </a:r>
            <a:r>
              <a:rPr lang="en-US" dirty="0"/>
              <a:t> class="</a:t>
            </a:r>
            <a:r>
              <a:rPr lang="en-US" dirty="0" err="1"/>
              <a:t>DataObjects</a:t>
            </a:r>
            <a:r>
              <a:rPr lang="en-US" dirty="0"/>
              <a:t>"  </a:t>
            </a:r>
            <a:r>
              <a:rPr lang="en-US" dirty="0" smtClean="0"/>
              <a:t>type</a:t>
            </a:r>
            <a:r>
              <a:rPr lang="en-US" dirty="0"/>
              <a:t>="</a:t>
            </a:r>
            <a:r>
              <a:rPr lang="en-US" dirty="0" err="1"/>
              <a:t>PointSet</a:t>
            </a:r>
            <a:r>
              <a:rPr lang="en-US" dirty="0"/>
              <a:t>"&gt;</a:t>
            </a:r>
            <a:r>
              <a:rPr lang="en-US" dirty="0" err="1"/>
              <a:t>DataSets</a:t>
            </a:r>
            <a:r>
              <a:rPr lang="en-US" dirty="0"/>
              <a:t>&lt;/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DataObject</a:t>
            </a:r>
            <a:r>
              <a:rPr lang="en-US" dirty="0" smtClean="0"/>
              <a:t>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 </a:t>
            </a:r>
            <a:r>
              <a:rPr lang="en-US" dirty="0" err="1"/>
              <a:t>PostProcessor</a:t>
            </a:r>
            <a:r>
              <a:rPr lang="en-US" dirty="0"/>
              <a:t> 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767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7062</TotalTime>
  <Words>511</Words>
  <Application>Microsoft Macintosh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Data Analysis and Mining with RAVEN</vt:lpstr>
      <vt:lpstr>Outline</vt:lpstr>
      <vt:lpstr>Data Mining</vt:lpstr>
      <vt:lpstr>Why Data Mining?</vt:lpstr>
      <vt:lpstr>Clustering</vt:lpstr>
      <vt:lpstr>Dimensionality Reduction</vt:lpstr>
      <vt:lpstr>Gaussian  Mixture Clustering Example</vt:lpstr>
      <vt:lpstr>Gaussian  Mixture Cluster  Example Output</vt:lpstr>
      <vt:lpstr>Means Shift Clustering  Example</vt:lpstr>
      <vt:lpstr>Means Shift Cluster  Example Output</vt:lpstr>
      <vt:lpstr>K-Means Clustering Example</vt:lpstr>
      <vt:lpstr>K-Means Cluster Example  Output</vt:lpstr>
      <vt:lpstr>Dimensionality Reduction Example</vt:lpstr>
      <vt:lpstr>Exact PCA Dimensionality Reduction  Example  Output</vt:lpstr>
      <vt:lpstr>Time Dependence Basic  Statistics</vt:lpstr>
      <vt:lpstr>Basic  Statistics Example</vt:lpstr>
      <vt:lpstr>Example Input</vt:lpstr>
      <vt:lpstr>Example Output</vt:lpstr>
      <vt:lpstr>Questions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cristian rabiti</cp:lastModifiedBy>
  <cp:revision>180</cp:revision>
  <cp:lastPrinted>2001-05-07T20:21:30Z</cp:lastPrinted>
  <dcterms:created xsi:type="dcterms:W3CDTF">1999-10-26T20:37:18Z</dcterms:created>
  <dcterms:modified xsi:type="dcterms:W3CDTF">2016-04-30T17:08:53Z</dcterms:modified>
</cp:coreProperties>
</file>