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2" r:id="rId2"/>
    <p:sldId id="273" r:id="rId3"/>
    <p:sldId id="324" r:id="rId4"/>
    <p:sldId id="300" r:id="rId5"/>
    <p:sldId id="301" r:id="rId6"/>
    <p:sldId id="302" r:id="rId7"/>
    <p:sldId id="303" r:id="rId8"/>
    <p:sldId id="305" r:id="rId9"/>
    <p:sldId id="278" r:id="rId10"/>
    <p:sldId id="327" r:id="rId11"/>
    <p:sldId id="328" r:id="rId12"/>
    <p:sldId id="326" r:id="rId13"/>
    <p:sldId id="329" r:id="rId14"/>
    <p:sldId id="330" r:id="rId15"/>
    <p:sldId id="331" r:id="rId16"/>
    <p:sldId id="332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33" r:id="rId26"/>
    <p:sldId id="318" r:id="rId27"/>
    <p:sldId id="317" r:id="rId28"/>
    <p:sldId id="334" r:id="rId29"/>
    <p:sldId id="319" r:id="rId30"/>
    <p:sldId id="320" r:id="rId31"/>
    <p:sldId id="321" r:id="rId32"/>
    <p:sldId id="322" r:id="rId33"/>
    <p:sldId id="335" r:id="rId34"/>
    <p:sldId id="336" r:id="rId35"/>
    <p:sldId id="337" r:id="rId36"/>
    <p:sldId id="338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76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Reliability analysis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Reliability Analysis and 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665616"/>
          </a:xfrm>
        </p:spPr>
        <p:txBody>
          <a:bodyPr/>
          <a:lstStyle/>
          <a:p>
            <a:r>
              <a:rPr lang="en-US" dirty="0" smtClean="0"/>
              <a:t>RAVEN currently has 2 ways to perform </a:t>
            </a:r>
            <a:r>
              <a:rPr lang="en-US" i="1" dirty="0" smtClean="0"/>
              <a:t>Reliability Analysis based on Limit Surface Search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</a:t>
            </a:r>
            <a:r>
              <a:rPr lang="en-US" b="0" dirty="0" smtClean="0"/>
              <a:t>Analysis and RAVEN: Samplers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28916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Sampler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363029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DET Sampler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28916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All Coupled Codes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63029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RELAP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-7 only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769" y="3434072"/>
            <a:ext cx="2744878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0490" y="3434072"/>
            <a:ext cx="2733783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distributions. </a:t>
            </a:r>
            <a:r>
              <a:rPr lang="en-US" dirty="0"/>
              <a:t>Distributions are </a:t>
            </a:r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Weigh the error estimation</a:t>
            </a:r>
          </a:p>
          <a:p>
            <a:pPr lvl="1"/>
            <a:r>
              <a:rPr lang="en-US" dirty="0" smtClean="0"/>
              <a:t>Generate a probability-weighted metric for grid construction</a:t>
            </a:r>
          </a:p>
          <a:p>
            <a:pPr lvl="1"/>
            <a:r>
              <a:rPr lang="en-US" dirty="0" smtClean="0"/>
              <a:t>Determine the probability of being inside one of the regions identified by the limit surface</a:t>
            </a:r>
          </a:p>
          <a:p>
            <a:r>
              <a:rPr lang="en-US" dirty="0" smtClean="0"/>
              <a:t>Define the surrogate model to be used as the accelerator (of type Boolean or discrete)</a:t>
            </a:r>
          </a:p>
          <a:p>
            <a:r>
              <a:rPr lang="en-US" dirty="0" smtClean="0"/>
              <a:t>Define the adaptive sampler:</a:t>
            </a:r>
          </a:p>
          <a:p>
            <a:pPr lvl="1"/>
            <a:r>
              <a:rPr lang="en-US" dirty="0" smtClean="0"/>
              <a:t>Convergence control and grid</a:t>
            </a:r>
          </a:p>
          <a:p>
            <a:pPr lvl="1"/>
            <a:r>
              <a:rPr lang="en-US" dirty="0" smtClean="0"/>
              <a:t>Import the acceleration ROM</a:t>
            </a:r>
          </a:p>
          <a:p>
            <a:pPr lvl="1"/>
            <a:r>
              <a:rPr lang="en-US" dirty="0" smtClean="0"/>
              <a:t>Associate the distribution with the variables</a:t>
            </a:r>
          </a:p>
          <a:p>
            <a:r>
              <a:rPr lang="en-US" dirty="0" smtClean="0"/>
              <a:t>Define a step</a:t>
            </a:r>
          </a:p>
          <a:p>
            <a:r>
              <a:rPr lang="en-US" dirty="0" smtClean="0"/>
              <a:t>Post-process the data to compute the failure probability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Applications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Fuel Performance</a:t>
            </a:r>
            <a:endParaRPr lang="en-US" sz="2200" b="0" i="0" dirty="0"/>
          </a:p>
        </p:txBody>
      </p:sp>
      <p:pic>
        <p:nvPicPr>
          <p:cNvPr id="8" name="Picture 7" descr="plotn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t="13869" r="7717" b="6183"/>
          <a:stretch/>
        </p:blipFill>
        <p:spPr>
          <a:xfrm>
            <a:off x="4795611" y="2249715"/>
            <a:ext cx="4180114" cy="3319345"/>
          </a:xfrm>
          <a:prstGeom prst="rect">
            <a:avLst/>
          </a:prstGeom>
        </p:spPr>
      </p:pic>
      <p:pic>
        <p:nvPicPr>
          <p:cNvPr id="9" name="Picture 8" descr="plotplana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t="14156" r="6643" b="6543"/>
          <a:stretch/>
        </p:blipFill>
        <p:spPr>
          <a:xfrm>
            <a:off x="203200" y="2249715"/>
            <a:ext cx="4180113" cy="33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Pressurized Water Reactor Station Black Out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14" y="1852578"/>
            <a:ext cx="3086948" cy="2135416"/>
          </a:xfrm>
          <a:prstGeom prst="rect">
            <a:avLst/>
          </a:prstGeom>
        </p:spPr>
      </p:pic>
      <p:pic>
        <p:nvPicPr>
          <p:cNvPr id="14" name="Picture 13" descr="LS1_100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14" y="4153880"/>
            <a:ext cx="3490686" cy="2618014"/>
          </a:xfrm>
          <a:prstGeom prst="rect">
            <a:avLst/>
          </a:prstGeom>
        </p:spPr>
      </p:pic>
      <p:pic>
        <p:nvPicPr>
          <p:cNvPr id="15" name="Picture 14" descr="LS1_120_b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5" y="4153880"/>
            <a:ext cx="3490685" cy="26180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15800" y="2410114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PWR SBO</a:t>
            </a:r>
            <a:endParaRPr lang="en-US" sz="2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62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Boiling Water Reactor Station Black Out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0" y="3760942"/>
            <a:ext cx="3627969" cy="2792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75" y="3709905"/>
            <a:ext cx="3623486" cy="2788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6638" y="169659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BWR SBO</a:t>
            </a:r>
            <a:endParaRPr lang="en-US" sz="2000" dirty="0">
              <a:latin typeface="+mn-lt"/>
            </a:endParaRPr>
          </a:p>
        </p:txBody>
      </p:sp>
      <p:pic>
        <p:nvPicPr>
          <p:cNvPr id="8" name="Picture 7" descr="scen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42" y="1696500"/>
            <a:ext cx="2717289" cy="2037967"/>
          </a:xfrm>
          <a:prstGeom prst="rect">
            <a:avLst/>
          </a:prstGeom>
        </p:spPr>
      </p:pic>
      <p:pic>
        <p:nvPicPr>
          <p:cNvPr id="9" name="Picture 8" descr="scen5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24" y="1718272"/>
            <a:ext cx="2687518" cy="1991634"/>
          </a:xfrm>
          <a:prstGeom prst="rect">
            <a:avLst/>
          </a:prstGeom>
        </p:spPr>
      </p:pic>
      <p:pic>
        <p:nvPicPr>
          <p:cNvPr id="10" name="Picture 9" descr="scen6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718271"/>
            <a:ext cx="2655511" cy="19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55093"/>
            <a:ext cx="8231187" cy="4524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 a model and create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generated data to seed the Adaptive Sampling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obtained Limit Surface to </a:t>
            </a:r>
            <a:r>
              <a:rPr lang="en-US" dirty="0" smtClean="0"/>
              <a:t>compute the </a:t>
            </a:r>
            <a:r>
              <a:rPr lang="en-US" dirty="0" smtClean="0"/>
              <a:t>failure </a:t>
            </a:r>
            <a:r>
              <a:rPr lang="en-US" dirty="0" smtClean="0"/>
              <a:t>probability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a ROM and compute the failure probability </a:t>
            </a:r>
            <a:r>
              <a:rPr lang="en-US" dirty="0" smtClean="0"/>
              <a:t>changing the stochastic parameters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85" y="3031187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126869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21560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62808" y="6116677"/>
            <a:ext cx="1004232" cy="4775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47221" y="5284839"/>
            <a:ext cx="686225" cy="4361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6369" y="3231405"/>
            <a:ext cx="1477942" cy="9184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1 - 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301042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Brief introduction on Reliability Analysis</a:t>
            </a:r>
          </a:p>
          <a:p>
            <a:pPr lvl="1"/>
            <a:r>
              <a:rPr lang="en-US" dirty="0"/>
              <a:t>Goal Oriented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Concept of Limit Surface </a:t>
            </a:r>
          </a:p>
          <a:p>
            <a:pPr lvl="1"/>
            <a:r>
              <a:rPr lang="en-US" dirty="0" smtClean="0"/>
              <a:t>Convergence acceleration through ROMs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3333CC"/>
                </a:solidFill>
              </a:rPr>
              <a:t>Reliability and RAVEN</a:t>
            </a:r>
          </a:p>
          <a:p>
            <a:pPr lvl="1"/>
            <a:r>
              <a:rPr lang="en-US" dirty="0"/>
              <a:t>Available Goal Oriented Samplers</a:t>
            </a:r>
          </a:p>
          <a:p>
            <a:pPr lvl="1"/>
            <a:r>
              <a:rPr lang="en-US" dirty="0"/>
              <a:t>Performing Reliability Analysis within RAVEN: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Application examples of Reliability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RAVEN examples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workshop_fct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92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60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400" y="2905101"/>
            <a:ext cx="4709200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outGRID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8536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659302"/>
            <a:ext cx="8677614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SeedDataSet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2831" y="165033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3" y="2354306"/>
            <a:ext cx="8259761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workshop_fct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AccelerationROM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Use data </a:t>
            </a:r>
            <a:r>
              <a:rPr lang="en-US" b="0" dirty="0"/>
              <a:t>to </a:t>
            </a:r>
            <a:r>
              <a:rPr lang="en-US" b="0" dirty="0" smtClean="0"/>
              <a:t>seed the Adaptive Sampling Step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44000" y="8553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1994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61715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92552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182273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3836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010" y="2223827"/>
            <a:ext cx="7603497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&lt;External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‘Adapt/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goalFunctionWorkshop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External&gt;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634268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180927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331" y="2203610"/>
            <a:ext cx="8839394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&lt;Adaptive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’workshopAdaptive’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'Models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accelerated_ROM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Function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'Functions'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'External’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outAdaptive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&lt;Convergence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3000'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False'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 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value'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25'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1e-4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/Convergence&gt;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'x1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'x2'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&gt;&lt;distribution&gt;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&gt;&lt;distribution&gt;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</a:t>
            </a:r>
            <a:r>
              <a:rPr lang="en-US" b="0" dirty="0" smtClean="0"/>
              <a:t>the Adaptive Sampling Step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77049" y="152117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25654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46212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35933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6770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56491" y="152117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30197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7844" y="2058790"/>
            <a:ext cx="8483652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path2DB/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out_db_ls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y3,y4,y5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3048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3733" y="2325594"/>
            <a:ext cx="871796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extract_data_seed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GoalOrientedStep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’Adaptive'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workshopAdaptive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HDF5'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push_limitsurface_in_database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9471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– Compute Failure Probability from Limit Surface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&lt;hi&gt;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/hi&gt;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&lt;low&gt;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/low&gt;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153922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0695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0974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743" y="281841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svm|LinearSVC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3 - </a:t>
            </a:r>
            <a:r>
              <a:rPr lang="en-US" b="0" dirty="0"/>
              <a:t>Compute Failure Probability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5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3 - </a:t>
            </a:r>
            <a:r>
              <a:rPr lang="en-US" b="0" dirty="0"/>
              <a:t>Compute Failure Probability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39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725376"/>
            <a:ext cx="624652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"out_ROM3_db"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3 - </a:t>
            </a:r>
            <a:r>
              <a:rPr lang="en-US" b="0" dirty="0"/>
              <a:t>Compute Failure Probability from Limit Surface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0747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6031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– Compute Safest Point from Limit Surface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&lt;hi&gt;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/hi&gt;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&lt;low&gt;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/low&gt;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11035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0695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0974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743" y="281841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svm|LinearSVC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4 - </a:t>
            </a:r>
            <a:r>
              <a:rPr lang="en-US" b="0" dirty="0"/>
              <a:t>Compute Safest Point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67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4 - </a:t>
            </a:r>
            <a:r>
              <a:rPr lang="en-US" b="0" dirty="0"/>
              <a:t>Compute Safest Point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58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725376"/>
            <a:ext cx="624652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"out_ROM3_db"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4 - </a:t>
            </a:r>
            <a:r>
              <a:rPr lang="en-US" b="0" dirty="0"/>
              <a:t>Compute Safest Point from Limit Surface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0747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6660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793320"/>
          </a:xfrm>
        </p:spPr>
        <p:txBody>
          <a:bodyPr/>
          <a:lstStyle/>
          <a:p>
            <a:pPr algn="just"/>
            <a:r>
              <a:rPr lang="en-US" dirty="0"/>
              <a:t>Reliability theory describes the probability of a system completing its expected function during an interval of time. </a:t>
            </a:r>
            <a:endParaRPr lang="en-US" dirty="0" smtClean="0"/>
          </a:p>
          <a:p>
            <a:pPr algn="just"/>
            <a:r>
              <a:rPr lang="en-US" dirty="0" smtClean="0"/>
              <a:t>Statistical </a:t>
            </a:r>
            <a:r>
              <a:rPr lang="en-US" dirty="0"/>
              <a:t>models appropriate for </a:t>
            </a:r>
            <a:r>
              <a:rPr lang="en-US" dirty="0" smtClean="0"/>
              <a:t>the assessment of system device failure are </a:t>
            </a:r>
            <a:r>
              <a:rPr lang="en-US" dirty="0"/>
              <a:t>generically called </a:t>
            </a:r>
            <a:r>
              <a:rPr lang="en-US" dirty="0" smtClean="0"/>
              <a:t>“time</a:t>
            </a:r>
            <a:r>
              <a:rPr lang="en-US" dirty="0"/>
              <a:t>-to-</a:t>
            </a:r>
            <a:r>
              <a:rPr lang="en-US" dirty="0" smtClean="0"/>
              <a:t>event” models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Failure is </a:t>
            </a:r>
            <a:r>
              <a:rPr lang="en-US" dirty="0"/>
              <a:t>called an </a:t>
            </a:r>
            <a:r>
              <a:rPr lang="en-US" dirty="0" smtClean="0"/>
              <a:t>“event” or “transition”, </a:t>
            </a:r>
            <a:r>
              <a:rPr lang="en-US" dirty="0"/>
              <a:t>and the goal is to </a:t>
            </a:r>
            <a:r>
              <a:rPr lang="en-US" dirty="0" smtClean="0"/>
              <a:t>project, forecast or assess </a:t>
            </a:r>
            <a:r>
              <a:rPr lang="en-US" dirty="0"/>
              <a:t>the rate of events for a given population or the probability of an event for an individual.</a:t>
            </a:r>
          </a:p>
          <a:p>
            <a:pPr algn="just"/>
            <a:r>
              <a:rPr lang="en-US" dirty="0" smtClean="0"/>
              <a:t>Generally reliability </a:t>
            </a:r>
            <a:r>
              <a:rPr lang="en-US" dirty="0"/>
              <a:t>period of any object is measured within the durability period of that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a quick introduction</a:t>
            </a:r>
            <a:endParaRPr lang="en-US" b="0" dirty="0"/>
          </a:p>
        </p:txBody>
      </p:sp>
      <p:sp>
        <p:nvSpPr>
          <p:cNvPr id="2" name="Rectangle 1"/>
          <p:cNvSpPr/>
          <p:nvPr/>
        </p:nvSpPr>
        <p:spPr>
          <a:xfrm>
            <a:off x="455612" y="4527596"/>
            <a:ext cx="8231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Main goal</a:t>
            </a:r>
          </a:p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200" b="1" i="1" dirty="0">
              <a:solidFill>
                <a:srgbClr val="3333CC"/>
              </a:solidFill>
              <a:latin typeface="Arial"/>
              <a:cs typeface="Arial"/>
            </a:endParaRPr>
          </a:p>
          <a:p>
            <a:pPr algn="ctr"/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Computing </a:t>
            </a: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transition (failure</a:t>
            </a:r>
            <a:r>
              <a:rPr lang="en-US" sz="2200" b="1" i="1" dirty="0" smtClean="0">
                <a:solidFill>
                  <a:srgbClr val="3333CC"/>
                </a:solidFill>
              </a:rPr>
              <a:t>)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probability</a:t>
            </a:r>
            <a:endParaRPr lang="en-US" sz="2200" b="1" i="1" dirty="0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117" y="5005294"/>
            <a:ext cx="366832" cy="550962"/>
          </a:xfrm>
          <a:prstGeom prst="down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357"/>
            <a:ext cx="8231187" cy="2894344"/>
          </a:xfrm>
        </p:spPr>
        <p:txBody>
          <a:bodyPr/>
          <a:lstStyle/>
          <a:p>
            <a:pPr algn="just"/>
            <a:r>
              <a:rPr lang="en-US" dirty="0" smtClean="0"/>
              <a:t>The evaluation of the transition probability might be computationally challenging, if traditional once-through sampling is employed:</a:t>
            </a:r>
          </a:p>
          <a:p>
            <a:pPr lvl="1" algn="just"/>
            <a:r>
              <a:rPr lang="en-US" dirty="0" smtClean="0"/>
              <a:t>Rare events (low probability) require an enormous number of input space explorations:</a:t>
            </a:r>
          </a:p>
          <a:p>
            <a:pPr lvl="2" algn="just"/>
            <a:r>
              <a:rPr lang="en-US" dirty="0" smtClean="0"/>
              <a:t>Computing a failure probability of 10</a:t>
            </a:r>
            <a:r>
              <a:rPr lang="en-US" baseline="30000" dirty="0" smtClean="0"/>
              <a:t>-6</a:t>
            </a:r>
            <a:r>
              <a:rPr lang="en-US" dirty="0" smtClean="0"/>
              <a:t> would require millions of Monte Carlo samples</a:t>
            </a:r>
          </a:p>
          <a:p>
            <a:pPr lvl="1" algn="just"/>
            <a:r>
              <a:rPr lang="en-US" dirty="0" smtClean="0"/>
              <a:t>The information entropy contained in the already-evaluated histories is not used to adapt the sampling strategy:</a:t>
            </a:r>
          </a:p>
          <a:p>
            <a:pPr lvl="2" algn="just"/>
            <a:r>
              <a:rPr lang="en-US" dirty="0" smtClean="0"/>
              <a:t>System </a:t>
            </a:r>
            <a:r>
              <a:rPr lang="en-US" dirty="0"/>
              <a:t>response depends on many variables but often </a:t>
            </a:r>
            <a:r>
              <a:rPr lang="en-US" dirty="0" smtClean="0"/>
              <a:t>few are really important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Goal-oriented sampling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53653" y="4792405"/>
            <a:ext cx="695439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1840" y="5734175"/>
            <a:ext cx="8231187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>
              <a:buNone/>
            </a:pPr>
            <a:r>
              <a:rPr lang="en-US" b="1" dirty="0" smtClean="0">
                <a:solidFill>
                  <a:srgbClr val="3333CC"/>
                </a:solidFill>
              </a:rPr>
              <a:t>Adaptive Sampling based on Reliability (Limit) Surface search</a:t>
            </a:r>
            <a:endParaRPr lang="en-US" b="1" i="1" dirty="0" smtClean="0">
              <a:solidFill>
                <a:srgbClr val="3333CC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815184"/>
            <a:ext cx="8231187" cy="99199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Limit Surface Concept</a:t>
            </a:r>
            <a:endParaRPr lang="en-US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73793"/>
              </p:ext>
            </p:extLst>
          </p:nvPr>
        </p:nvGraphicFramePr>
        <p:xfrm>
          <a:off x="743059" y="3230931"/>
          <a:ext cx="834513" cy="50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3" imgW="355600" imgH="215900" progId="Equation.3">
                  <p:embed/>
                </p:oleObj>
              </mc:Choice>
              <mc:Fallback>
                <p:oleObj name="Equation" r:id="rId3" imgW="355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059" y="3230931"/>
                        <a:ext cx="834513" cy="505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6077" y="3178462"/>
            <a:ext cx="1802681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94578" y="3344224"/>
            <a:ext cx="4981147" cy="56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System characterization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12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limit surface can be described as the hyper-surface that classifies the input space with respect transition regions:</a:t>
            </a:r>
          </a:p>
          <a:p>
            <a:pPr lvl="1"/>
            <a:r>
              <a:rPr lang="en-US" dirty="0" smtClean="0"/>
              <a:t>The locus of points that divides the input domain with respect a </a:t>
            </a:r>
            <a:r>
              <a:rPr lang="en-US" dirty="0" err="1" smtClean="0"/>
              <a:t>boolean</a:t>
            </a:r>
            <a:r>
              <a:rPr lang="en-US" dirty="0" smtClean="0"/>
              <a:t> response (e.g. failure/success)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5613" y="4034406"/>
            <a:ext cx="8231187" cy="76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goal function is an object that is defined as a part of the system outcome space. In a safety context, the goal function usually represents the success or failure (transition) of the system.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44779"/>
              </p:ext>
            </p:extLst>
          </p:nvPr>
        </p:nvGraphicFramePr>
        <p:xfrm>
          <a:off x="2047300" y="5163062"/>
          <a:ext cx="4617997" cy="106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5" imgW="2908300" imgH="673100" progId="Equation.3">
                  <p:embed/>
                </p:oleObj>
              </mc:Choice>
              <mc:Fallback>
                <p:oleObj name="Equation" r:id="rId5" imgW="29083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7300" y="5163062"/>
                        <a:ext cx="4617997" cy="106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5613" y="3701412"/>
            <a:ext cx="4663607" cy="99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the system evolution is represented by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It is possible to identify the set of 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Limit Surface Concept (cont.)</a:t>
            </a:r>
            <a:endParaRPr lang="en-US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5614" y="1851029"/>
            <a:ext cx="7873965" cy="6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             </a:t>
            </a:r>
            <a:r>
              <a:rPr lang="en-US" dirty="0" smtClean="0"/>
              <a:t>as </a:t>
            </a:r>
            <a:r>
              <a:rPr lang="en-US" dirty="0"/>
              <a:t>the transition surface in the output space with </a:t>
            </a:r>
            <a:r>
              <a:rPr lang="en-US" dirty="0" smtClean="0"/>
              <a:t>respect to the goal function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15314"/>
              </p:ext>
            </p:extLst>
          </p:nvPr>
        </p:nvGraphicFramePr>
        <p:xfrm>
          <a:off x="2253953" y="1777753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" name="Equation" r:id="rId3" imgW="457200" imgH="215900" progId="Equation.3">
                  <p:embed/>
                </p:oleObj>
              </mc:Choice>
              <mc:Fallback>
                <p:oleObj name="Equation" r:id="rId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953" y="1777753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29684"/>
              </p:ext>
            </p:extLst>
          </p:nvPr>
        </p:nvGraphicFramePr>
        <p:xfrm>
          <a:off x="1871663" y="2782644"/>
          <a:ext cx="40036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3" name="Equation" r:id="rId5" imgW="2070100" imgH="342900" progId="Equation.3">
                  <p:embed/>
                </p:oleObj>
              </mc:Choice>
              <mc:Fallback>
                <p:oleObj name="Equation" r:id="rId5" imgW="2070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2782644"/>
                        <a:ext cx="4003675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30390"/>
              </p:ext>
            </p:extLst>
          </p:nvPr>
        </p:nvGraphicFramePr>
        <p:xfrm>
          <a:off x="3659188" y="4016375"/>
          <a:ext cx="1008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" name="Equation" r:id="rId7" imgW="609600" imgH="304800" progId="Equation.3">
                  <p:embed/>
                </p:oleObj>
              </mc:Choice>
              <mc:Fallback>
                <p:oleObj name="Equation" r:id="rId7" imgW="6096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188" y="4016375"/>
                        <a:ext cx="100806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6944"/>
              </p:ext>
            </p:extLst>
          </p:nvPr>
        </p:nvGraphicFramePr>
        <p:xfrm>
          <a:off x="4291660" y="2087563"/>
          <a:ext cx="9493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" name="Equation" r:id="rId9" imgW="596900" imgH="241300" progId="Equation.3">
                  <p:embed/>
                </p:oleObj>
              </mc:Choice>
              <mc:Fallback>
                <p:oleObj name="Equation" r:id="rId9" imgW="596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1660" y="2087563"/>
                        <a:ext cx="94932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4241055" y="4017004"/>
            <a:ext cx="339179" cy="418084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88644" y="4018797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8" idx="6"/>
            <a:endCxn id="26" idx="1"/>
          </p:cNvCxnSpPr>
          <p:nvPr/>
        </p:nvCxnSpPr>
        <p:spPr bwMode="auto">
          <a:xfrm flipV="1">
            <a:off x="4327823" y="3886687"/>
            <a:ext cx="2085006" cy="341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6"/>
          </p:cNvCxnSpPr>
          <p:nvPr/>
        </p:nvCxnSpPr>
        <p:spPr bwMode="auto">
          <a:xfrm>
            <a:off x="4580234" y="4226046"/>
            <a:ext cx="1832595" cy="209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12829" y="4249813"/>
            <a:ext cx="985982" cy="370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Initial Conditions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412829" y="3701412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Stochastic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Parameters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59249"/>
              </p:ext>
            </p:extLst>
          </p:nvPr>
        </p:nvGraphicFramePr>
        <p:xfrm>
          <a:off x="3760788" y="4903788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" name="Equation" r:id="rId11" imgW="520700" imgH="304800" progId="Equation.3">
                  <p:embed/>
                </p:oleObj>
              </mc:Choice>
              <mc:Fallback>
                <p:oleObj name="Equation" r:id="rId11" imgW="520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0788" y="4903788"/>
                        <a:ext cx="9588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55614" y="5464982"/>
            <a:ext cx="7327580" cy="39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input space, which leads </a:t>
            </a:r>
            <a:r>
              <a:rPr lang="en-US" dirty="0" smtClean="0"/>
              <a:t>the system </a:t>
            </a:r>
            <a:r>
              <a:rPr lang="en-US" dirty="0"/>
              <a:t>outcome to </a:t>
            </a:r>
            <a:r>
              <a:rPr lang="en-US" dirty="0" smtClean="0"/>
              <a:t>match: 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98538"/>
              </p:ext>
            </p:extLst>
          </p:nvPr>
        </p:nvGraphicFramePr>
        <p:xfrm>
          <a:off x="3685446" y="5980800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" name="Equation" r:id="rId13" imgW="457200" imgH="215900" progId="Equation.3">
                  <p:embed/>
                </p:oleObj>
              </mc:Choice>
              <mc:Fallback>
                <p:oleObj name="Equation" r:id="rId1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46" y="5980800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0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598613"/>
            <a:ext cx="5226050" cy="452437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Training on initial</a:t>
            </a:r>
            <a:r>
              <a:rPr lang="en-US" i="1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small number of sampled points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A fine grid is classified (failure or success) based on </a:t>
            </a:r>
            <a:r>
              <a:rPr lang="en-US" dirty="0" smtClean="0">
                <a:latin typeface="Arial" charset="0"/>
              </a:rPr>
              <a:t>an user-specified surrogate model (</a:t>
            </a:r>
            <a:r>
              <a:rPr lang="en-US" dirty="0" smtClean="0">
                <a:solidFill>
                  <a:srgbClr val="3366FF"/>
                </a:solidFill>
              </a:rPr>
              <a:t>sampling of the surrogate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 limit surface is identified by the location of transition between failure/success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 furthest </a:t>
            </a:r>
            <a:r>
              <a:rPr lang="en-US" dirty="0">
                <a:latin typeface="Arial" charset="0"/>
              </a:rPr>
              <a:t>point on the limit surface from any other already tested point is </a:t>
            </a:r>
            <a:r>
              <a:rPr lang="en-US" dirty="0" smtClean="0">
                <a:latin typeface="Arial" charset="0"/>
              </a:rPr>
              <a:t>chosen </a:t>
            </a:r>
            <a:r>
              <a:rPr lang="en-US" dirty="0">
                <a:latin typeface="Arial" charset="0"/>
              </a:rPr>
              <a:t>to test the classifier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smtClean="0">
                <a:solidFill>
                  <a:srgbClr val="3366FF"/>
                </a:solidFill>
              </a:rPr>
              <a:t>convergence test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Process </a:t>
            </a:r>
            <a:r>
              <a:rPr lang="en-US" dirty="0" smtClean="0">
                <a:latin typeface="Arial" charset="0"/>
              </a:rPr>
              <a:t>iterates (2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Arial" charset="0"/>
              </a:rPr>
              <a:t>4) until </a:t>
            </a:r>
            <a:r>
              <a:rPr lang="en-US" dirty="0">
                <a:latin typeface="Arial" charset="0"/>
              </a:rPr>
              <a:t>the limit </a:t>
            </a:r>
            <a:r>
              <a:rPr lang="en-US" dirty="0" smtClean="0">
                <a:latin typeface="Arial" charset="0"/>
              </a:rPr>
              <a:t>surface converges</a:t>
            </a:r>
            <a:endParaRPr lang="en-US" dirty="0">
              <a:latin typeface="Arial" charset="0"/>
            </a:endParaRPr>
          </a:p>
        </p:txBody>
      </p:sp>
      <p:cxnSp>
        <p:nvCxnSpPr>
          <p:cNvPr id="18435" name="Straight Connector 5"/>
          <p:cNvCxnSpPr>
            <a:cxnSpLocks noChangeShapeType="1"/>
          </p:cNvCxnSpPr>
          <p:nvPr/>
        </p:nvCxnSpPr>
        <p:spPr bwMode="auto">
          <a:xfrm>
            <a:off x="5894388" y="2292350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>
            <a:off x="5894388" y="3032125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Connector 7"/>
          <p:cNvCxnSpPr>
            <a:cxnSpLocks noChangeShapeType="1"/>
          </p:cNvCxnSpPr>
          <p:nvPr/>
        </p:nvCxnSpPr>
        <p:spPr bwMode="auto">
          <a:xfrm>
            <a:off x="5921375" y="3813175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>
            <a:off x="5921375" y="4627563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Connector 9"/>
          <p:cNvCxnSpPr>
            <a:cxnSpLocks noChangeShapeType="1"/>
          </p:cNvCxnSpPr>
          <p:nvPr/>
        </p:nvCxnSpPr>
        <p:spPr bwMode="auto">
          <a:xfrm flipV="1">
            <a:off x="6496050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Connector 12"/>
          <p:cNvCxnSpPr>
            <a:cxnSpLocks noChangeShapeType="1"/>
          </p:cNvCxnSpPr>
          <p:nvPr/>
        </p:nvCxnSpPr>
        <p:spPr bwMode="auto">
          <a:xfrm flipV="1">
            <a:off x="7478713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Connector 13"/>
          <p:cNvCxnSpPr>
            <a:cxnSpLocks noChangeShapeType="1"/>
          </p:cNvCxnSpPr>
          <p:nvPr/>
        </p:nvCxnSpPr>
        <p:spPr bwMode="auto">
          <a:xfrm flipV="1">
            <a:off x="8478838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Oval 14"/>
          <p:cNvSpPr>
            <a:spLocks noChangeArrowheads="1"/>
          </p:cNvSpPr>
          <p:nvPr/>
        </p:nvSpPr>
        <p:spPr bwMode="auto">
          <a:xfrm>
            <a:off x="8380413" y="44910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Oval 15"/>
          <p:cNvSpPr>
            <a:spLocks noChangeArrowheads="1"/>
          </p:cNvSpPr>
          <p:nvPr/>
        </p:nvSpPr>
        <p:spPr bwMode="auto">
          <a:xfrm>
            <a:off x="8361363" y="28908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Oval 16"/>
          <p:cNvSpPr>
            <a:spLocks noChangeArrowheads="1"/>
          </p:cNvSpPr>
          <p:nvPr/>
        </p:nvSpPr>
        <p:spPr bwMode="auto">
          <a:xfrm>
            <a:off x="6372225" y="3700463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7"/>
          <p:cNvSpPr>
            <a:spLocks noChangeArrowheads="1"/>
          </p:cNvSpPr>
          <p:nvPr/>
        </p:nvSpPr>
        <p:spPr bwMode="auto">
          <a:xfrm>
            <a:off x="7356475" y="367188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Oval 18"/>
          <p:cNvSpPr>
            <a:spLocks noChangeArrowheads="1"/>
          </p:cNvSpPr>
          <p:nvPr/>
        </p:nvSpPr>
        <p:spPr bwMode="auto">
          <a:xfrm>
            <a:off x="8361363" y="367188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6378575" y="4486275"/>
            <a:ext cx="234950" cy="282575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Oval 20"/>
          <p:cNvSpPr>
            <a:spLocks noChangeArrowheads="1"/>
          </p:cNvSpPr>
          <p:nvPr/>
        </p:nvSpPr>
        <p:spPr bwMode="auto">
          <a:xfrm>
            <a:off x="7361238" y="4483100"/>
            <a:ext cx="236537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Oval 21"/>
          <p:cNvSpPr>
            <a:spLocks noChangeArrowheads="1"/>
          </p:cNvSpPr>
          <p:nvPr/>
        </p:nvSpPr>
        <p:spPr bwMode="auto">
          <a:xfrm>
            <a:off x="6372225" y="2863850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Oval 22"/>
          <p:cNvSpPr>
            <a:spLocks noChangeArrowheads="1"/>
          </p:cNvSpPr>
          <p:nvPr/>
        </p:nvSpPr>
        <p:spPr bwMode="auto">
          <a:xfrm>
            <a:off x="7356475" y="28908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Oval 23"/>
          <p:cNvSpPr>
            <a:spLocks noChangeArrowheads="1"/>
          </p:cNvSpPr>
          <p:nvPr/>
        </p:nvSpPr>
        <p:spPr bwMode="auto">
          <a:xfrm>
            <a:off x="7326313" y="2151063"/>
            <a:ext cx="236537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Oval 24"/>
          <p:cNvSpPr>
            <a:spLocks noChangeArrowheads="1"/>
          </p:cNvSpPr>
          <p:nvPr/>
        </p:nvSpPr>
        <p:spPr bwMode="auto">
          <a:xfrm>
            <a:off x="8361363" y="2151063"/>
            <a:ext cx="234950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Oval 26"/>
          <p:cNvSpPr>
            <a:spLocks noChangeArrowheads="1"/>
          </p:cNvSpPr>
          <p:nvPr/>
        </p:nvSpPr>
        <p:spPr bwMode="auto">
          <a:xfrm>
            <a:off x="6378575" y="21669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456" name="Straight Connector 31"/>
          <p:cNvCxnSpPr>
            <a:cxnSpLocks noChangeShapeType="1"/>
          </p:cNvCxnSpPr>
          <p:nvPr/>
        </p:nvCxnSpPr>
        <p:spPr bwMode="auto">
          <a:xfrm flipH="1">
            <a:off x="7915275" y="2527300"/>
            <a:ext cx="903288" cy="366713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32"/>
          <p:cNvCxnSpPr>
            <a:cxnSpLocks noChangeShapeType="1"/>
          </p:cNvCxnSpPr>
          <p:nvPr/>
        </p:nvCxnSpPr>
        <p:spPr bwMode="auto">
          <a:xfrm>
            <a:off x="6956425" y="4325938"/>
            <a:ext cx="0" cy="12001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Straight Connector 33"/>
          <p:cNvCxnSpPr>
            <a:cxnSpLocks noChangeShapeType="1"/>
          </p:cNvCxnSpPr>
          <p:nvPr/>
        </p:nvCxnSpPr>
        <p:spPr bwMode="auto">
          <a:xfrm flipH="1">
            <a:off x="6916738" y="4154488"/>
            <a:ext cx="1023937" cy="1920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Straight Connector 34"/>
          <p:cNvCxnSpPr>
            <a:cxnSpLocks noChangeShapeType="1"/>
          </p:cNvCxnSpPr>
          <p:nvPr/>
        </p:nvCxnSpPr>
        <p:spPr bwMode="auto">
          <a:xfrm flipV="1">
            <a:off x="7915275" y="2863850"/>
            <a:ext cx="0" cy="13096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Content Placeholder 2"/>
          <p:cNvSpPr txBox="1">
            <a:spLocks/>
          </p:cNvSpPr>
          <p:nvPr/>
        </p:nvSpPr>
        <p:spPr bwMode="auto">
          <a:xfrm>
            <a:off x="6167438" y="5618163"/>
            <a:ext cx="157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Limit surface</a:t>
            </a:r>
          </a:p>
        </p:txBody>
      </p:sp>
      <p:sp>
        <p:nvSpPr>
          <p:cNvPr id="18461" name="Oval 4"/>
          <p:cNvSpPr>
            <a:spLocks noChangeArrowheads="1"/>
          </p:cNvSpPr>
          <p:nvPr/>
        </p:nvSpPr>
        <p:spPr bwMode="auto">
          <a:xfrm>
            <a:off x="6834188" y="2619375"/>
            <a:ext cx="563562" cy="6207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Oval 35"/>
          <p:cNvSpPr>
            <a:spLocks noChangeArrowheads="1"/>
          </p:cNvSpPr>
          <p:nvPr/>
        </p:nvSpPr>
        <p:spPr bwMode="auto">
          <a:xfrm>
            <a:off x="8504238" y="4257675"/>
            <a:ext cx="563562" cy="619125"/>
          </a:xfrm>
          <a:prstGeom prst="ellipse">
            <a:avLst/>
          </a:prstGeom>
          <a:solidFill>
            <a:srgbClr val="4EFF61"/>
          </a:solidFill>
          <a:ln w="38100">
            <a:noFill/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8463" name="Content Placeholder 2"/>
          <p:cNvSpPr txBox="1">
            <a:spLocks/>
          </p:cNvSpPr>
          <p:nvPr/>
        </p:nvSpPr>
        <p:spPr bwMode="auto">
          <a:xfrm>
            <a:off x="8010525" y="1571625"/>
            <a:ext cx="936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Failure</a:t>
            </a:r>
          </a:p>
        </p:txBody>
      </p:sp>
      <p:cxnSp>
        <p:nvCxnSpPr>
          <p:cNvPr id="18464" name="Straight Arrow Connector 37"/>
          <p:cNvCxnSpPr>
            <a:cxnSpLocks noChangeShapeType="1"/>
            <a:endCxn id="18461" idx="7"/>
          </p:cNvCxnSpPr>
          <p:nvPr/>
        </p:nvCxnSpPr>
        <p:spPr bwMode="auto">
          <a:xfrm flipH="1">
            <a:off x="7315200" y="1949450"/>
            <a:ext cx="695325" cy="76041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Content Placeholder 2"/>
          <p:cNvSpPr txBox="1">
            <a:spLocks/>
          </p:cNvSpPr>
          <p:nvPr/>
        </p:nvSpPr>
        <p:spPr bwMode="auto">
          <a:xfrm>
            <a:off x="7915275" y="5641975"/>
            <a:ext cx="1054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Success</a:t>
            </a:r>
          </a:p>
        </p:txBody>
      </p:sp>
      <p:cxnSp>
        <p:nvCxnSpPr>
          <p:cNvPr id="18466" name="Straight Arrow Connector 39"/>
          <p:cNvCxnSpPr>
            <a:cxnSpLocks noChangeShapeType="1"/>
            <a:stCxn id="18465" idx="0"/>
          </p:cNvCxnSpPr>
          <p:nvPr/>
        </p:nvCxnSpPr>
        <p:spPr bwMode="auto">
          <a:xfrm flipV="1">
            <a:off x="8442325" y="4995863"/>
            <a:ext cx="173038" cy="646112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Content Placeholder 2"/>
          <p:cNvSpPr txBox="1">
            <a:spLocks/>
          </p:cNvSpPr>
          <p:nvPr/>
        </p:nvSpPr>
        <p:spPr bwMode="auto">
          <a:xfrm>
            <a:off x="4510088" y="6122988"/>
            <a:ext cx="12223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 dirty="0">
                <a:solidFill>
                  <a:srgbClr val="000090"/>
                </a:solidFill>
              </a:rPr>
              <a:t>Next point</a:t>
            </a:r>
          </a:p>
        </p:txBody>
      </p:sp>
      <p:cxnSp>
        <p:nvCxnSpPr>
          <p:cNvPr id="18468" name="Straight Arrow Connector 42"/>
          <p:cNvCxnSpPr>
            <a:cxnSpLocks noChangeShapeType="1"/>
            <a:endCxn id="18447" idx="3"/>
          </p:cNvCxnSpPr>
          <p:nvPr/>
        </p:nvCxnSpPr>
        <p:spPr bwMode="auto">
          <a:xfrm flipV="1">
            <a:off x="5486400" y="4727575"/>
            <a:ext cx="927100" cy="132556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Multiply 1"/>
          <p:cNvSpPr/>
          <p:nvPr/>
        </p:nvSpPr>
        <p:spPr>
          <a:xfrm>
            <a:off x="6781800" y="2590800"/>
            <a:ext cx="641350" cy="642937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</a:t>
            </a:r>
            <a:r>
              <a:rPr lang="en-US" b="0" dirty="0" smtClean="0"/>
              <a:t>Analysis: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968"/>
            <a:ext cx="8231187" cy="1445624"/>
          </a:xfrm>
        </p:spPr>
        <p:txBody>
          <a:bodyPr/>
          <a:lstStyle/>
          <a:p>
            <a:pPr algn="just"/>
            <a:r>
              <a:rPr lang="en-US" dirty="0" smtClean="0"/>
              <a:t>For the Adaptive Sampling based on the Reliability (Limit) Surface search, special types of ROMs called “classifiers” are used:</a:t>
            </a:r>
          </a:p>
          <a:p>
            <a:pPr lvl="1" algn="just"/>
            <a:r>
              <a:rPr lang="en-US" dirty="0" smtClean="0">
                <a:solidFill>
                  <a:srgbClr val="3366FF"/>
                </a:solidFill>
              </a:rPr>
              <a:t>A model (set of equations)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that</a:t>
            </a:r>
            <a:r>
              <a:rPr lang="en-US" i="1" dirty="0" smtClean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identifies to which category </a:t>
            </a:r>
            <a:r>
              <a:rPr lang="en-US" dirty="0">
                <a:solidFill>
                  <a:srgbClr val="3366FF"/>
                </a:solidFill>
              </a:rPr>
              <a:t>an object </a:t>
            </a:r>
            <a:r>
              <a:rPr lang="en-US" dirty="0" smtClean="0">
                <a:solidFill>
                  <a:srgbClr val="3366FF"/>
                </a:solidFill>
              </a:rPr>
              <a:t>belongs in </a:t>
            </a:r>
            <a:r>
              <a:rPr lang="en-US" dirty="0">
                <a:solidFill>
                  <a:srgbClr val="3366FF"/>
                </a:solidFill>
              </a:rPr>
              <a:t>the feature (input) space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4188" y="5788920"/>
            <a:ext cx="8231187" cy="9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In RAVEN, these ROMs are used as acceleration schemes for goal oriented sampling strategies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they can be used to predict the location of the reliability (limit) surface </a:t>
            </a:r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199964"/>
            <a:ext cx="8231187" cy="199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again</a:t>
            </a:r>
            <a:r>
              <a:rPr lang="en-US" dirty="0" smtClean="0"/>
              <a:t> a set of </a:t>
            </a:r>
            <a:r>
              <a:rPr lang="en-US" i="1" dirty="0" smtClean="0"/>
              <a:t>N</a:t>
            </a:r>
            <a:r>
              <a:rPr lang="en-US" dirty="0" smtClean="0"/>
              <a:t> data points</a:t>
            </a:r>
          </a:p>
          <a:p>
            <a:r>
              <a:rPr lang="en-US" dirty="0" smtClean="0"/>
              <a:t>Based on the goal function     :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Build a </a:t>
            </a:r>
            <a:r>
              <a:rPr lang="en-US" dirty="0" smtClean="0">
                <a:solidFill>
                  <a:srgbClr val="3366FF"/>
                </a:solidFill>
              </a:rPr>
              <a:t>surrogate model of type “classifier” </a:t>
            </a:r>
          </a:p>
          <a:p>
            <a:pPr lvl="1"/>
            <a:r>
              <a:rPr lang="en-US" dirty="0" smtClean="0"/>
              <a:t>Reduced Order Model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26906"/>
              </p:ext>
            </p:extLst>
          </p:nvPr>
        </p:nvGraphicFramePr>
        <p:xfrm>
          <a:off x="5469831" y="3133368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9831" y="3133368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07314"/>
              </p:ext>
            </p:extLst>
          </p:nvPr>
        </p:nvGraphicFramePr>
        <p:xfrm>
          <a:off x="3071613" y="3882957"/>
          <a:ext cx="29225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5" imgW="1714500" imgH="342900" progId="Equation.3">
                  <p:embed/>
                </p:oleObj>
              </mc:Choice>
              <mc:Fallback>
                <p:oleObj name="Equation" r:id="rId5" imgW="1714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613" y="3882957"/>
                        <a:ext cx="2922588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20870"/>
              </p:ext>
            </p:extLst>
          </p:nvPr>
        </p:nvGraphicFramePr>
        <p:xfrm>
          <a:off x="3762623" y="3567261"/>
          <a:ext cx="2587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2623" y="3567261"/>
                        <a:ext cx="25876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3168308" y="3988682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14" idx="1"/>
          </p:cNvCxnSpPr>
          <p:nvPr/>
        </p:nvCxnSpPr>
        <p:spPr bwMode="auto">
          <a:xfrm flipH="1">
            <a:off x="844002" y="4197724"/>
            <a:ext cx="2324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44002" y="4012449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Boolean vector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3233"/>
              </p:ext>
            </p:extLst>
          </p:nvPr>
        </p:nvGraphicFramePr>
        <p:xfrm>
          <a:off x="2873916" y="5193515"/>
          <a:ext cx="3389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9" imgW="1930400" imgH="254000" progId="Equation.3">
                  <p:embed/>
                </p:oleObj>
              </mc:Choice>
              <mc:Fallback>
                <p:oleObj name="Equation" r:id="rId9" imgW="1930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3916" y="5193515"/>
                        <a:ext cx="33893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18777</TotalTime>
  <Words>3451</Words>
  <Application>Microsoft Macintosh PowerPoint</Application>
  <PresentationFormat>On-screen Show (4:3)</PresentationFormat>
  <Paragraphs>532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Equation</vt:lpstr>
      <vt:lpstr>Reliability analysis and RAVEN</vt:lpstr>
      <vt:lpstr>Outline</vt:lpstr>
      <vt:lpstr>Reliability Analysis:  INTRODUCTION</vt:lpstr>
      <vt:lpstr>Reliability Analysis: a quick introduction</vt:lpstr>
      <vt:lpstr>Reliability Analysis: Goal-oriented sampling</vt:lpstr>
      <vt:lpstr>Reliability Analysis: Limit Surface Concept</vt:lpstr>
      <vt:lpstr>Reliability Analysis: Limit Surface Concept (cont.)</vt:lpstr>
      <vt:lpstr>PowerPoint Presentation</vt:lpstr>
      <vt:lpstr>Reliability Analysis: ROMs</vt:lpstr>
      <vt:lpstr>Reliability Analysis and RAVEN</vt:lpstr>
      <vt:lpstr>Reliability Analysis and RAVEN: Samplers</vt:lpstr>
      <vt:lpstr>PowerPoint Presentation</vt:lpstr>
      <vt:lpstr>Reliability Analysis:  Applications</vt:lpstr>
      <vt:lpstr>PowerPoint Presentation</vt:lpstr>
      <vt:lpstr>PowerPoint Presentation</vt:lpstr>
      <vt:lpstr>PowerPoint Presentation</vt:lpstr>
      <vt:lpstr>RAVEN examples</vt:lpstr>
      <vt:lpstr>Workflow</vt:lpstr>
      <vt:lpstr>1 - Create a data set from a model</vt:lpstr>
      <vt:lpstr>1 - Create a data set from a model</vt:lpstr>
      <vt:lpstr>1 - Create a data set from a model</vt:lpstr>
      <vt:lpstr>1 - Create a data set from a model</vt:lpstr>
      <vt:lpstr>1 - Create a data set from a model</vt:lpstr>
      <vt:lpstr>2- Use data to seed the Adaptive Sampling Step</vt:lpstr>
      <vt:lpstr>2- Use data to seed a Goal Oriented Sampling</vt:lpstr>
      <vt:lpstr>2- Use data to seed the Adaptive Sampling Step</vt:lpstr>
      <vt:lpstr>2- Use data to seed a Goal Oriented Sampling</vt:lpstr>
      <vt:lpstr>2- Use data to seed a Goal Oriented Sampling</vt:lpstr>
      <vt:lpstr>3 – Compute Failure Probability from Limit Surface</vt:lpstr>
      <vt:lpstr>3 - Compute Failure Probability from Limit Surface</vt:lpstr>
      <vt:lpstr>3 - Compute Failure Probability from Limit Surface</vt:lpstr>
      <vt:lpstr>3 - Compute Failure Probability from Limit Surface</vt:lpstr>
      <vt:lpstr>4 – Compute Safest Point from Limit Surface</vt:lpstr>
      <vt:lpstr>4 - Compute Safest Point from Limit Surface</vt:lpstr>
      <vt:lpstr>4 - Compute Safest Point from Limit Surface</vt:lpstr>
      <vt:lpstr>4 - Compute Safest Point from Limit Surface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358</cp:revision>
  <cp:lastPrinted>2001-05-07T20:21:30Z</cp:lastPrinted>
  <dcterms:created xsi:type="dcterms:W3CDTF">1999-10-26T20:37:18Z</dcterms:created>
  <dcterms:modified xsi:type="dcterms:W3CDTF">2015-04-24T10:42:59Z</dcterms:modified>
</cp:coreProperties>
</file>