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72" r:id="rId2"/>
    <p:sldId id="273" r:id="rId3"/>
    <p:sldId id="275" r:id="rId4"/>
    <p:sldId id="278" r:id="rId5"/>
    <p:sldId id="276" r:id="rId6"/>
    <p:sldId id="280" r:id="rId7"/>
    <p:sldId id="279" r:id="rId8"/>
    <p:sldId id="282" r:id="rId9"/>
    <p:sldId id="311" r:id="rId10"/>
    <p:sldId id="312" r:id="rId11"/>
    <p:sldId id="284" r:id="rId12"/>
    <p:sldId id="285" r:id="rId13"/>
    <p:sldId id="286" r:id="rId14"/>
    <p:sldId id="287" r:id="rId15"/>
    <p:sldId id="313" r:id="rId16"/>
    <p:sldId id="277" r:id="rId17"/>
    <p:sldId id="288" r:id="rId18"/>
    <p:sldId id="289" r:id="rId19"/>
    <p:sldId id="290" r:id="rId20"/>
    <p:sldId id="281" r:id="rId21"/>
    <p:sldId id="291" r:id="rId22"/>
    <p:sldId id="292" r:id="rId23"/>
    <p:sldId id="314" r:id="rId24"/>
    <p:sldId id="274" r:id="rId25"/>
    <p:sldId id="295" r:id="rId26"/>
    <p:sldId id="296" r:id="rId27"/>
    <p:sldId id="298" r:id="rId28"/>
    <p:sldId id="297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15" r:id="rId37"/>
    <p:sldId id="301" r:id="rId38"/>
    <p:sldId id="303" r:id="rId39"/>
    <p:sldId id="304" r:id="rId40"/>
    <p:sldId id="316" r:id="rId41"/>
    <p:sldId id="305" r:id="rId42"/>
    <p:sldId id="306" r:id="rId43"/>
    <p:sldId id="307" r:id="rId44"/>
    <p:sldId id="308" r:id="rId45"/>
    <p:sldId id="309" r:id="rId46"/>
    <p:sldId id="318" r:id="rId47"/>
    <p:sldId id="310" r:id="rId4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1A4DB2"/>
    <a:srgbClr val="0033CC"/>
    <a:srgbClr val="18481D"/>
    <a:srgbClr val="008080"/>
    <a:srgbClr val="339933"/>
    <a:srgbClr val="0066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272" y="-112"/>
      </p:cViewPr>
      <p:guideLst>
        <p:guide orient="horz" pos="2181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backup slides for some algorithms GPM and 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multi target</a:t>
            </a:r>
            <a:r>
              <a:rPr lang="en-US" baseline="0" dirty="0" smtClean="0"/>
              <a:t> 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14" Type="http://schemas.openxmlformats.org/officeDocument/2006/relationships/oleObject" Target="../embeddings/oleObject6.bin"/><Relationship Id="rId15" Type="http://schemas.openxmlformats.org/officeDocument/2006/relationships/image" Target="../media/image9.emf"/><Relationship Id="rId16" Type="http://schemas.openxmlformats.org/officeDocument/2006/relationships/oleObject" Target="../embeddings/oleObject7.bin"/><Relationship Id="rId17" Type="http://schemas.openxmlformats.org/officeDocument/2006/relationships/image" Target="../media/image10.emf"/><Relationship Id="rId18" Type="http://schemas.openxmlformats.org/officeDocument/2006/relationships/oleObject" Target="../embeddings/oleObject8.bin"/><Relationship Id="rId19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298425"/>
            <a:ext cx="5797550" cy="849463"/>
          </a:xfrm>
        </p:spPr>
        <p:txBody>
          <a:bodyPr/>
          <a:lstStyle/>
          <a:p>
            <a:r>
              <a:rPr lang="en-US" b="0" dirty="0" smtClean="0"/>
              <a:t>Reduced Order Models (ROMs) and RAVEN</a:t>
            </a:r>
            <a:endParaRPr lang="en-US" b="0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 smtClean="0"/>
              <a:t>RAVEN Workshop</a:t>
            </a:r>
            <a:endParaRPr lang="en-US" b="0" dirty="0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2914650" y="6244389"/>
            <a:ext cx="57753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40000"/>
              </a:spcBef>
            </a:pP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PSA 2015 - April </a:t>
            </a:r>
            <a:r>
              <a:rPr lang="en-US" sz="1600" dirty="0">
                <a:latin typeface="Arial" charset="0"/>
              </a:rPr>
              <a:t>26</a:t>
            </a:r>
            <a:r>
              <a:rPr lang="en-US" sz="1600" baseline="30000" dirty="0">
                <a:latin typeface="Arial" charset="0"/>
              </a:rPr>
              <a:t>th</a:t>
            </a:r>
            <a:r>
              <a:rPr lang="en-US" sz="1600" dirty="0"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2015, Sun Valley (ID)</a:t>
            </a:r>
            <a:endParaRPr lang="en-US" sz="1600" dirty="0">
              <a:latin typeface="Arial" charset="0"/>
            </a:endParaRP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259071" cy="4524375"/>
          </a:xfrm>
        </p:spPr>
        <p:txBody>
          <a:bodyPr/>
          <a:lstStyle/>
          <a:p>
            <a:pPr marL="0" lvl="1" indent="0">
              <a:buNone/>
            </a:pPr>
            <a:r>
              <a:rPr lang="en-US" dirty="0"/>
              <a:t>Starting point: set of data </a:t>
            </a:r>
            <a:r>
              <a:rPr lang="en-US" dirty="0" smtClean="0"/>
              <a:t>points: [</a:t>
            </a:r>
            <a:r>
              <a:rPr lang="en-US" dirty="0"/>
              <a:t>features</a:t>
            </a:r>
            <a:r>
              <a:rPr lang="en-US" dirty="0" smtClean="0"/>
              <a:t>]</a:t>
            </a:r>
            <a:r>
              <a:rPr lang="en-US" baseline="-25000" dirty="0"/>
              <a:t>i</a:t>
            </a:r>
            <a:endParaRPr lang="en-US" baseline="-25000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Cardinality reduction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identify the most relevant features that keep data points unique</a:t>
            </a:r>
          </a:p>
          <a:p>
            <a:pPr lvl="1"/>
            <a:r>
              <a:rPr lang="en-US" dirty="0" smtClean="0"/>
              <a:t>Outcome: Location of the points on the 1D space (line)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Regression</a:t>
            </a:r>
          </a:p>
          <a:p>
            <a:pPr lvl="1"/>
            <a:r>
              <a:rPr lang="en-US" dirty="0" smtClean="0"/>
              <a:t>Objective</a:t>
            </a:r>
            <a:r>
              <a:rPr lang="en-US" dirty="0"/>
              <a:t>: </a:t>
            </a:r>
            <a:r>
              <a:rPr lang="en-US" dirty="0" smtClean="0"/>
              <a:t>estimate the </a:t>
            </a:r>
            <a:r>
              <a:rPr lang="en-US" dirty="0"/>
              <a:t>relationships among </a:t>
            </a:r>
            <a:r>
              <a:rPr lang="en-US" dirty="0" smtClean="0"/>
              <a:t>variables via a statistical process</a:t>
            </a:r>
          </a:p>
          <a:p>
            <a:pPr lvl="1"/>
            <a:r>
              <a:rPr lang="en-US" dirty="0" smtClean="0"/>
              <a:t>Outcome: coefficients of the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837847" y="4374603"/>
            <a:ext cx="3306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Source: </a:t>
            </a:r>
            <a:r>
              <a:rPr lang="en-US" sz="1400" dirty="0" err="1" smtClean="0">
                <a:latin typeface="+mn-lt"/>
              </a:rPr>
              <a:t>scikit</a:t>
            </a:r>
            <a:r>
              <a:rPr lang="en-US" sz="1400" dirty="0" err="1">
                <a:latin typeface="+mn-lt"/>
              </a:rPr>
              <a:t>-learn.org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847" y="1905069"/>
            <a:ext cx="3306153" cy="24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Objective</a:t>
            </a:r>
            <a:r>
              <a:rPr lang="en-US" dirty="0" smtClean="0"/>
              <a:t>: overcome limitations of Monte-Carlo sampling</a:t>
            </a:r>
          </a:p>
          <a:p>
            <a:pPr lvl="1"/>
            <a:r>
              <a:rPr lang="en-US" dirty="0" smtClean="0"/>
              <a:t>High number of samples </a:t>
            </a:r>
          </a:p>
          <a:p>
            <a:pPr lvl="1"/>
            <a:r>
              <a:rPr lang="en-US" dirty="0" smtClean="0"/>
              <a:t>Computationally expensive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Polynomial representation </a:t>
            </a:r>
            <a:r>
              <a:rPr lang="en-US" dirty="0" smtClean="0"/>
              <a:t>of an output variable</a:t>
            </a:r>
          </a:p>
          <a:p>
            <a:pPr lvl="1"/>
            <a:r>
              <a:rPr lang="en-US" dirty="0"/>
              <a:t>Simpler to evaluate</a:t>
            </a:r>
          </a:p>
          <a:p>
            <a:pPr lvl="1"/>
            <a:r>
              <a:rPr lang="en-US" dirty="0"/>
              <a:t>Easy to get statistical moments</a:t>
            </a:r>
          </a:p>
          <a:p>
            <a:pPr lvl="1"/>
            <a:r>
              <a:rPr lang="en-US" dirty="0"/>
              <a:t>Less effort and more accurate than Monte Carlo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716788"/>
              </p:ext>
            </p:extLst>
          </p:nvPr>
        </p:nvGraphicFramePr>
        <p:xfrm>
          <a:off x="5431929" y="4796439"/>
          <a:ext cx="3024010" cy="1109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8"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929" y="4796439"/>
                        <a:ext cx="3024010" cy="1109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775002"/>
              </p:ext>
            </p:extLst>
          </p:nvPr>
        </p:nvGraphicFramePr>
        <p:xfrm>
          <a:off x="1298711" y="4350543"/>
          <a:ext cx="3243014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" name="Equation" r:id="rId5" imgW="1295400" imgH="393700" progId="Equation.3">
                  <p:embed/>
                </p:oleObj>
              </mc:Choice>
              <mc:Fallback>
                <p:oleObj name="Equation" r:id="rId5" imgW="1295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711" y="4350543"/>
                        <a:ext cx="3243014" cy="985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097170"/>
              </p:ext>
            </p:extLst>
          </p:nvPr>
        </p:nvGraphicFramePr>
        <p:xfrm>
          <a:off x="6035737" y="2822004"/>
          <a:ext cx="10175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0" name="Equation" r:id="rId7" imgW="419100" imgH="215900" progId="Equation.3">
                  <p:embed/>
                </p:oleObj>
              </mc:Choice>
              <mc:Fallback>
                <p:oleObj name="Equation" r:id="rId7" imgW="41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5737" y="2822004"/>
                        <a:ext cx="1017587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Brace 11"/>
          <p:cNvSpPr/>
          <p:nvPr/>
        </p:nvSpPr>
        <p:spPr bwMode="auto">
          <a:xfrm rot="16200000">
            <a:off x="3948188" y="4694905"/>
            <a:ext cx="172286" cy="918955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Elbow Connector 13"/>
          <p:cNvCxnSpPr/>
          <p:nvPr/>
        </p:nvCxnSpPr>
        <p:spPr bwMode="auto">
          <a:xfrm>
            <a:off x="4037378" y="5288454"/>
            <a:ext cx="1370591" cy="47926"/>
          </a:xfrm>
          <a:prstGeom prst="bentConnector3">
            <a:avLst>
              <a:gd name="adj1" fmla="val 17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Left Brace 17"/>
          <p:cNvSpPr/>
          <p:nvPr/>
        </p:nvSpPr>
        <p:spPr bwMode="auto">
          <a:xfrm rot="16200000">
            <a:off x="2853731" y="5204423"/>
            <a:ext cx="172286" cy="4625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Elbow Connector 18"/>
          <p:cNvCxnSpPr/>
          <p:nvPr/>
        </p:nvCxnSpPr>
        <p:spPr bwMode="auto">
          <a:xfrm>
            <a:off x="2949457" y="5568044"/>
            <a:ext cx="932175" cy="650435"/>
          </a:xfrm>
          <a:prstGeom prst="bentConnector3">
            <a:avLst>
              <a:gd name="adj1" fmla="val -1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>
          <a:xfrm>
            <a:off x="3900752" y="590457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index set of all desired polynomial orders up to order </a:t>
            </a:r>
            <a:r>
              <a:rPr lang="en-US" sz="2000" i="1" dirty="0" smtClean="0">
                <a:latin typeface="Times New Roman"/>
                <a:cs typeface="Times New Roman"/>
              </a:rPr>
              <a:t>L</a:t>
            </a:r>
            <a:endParaRPr lang="en-US" sz="20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1946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/>
              <a:t>Generalized Polynomial Chaos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Effectiveness</a:t>
            </a:r>
            <a:r>
              <a:rPr lang="en-US" dirty="0"/>
              <a:t> depends on:</a:t>
            </a:r>
          </a:p>
          <a:p>
            <a:pPr lvl="1"/>
            <a:r>
              <a:rPr lang="en-US" dirty="0"/>
              <a:t>Regularity of quantity of interest</a:t>
            </a:r>
          </a:p>
          <a:p>
            <a:pPr lvl="1"/>
            <a:r>
              <a:rPr lang="en-US" dirty="0"/>
              <a:t>Polynomial expansion order</a:t>
            </a:r>
          </a:p>
          <a:p>
            <a:pPr lvl="1"/>
            <a:r>
              <a:rPr lang="en-US" dirty="0"/>
              <a:t>Polynomial combination indices</a:t>
            </a:r>
          </a:p>
          <a:p>
            <a:pPr lvl="1"/>
            <a:r>
              <a:rPr lang="en-US" dirty="0"/>
              <a:t>Sparse Grid quadrature types (Gauss, </a:t>
            </a:r>
            <a:r>
              <a:rPr lang="en-US" dirty="0" err="1"/>
              <a:t>Clenshaw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Number of uncertain </a:t>
            </a:r>
            <a:r>
              <a:rPr lang="en-US" dirty="0" smtClean="0"/>
              <a:t>inputs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Improvements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Use less polynomials</a:t>
            </a:r>
          </a:p>
          <a:p>
            <a:pPr lvl="1"/>
            <a:r>
              <a:rPr lang="en-US" dirty="0"/>
              <a:t>Sparse Grid </a:t>
            </a:r>
            <a:r>
              <a:rPr lang="en-US" dirty="0" smtClean="0"/>
              <a:t>Quadrature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62482"/>
              </p:ext>
            </p:extLst>
          </p:nvPr>
        </p:nvGraphicFramePr>
        <p:xfrm>
          <a:off x="4779888" y="1856678"/>
          <a:ext cx="584615" cy="374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3" imgW="317500" imgH="203200" progId="Equation.3">
                  <p:embed/>
                </p:oleObj>
              </mc:Choice>
              <mc:Fallback>
                <p:oleObj name="Equation" r:id="rId3" imgW="317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9888" y="1856678"/>
                        <a:ext cx="584615" cy="374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10899"/>
              </p:ext>
            </p:extLst>
          </p:nvPr>
        </p:nvGraphicFramePr>
        <p:xfrm>
          <a:off x="4307318" y="2224422"/>
          <a:ext cx="243973" cy="2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5" imgW="139700" imgH="152400" progId="Equation.3">
                  <p:embed/>
                </p:oleObj>
              </mc:Choice>
              <mc:Fallback>
                <p:oleObj name="Equation" r:id="rId5" imgW="1397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7318" y="2224422"/>
                        <a:ext cx="243973" cy="2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345851"/>
              </p:ext>
            </p:extLst>
          </p:nvPr>
        </p:nvGraphicFramePr>
        <p:xfrm>
          <a:off x="4779888" y="2515632"/>
          <a:ext cx="6191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7" imgW="355600" imgH="203200" progId="Equation.3">
                  <p:embed/>
                </p:oleObj>
              </mc:Choice>
              <mc:Fallback>
                <p:oleObj name="Equation" r:id="rId7" imgW="355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9888" y="2515632"/>
                        <a:ext cx="619125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209763"/>
              </p:ext>
            </p:extLst>
          </p:nvPr>
        </p:nvGraphicFramePr>
        <p:xfrm>
          <a:off x="4287837" y="3148041"/>
          <a:ext cx="796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9" imgW="457200" imgH="241300" progId="Equation.3">
                  <p:embed/>
                </p:oleObj>
              </mc:Choice>
              <mc:Fallback>
                <p:oleObj name="Equation" r:id="rId9" imgW="45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7837" y="3148041"/>
                        <a:ext cx="79692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84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CROW</a:t>
            </a:r>
            <a:r>
              <a:rPr lang="en-US" dirty="0" smtClean="0"/>
              <a:t>: Internally developed </a:t>
            </a:r>
            <a:r>
              <a:rPr lang="en-US" dirty="0">
                <a:latin typeface="Courier"/>
                <a:cs typeface="Courier"/>
              </a:rPr>
              <a:t>C</a:t>
            </a:r>
            <a:r>
              <a:rPr lang="en-US" dirty="0" smtClean="0">
                <a:latin typeface="Courier"/>
                <a:cs typeface="Courier"/>
              </a:rPr>
              <a:t>++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Interpolation on any dimension</a:t>
            </a:r>
          </a:p>
          <a:p>
            <a:r>
              <a:rPr lang="en-US" dirty="0" smtClean="0"/>
              <a:t>Response surface is created as an </a:t>
            </a:r>
            <a:r>
              <a:rPr lang="en-US" dirty="0" smtClean="0">
                <a:solidFill>
                  <a:srgbClr val="3366FF"/>
                </a:solidFill>
              </a:rPr>
              <a:t>interpolation function </a:t>
            </a:r>
            <a:r>
              <a:rPr lang="en-US" dirty="0" smtClean="0"/>
              <a:t>given a set of data points defined on:</a:t>
            </a:r>
          </a:p>
          <a:p>
            <a:pPr lvl="1"/>
            <a:r>
              <a:rPr lang="en-US" dirty="0" smtClean="0"/>
              <a:t>Sparse grid</a:t>
            </a:r>
          </a:p>
          <a:p>
            <a:pPr lvl="1"/>
            <a:r>
              <a:rPr lang="en-US" dirty="0" smtClean="0"/>
              <a:t>Cartesian grid</a:t>
            </a:r>
          </a:p>
          <a:p>
            <a:r>
              <a:rPr lang="en-US" dirty="0" smtClean="0"/>
              <a:t>Extension of the known 1-D interpolation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smtClean="0"/>
              <a:t>Multi-Dimensional </a:t>
            </a:r>
            <a:r>
              <a:rPr lang="en-US" b="0" dirty="0"/>
              <a:t>I</a:t>
            </a:r>
            <a:r>
              <a:rPr lang="en-US" b="0" dirty="0" smtClean="0"/>
              <a:t>nterpolators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classes of algorithms</a:t>
            </a: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3366FF"/>
                </a:solidFill>
              </a:rPr>
              <a:t>Inverse-Weight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No interpolation kernel is defined</a:t>
            </a:r>
          </a:p>
          <a:p>
            <a:pPr lvl="2"/>
            <a:r>
              <a:rPr lang="en-US" dirty="0" smtClean="0"/>
              <a:t>Defined </a:t>
            </a:r>
            <a:r>
              <a:rPr lang="en-US" dirty="0"/>
              <a:t>on sparse </a:t>
            </a:r>
            <a:r>
              <a:rPr lang="en-US" dirty="0" smtClean="0"/>
              <a:t>grid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5987" lvl="2" indent="0">
              <a:buNone/>
            </a:pPr>
            <a:endParaRPr lang="en-US" dirty="0"/>
          </a:p>
          <a:p>
            <a:pPr marL="911225" lvl="1" indent="-457200">
              <a:buFont typeface="+mj-lt"/>
              <a:buAutoNum type="arabicPeriod"/>
            </a:pPr>
            <a:r>
              <a:rPr lang="en-US" dirty="0">
                <a:solidFill>
                  <a:srgbClr val="3366FF"/>
                </a:solidFill>
              </a:rPr>
              <a:t>Multi</a:t>
            </a:r>
            <a:r>
              <a:rPr lang="en-US" dirty="0" smtClean="0">
                <a:solidFill>
                  <a:srgbClr val="3366FF"/>
                </a:solidFill>
              </a:rPr>
              <a:t>-Dimensional Spline</a:t>
            </a:r>
            <a:endParaRPr lang="en-US" dirty="0">
              <a:solidFill>
                <a:srgbClr val="3366FF"/>
              </a:solidFill>
            </a:endParaRPr>
          </a:p>
          <a:p>
            <a:pPr lvl="2"/>
            <a:r>
              <a:rPr lang="en-US" dirty="0"/>
              <a:t>Defined on cartesian </a:t>
            </a:r>
            <a:r>
              <a:rPr lang="en-US" dirty="0" smtClean="0"/>
              <a:t>grid</a:t>
            </a:r>
          </a:p>
          <a:p>
            <a:pPr lvl="2"/>
            <a:r>
              <a:rPr lang="en-US" dirty="0" smtClean="0"/>
              <a:t>Based on multi-dimensional spline kernel</a:t>
            </a:r>
          </a:p>
          <a:p>
            <a:pPr lvl="2"/>
            <a:r>
              <a:rPr lang="en-US" dirty="0" smtClean="0"/>
              <a:t>Continuity of the derivative is preserved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5913"/>
              </p:ext>
            </p:extLst>
          </p:nvPr>
        </p:nvGraphicFramePr>
        <p:xfrm>
          <a:off x="1395413" y="2847996"/>
          <a:ext cx="3814502" cy="215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Equation" r:id="rId3" imgW="2184400" imgH="1231900" progId="Equation.3">
                  <p:embed/>
                </p:oleObj>
              </mc:Choice>
              <mc:Fallback>
                <p:oleObj name="Equation" r:id="rId3" imgW="2184400" imgH="1231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5413" y="2847996"/>
                        <a:ext cx="3814502" cy="2150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074117"/>
              </p:ext>
            </p:extLst>
          </p:nvPr>
        </p:nvGraphicFramePr>
        <p:xfrm>
          <a:off x="6656925" y="3715705"/>
          <a:ext cx="17176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925" y="3715705"/>
                        <a:ext cx="1717675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23697" y="3828733"/>
            <a:ext cx="9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here: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05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Database Storage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520112" cy="4524375"/>
          </a:xfrm>
        </p:spPr>
        <p:txBody>
          <a:bodyPr/>
          <a:lstStyle/>
          <a:p>
            <a:r>
              <a:rPr lang="en-US" dirty="0"/>
              <a:t>RAVEN framework provides the capability to </a:t>
            </a:r>
            <a:r>
              <a:rPr lang="en-US" dirty="0">
                <a:solidFill>
                  <a:srgbClr val="3366FF"/>
                </a:solidFill>
              </a:rPr>
              <a:t>store</a:t>
            </a:r>
            <a:r>
              <a:rPr lang="en-US" dirty="0">
                <a:solidFill>
                  <a:srgbClr val="1A4DB2"/>
                </a:solidFill>
              </a:rPr>
              <a:t> </a:t>
            </a:r>
            <a:r>
              <a:rPr lang="en-US" dirty="0"/>
              <a:t>and retrieve data to/from an </a:t>
            </a:r>
            <a:r>
              <a:rPr lang="en-US" dirty="0" smtClean="0"/>
              <a:t>external database</a:t>
            </a:r>
          </a:p>
          <a:p>
            <a:r>
              <a:rPr lang="en-US" dirty="0" smtClean="0"/>
              <a:t>Database format: </a:t>
            </a:r>
            <a:r>
              <a:rPr lang="en-US" dirty="0" smtClean="0">
                <a:solidFill>
                  <a:srgbClr val="3366FF"/>
                </a:solidFill>
              </a:rPr>
              <a:t>HDF5</a:t>
            </a:r>
          </a:p>
          <a:p>
            <a:r>
              <a:rPr lang="en-US" dirty="0" smtClean="0"/>
              <a:t>Data can be organized in two ways: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Parallel</a:t>
            </a:r>
            <a:r>
              <a:rPr lang="en-US" dirty="0" smtClean="0"/>
              <a:t> (e.g., if generated from a Monte-Carlo sampler)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Hierarchical</a:t>
            </a:r>
            <a:r>
              <a:rPr lang="en-US" dirty="0" smtClean="0"/>
              <a:t> </a:t>
            </a:r>
            <a:r>
              <a:rPr lang="en-US" dirty="0"/>
              <a:t>(e.g., if generated from a </a:t>
            </a:r>
            <a:r>
              <a:rPr lang="en-US" dirty="0" smtClean="0"/>
              <a:t>Dynamic Event Tree sampler)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5613" y="4758092"/>
            <a:ext cx="8231186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out_ROM4_db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out_ROM5_db'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pathToDatabase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   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3195053" y="4331369"/>
            <a:ext cx="668422" cy="614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3975400" y="4141782"/>
            <a:ext cx="3604495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that is going to be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3975400" y="4625474"/>
            <a:ext cx="355969" cy="58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975400" y="6122988"/>
            <a:ext cx="4486811" cy="37917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latin typeface="+mn-lt"/>
              </a:rPr>
              <a:t>Existing database that is going to be retrieved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874211" y="5788526"/>
            <a:ext cx="989264" cy="561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3700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modeling steps that involve ROMs are available in RAVEN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Create ROMs from a database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 statistical analysis using ROMs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32574" y="3094865"/>
            <a:ext cx="2084580" cy="861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38261" y="4289668"/>
            <a:ext cx="2366467" cy="15841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1014" y="6116135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1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/>
              <a:t>Create a Database (time point set)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516071" y="3100481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05901" y="5328552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493" y="6121750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Curved Connector 13"/>
          <p:cNvCxnSpPr>
            <a:stCxn id="6" idx="2"/>
          </p:cNvCxnSpPr>
          <p:nvPr/>
        </p:nvCxnSpPr>
        <p:spPr bwMode="auto">
          <a:xfrm rot="16200000" flipH="1">
            <a:off x="4659720" y="3703224"/>
            <a:ext cx="2102780" cy="161135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Curved Connector 14"/>
          <p:cNvCxnSpPr>
            <a:stCxn id="8" idx="0"/>
          </p:cNvCxnSpPr>
          <p:nvPr/>
        </p:nvCxnSpPr>
        <p:spPr bwMode="auto">
          <a:xfrm rot="5400000" flipH="1" flipV="1">
            <a:off x="5201636" y="4806597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2903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train a ROM from a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5529" y="3482498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9210" y="5337237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Curved Connector 8"/>
          <p:cNvCxnSpPr>
            <a:stCxn id="7" idx="1"/>
            <a:endCxn id="6" idx="2"/>
          </p:cNvCxnSpPr>
          <p:nvPr/>
        </p:nvCxnSpPr>
        <p:spPr bwMode="auto">
          <a:xfrm rot="10800000">
            <a:off x="5494890" y="3839530"/>
            <a:ext cx="1024320" cy="171936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52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07328" y="3070901"/>
            <a:ext cx="5497401" cy="3787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Modeling </a:t>
            </a:r>
            <a:r>
              <a:rPr lang="en-US" b="0" dirty="0"/>
              <a:t>W</a:t>
            </a:r>
            <a:r>
              <a:rPr lang="en-US" b="0" dirty="0" smtClean="0"/>
              <a:t>ithin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statistical analysis using the 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102875" y="3488877"/>
            <a:ext cx="778722" cy="3570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16556" y="5343616"/>
            <a:ext cx="694860" cy="443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0260" y="6126734"/>
            <a:ext cx="974891" cy="59400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Curved Connector 9"/>
          <p:cNvCxnSpPr>
            <a:stCxn id="8" idx="0"/>
            <a:endCxn id="7" idx="1"/>
          </p:cNvCxnSpPr>
          <p:nvPr/>
        </p:nvCxnSpPr>
        <p:spPr bwMode="auto">
          <a:xfrm rot="5400000" flipH="1" flipV="1">
            <a:off x="5201403" y="4811581"/>
            <a:ext cx="561457" cy="206885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urved Connector 13"/>
          <p:cNvCxnSpPr>
            <a:stCxn id="6" idx="2"/>
            <a:endCxn id="7" idx="1"/>
          </p:cNvCxnSpPr>
          <p:nvPr/>
        </p:nvCxnSpPr>
        <p:spPr bwMode="auto">
          <a:xfrm rot="16200000" flipH="1">
            <a:off x="5144712" y="4193433"/>
            <a:ext cx="1719368" cy="102432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428993" y="3987023"/>
            <a:ext cx="1723477" cy="2242253"/>
          </a:xfrm>
          <a:prstGeom prst="rect">
            <a:avLst/>
          </a:prstGeom>
          <a:solidFill>
            <a:srgbClr val="FF0000">
              <a:alpha val="22000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Performing reduced order modeling within RAVEN: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 Pickle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ay </a:t>
            </a:r>
            <a:r>
              <a:rPr lang="en-US" dirty="0"/>
              <a:t>to </a:t>
            </a:r>
            <a:r>
              <a:rPr lang="en-US" dirty="0">
                <a:solidFill>
                  <a:srgbClr val="3366FF"/>
                </a:solidFill>
              </a:rPr>
              <a:t>convert</a:t>
            </a:r>
            <a:r>
              <a:rPr lang="en-US" dirty="0"/>
              <a:t> a python object </a:t>
            </a:r>
            <a:r>
              <a:rPr lang="en-US" dirty="0" smtClean="0"/>
              <a:t>into </a:t>
            </a:r>
            <a:r>
              <a:rPr lang="en-US" dirty="0"/>
              <a:t>a character </a:t>
            </a:r>
            <a:r>
              <a:rPr lang="en-US" dirty="0" smtClean="0"/>
              <a:t>stream</a:t>
            </a:r>
          </a:p>
          <a:p>
            <a:r>
              <a:rPr lang="en-US" dirty="0"/>
              <a:t>S</a:t>
            </a:r>
            <a:r>
              <a:rPr lang="en-US" dirty="0" smtClean="0"/>
              <a:t>tream </a:t>
            </a:r>
            <a:r>
              <a:rPr lang="en-US" dirty="0"/>
              <a:t>contains all the information necessary to </a:t>
            </a:r>
            <a:r>
              <a:rPr lang="en-US" dirty="0">
                <a:solidFill>
                  <a:srgbClr val="3366FF"/>
                </a:solidFill>
              </a:rPr>
              <a:t>reconstruct</a:t>
            </a:r>
            <a:r>
              <a:rPr lang="en-US" dirty="0"/>
              <a:t> the object in another python </a:t>
            </a:r>
            <a:r>
              <a:rPr lang="en-US" dirty="0" smtClean="0"/>
              <a:t>script</a:t>
            </a:r>
          </a:p>
          <a:p>
            <a:r>
              <a:rPr lang="en-US" dirty="0"/>
              <a:t>Stream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3366FF"/>
                </a:solidFill>
              </a:rPr>
              <a:t>saved</a:t>
            </a:r>
            <a:r>
              <a:rPr lang="en-US" dirty="0" smtClean="0"/>
              <a:t> as a file</a:t>
            </a:r>
          </a:p>
          <a:p>
            <a:r>
              <a:rPr lang="en-US" dirty="0" smtClean="0"/>
              <a:t>RAVEN </a:t>
            </a:r>
            <a:r>
              <a:rPr lang="en-US" dirty="0" err="1" smtClean="0"/>
              <a:t>Sci</a:t>
            </a:r>
            <a:r>
              <a:rPr lang="en-US" dirty="0" err="1"/>
              <a:t>k</a:t>
            </a:r>
            <a:r>
              <a:rPr lang="en-US" dirty="0" err="1" smtClean="0"/>
              <a:t>it</a:t>
            </a:r>
            <a:r>
              <a:rPr lang="en-US" dirty="0" smtClean="0"/>
              <a:t>-Learn ROMs can be pickled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3366FF"/>
                </a:solidFill>
              </a:rPr>
              <a:t>Applications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 statistical analysis on a ROM after they have been generated and/or on a different machine</a:t>
            </a:r>
          </a:p>
          <a:p>
            <a:pPr lvl="1"/>
            <a:r>
              <a:rPr lang="en-US" dirty="0" smtClean="0"/>
              <a:t>Use pickled ROMs on separate python script (external model for RAVEN)</a:t>
            </a:r>
          </a:p>
          <a:p>
            <a:pPr lvl="1"/>
            <a:r>
              <a:rPr lang="en-US" dirty="0" smtClean="0"/>
              <a:t>Stochastic analysis for different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089696"/>
            <a:ext cx="8231187" cy="377026"/>
          </a:xfrm>
        </p:spPr>
        <p:txBody>
          <a:bodyPr/>
          <a:lstStyle/>
          <a:p>
            <a:pPr algn="ctr"/>
            <a:r>
              <a:rPr lang="en-US" b="0" dirty="0" smtClean="0"/>
              <a:t>RAVEN Examples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8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016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465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843" y="2795068"/>
            <a:ext cx="8689594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PythonModule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 smtClean="0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300" dirty="0" err="1" smtClean="0">
                <a:solidFill>
                  <a:srgbClr val="1A4DB2"/>
                </a:solidFill>
                <a:latin typeface="Courier"/>
                <a:cs typeface="Courier"/>
              </a:rPr>
              <a:t>workshop_function</a:t>
            </a:r>
            <a:r>
              <a:rPr lang="en-US" sz="13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y2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y5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0800000">
            <a:off x="3761828" y="3306935"/>
            <a:ext cx="194007" cy="638591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3761826" y="3961070"/>
            <a:ext cx="194007" cy="101131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085300" y="3450717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variables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085300" y="435796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put variables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>
            <a:off x="7410139" y="3306935"/>
            <a:ext cx="218983" cy="384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88139" y="3691511"/>
            <a:ext cx="2157904" cy="66644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name: </a:t>
            </a:r>
            <a:r>
              <a:rPr lang="en-US" sz="1600" dirty="0" err="1" smtClean="0">
                <a:latin typeface="+mj-lt"/>
              </a:rPr>
              <a:t>workshop_function.py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01934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2582366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'x1'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'x2'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'x3'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'5'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0.6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7" name="Straight Arrow Connector 26"/>
          <p:cNvCxnSpPr>
            <a:stCxn id="28" idx="0"/>
          </p:cNvCxnSpPr>
          <p:nvPr/>
        </p:nvCxnSpPr>
        <p:spPr bwMode="auto">
          <a:xfrm flipV="1">
            <a:off x="4674128" y="2812089"/>
            <a:ext cx="765999" cy="2514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335540" y="3063584"/>
            <a:ext cx="8677175" cy="895215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558881" y="2396967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&lt;variable name&gt;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&lt;distribution&gt;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&lt;grid points&gt;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3968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400" y="2905101"/>
            <a:ext cx="470920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y1,y2,y3,y4,y5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820635"/>
            <a:ext cx="994486" cy="658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5685240" y="5060029"/>
            <a:ext cx="1725169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210" y="2659302"/>
            <a:ext cx="8956157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FirstMRun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'Files'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''   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workshop_function.py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PythonModule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Grid_function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outGRID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46183" y="5056894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947165" y="524796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947165" y="552018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47165" y="5759815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5271352" y="524796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271352" y="5759814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792558" y="5056894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92558" y="5316146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Model info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792558" y="5568107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870370" y="506215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70370" y="5573364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Sample a </a:t>
            </a:r>
            <a:r>
              <a:rPr lang="en-US" b="0" dirty="0" smtClean="0"/>
              <a:t>Model and Create a Database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39945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191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 </a:t>
            </a:r>
            <a:r>
              <a:rPr lang="en-US" b="0" dirty="0"/>
              <a:t>Q</a:t>
            </a:r>
            <a:r>
              <a:rPr lang="en-US" b="0" dirty="0" smtClean="0"/>
              <a:t>uick </a:t>
            </a:r>
            <a:r>
              <a:rPr lang="en-US" b="0" dirty="0"/>
              <a:t>I</a:t>
            </a:r>
            <a:r>
              <a:rPr lang="en-US" b="0" dirty="0" smtClean="0"/>
              <a:t>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Consider</a:t>
            </a:r>
            <a:r>
              <a:rPr lang="en-US" dirty="0"/>
              <a:t> a set of </a:t>
            </a:r>
            <a:r>
              <a:rPr lang="en-US" i="1" dirty="0"/>
              <a:t>N</a:t>
            </a:r>
            <a:r>
              <a:rPr lang="en-US" dirty="0"/>
              <a:t> data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Build a </a:t>
            </a:r>
            <a:r>
              <a:rPr lang="en-US" dirty="0">
                <a:solidFill>
                  <a:srgbClr val="3366FF"/>
                </a:solidFill>
              </a:rPr>
              <a:t>surrogate model </a:t>
            </a:r>
          </a:p>
          <a:p>
            <a:pPr lvl="1"/>
            <a:r>
              <a:rPr lang="en-US" dirty="0"/>
              <a:t>Reduced Order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83766"/>
              </p:ext>
            </p:extLst>
          </p:nvPr>
        </p:nvGraphicFramePr>
        <p:xfrm>
          <a:off x="3142863" y="2424960"/>
          <a:ext cx="1111724" cy="42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3" imgW="635000" imgH="241300" progId="Equation.3">
                  <p:embed/>
                </p:oleObj>
              </mc:Choice>
              <mc:Fallback>
                <p:oleObj name="Equation" r:id="rId3" imgW="6350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2863" y="2424960"/>
                        <a:ext cx="1111724" cy="42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46840"/>
              </p:ext>
            </p:extLst>
          </p:nvPr>
        </p:nvGraphicFramePr>
        <p:xfrm>
          <a:off x="4481996" y="2481109"/>
          <a:ext cx="1066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5" imgW="609600" imgH="177800" progId="Equation.3">
                  <p:embed/>
                </p:oleObj>
              </mc:Choice>
              <mc:Fallback>
                <p:oleObj name="Equation" r:id="rId5" imgW="609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1996" y="2481109"/>
                        <a:ext cx="10668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8063" y="2852986"/>
            <a:ext cx="62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input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2527" y="2086406"/>
            <a:ext cx="755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/>
                <a:cs typeface="Arial"/>
              </a:rPr>
              <a:t>output</a:t>
            </a:r>
            <a:endParaRPr lang="en-US" sz="16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3249126" y="2792260"/>
            <a:ext cx="91810" cy="1356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>
            <a:endCxn id="4" idx="0"/>
          </p:cNvCxnSpPr>
          <p:nvPr/>
        </p:nvCxnSpPr>
        <p:spPr bwMode="auto">
          <a:xfrm>
            <a:off x="3457662" y="2286964"/>
            <a:ext cx="241063" cy="137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Line Callout 2 9"/>
          <p:cNvSpPr/>
          <p:nvPr/>
        </p:nvSpPr>
        <p:spPr bwMode="auto">
          <a:xfrm>
            <a:off x="4555819" y="3035596"/>
            <a:ext cx="2954020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500"/>
              <a:gd name="adj6" fmla="val -37191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Initial and boundary conditions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5703547" y="1450403"/>
            <a:ext cx="2156166" cy="8226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172"/>
              <a:gd name="adj6" fmla="val -81728"/>
            </a:avLst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n-lt"/>
              </a:rPr>
              <a:t>Simulation outcome (success/failure, max clad temperature)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915730"/>
              </p:ext>
            </p:extLst>
          </p:nvPr>
        </p:nvGraphicFramePr>
        <p:xfrm>
          <a:off x="1232873" y="4870922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7" imgW="1727200" imgH="241300" progId="Equation.3">
                  <p:embed/>
                </p:oleObj>
              </mc:Choice>
              <mc:Fallback>
                <p:oleObj name="Equation" r:id="rId7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2873" y="4870922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68952" y="487092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ea typeface="ＭＳ ゴシック"/>
                <a:cs typeface="Arial"/>
              </a:rPr>
              <a:t>≅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78" y="3934393"/>
            <a:ext cx="3644865" cy="273364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49571" y="4855331"/>
            <a:ext cx="305083" cy="919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75159"/>
              </p:ext>
            </p:extLst>
          </p:nvPr>
        </p:nvGraphicFramePr>
        <p:xfrm>
          <a:off x="5943600" y="6199188"/>
          <a:ext cx="20478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10" imgW="177800" imgH="203200" progId="Equation.3">
                  <p:embed/>
                </p:oleObj>
              </mc:Choice>
              <mc:Fallback>
                <p:oleObj name="Equation" r:id="rId10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43600" y="6199188"/>
                        <a:ext cx="204788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571883"/>
              </p:ext>
            </p:extLst>
          </p:nvPr>
        </p:nvGraphicFramePr>
        <p:xfrm>
          <a:off x="4938058" y="5064317"/>
          <a:ext cx="371640" cy="22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12" imgW="342900" imgH="203200" progId="Equation.3">
                  <p:embed/>
                </p:oleObj>
              </mc:Choice>
              <mc:Fallback>
                <p:oleObj name="Equation" r:id="rId12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8058" y="5064317"/>
                        <a:ext cx="371640" cy="221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60005"/>
              </p:ext>
            </p:extLst>
          </p:nvPr>
        </p:nvGraphicFramePr>
        <p:xfrm>
          <a:off x="7859713" y="6199188"/>
          <a:ext cx="1746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14" imgW="152400" imgH="203200" progId="Equation.3">
                  <p:embed/>
                </p:oleObj>
              </mc:Choice>
              <mc:Fallback>
                <p:oleObj name="Equation" r:id="rId14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859713" y="6199188"/>
                        <a:ext cx="174625" cy="234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Oval 20"/>
          <p:cNvSpPr/>
          <p:nvPr/>
        </p:nvSpPr>
        <p:spPr>
          <a:xfrm>
            <a:off x="6216656" y="5396501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64844" y="5817695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66628" y="5747759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887995" y="4728695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13037" y="5451324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965285" y="4276073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628010" y="4800508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92696" y="6081358"/>
            <a:ext cx="54823" cy="54823"/>
          </a:xfrm>
          <a:prstGeom prst="ellipse">
            <a:avLst/>
          </a:prstGeom>
          <a:solidFill>
            <a:schemeClr val="tx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291014"/>
              </p:ext>
            </p:extLst>
          </p:nvPr>
        </p:nvGraphicFramePr>
        <p:xfrm>
          <a:off x="5582527" y="3843220"/>
          <a:ext cx="7493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16" imgW="660400" imgH="241300" progId="Equation.3">
                  <p:embed/>
                </p:oleObj>
              </mc:Choice>
              <mc:Fallback>
                <p:oleObj name="Equation" r:id="rId16" imgW="6604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82527" y="3843220"/>
                        <a:ext cx="7493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Connector 29"/>
          <p:cNvCxnSpPr>
            <a:endCxn id="29" idx="2"/>
          </p:cNvCxnSpPr>
          <p:nvPr/>
        </p:nvCxnSpPr>
        <p:spPr>
          <a:xfrm flipH="1" flipV="1">
            <a:off x="5957177" y="4116270"/>
            <a:ext cx="930818" cy="61242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48186"/>
              </p:ext>
            </p:extLst>
          </p:nvPr>
        </p:nvGraphicFramePr>
        <p:xfrm>
          <a:off x="7784074" y="3969192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18" imgW="342900" imgH="203200" progId="Equation.3">
                  <p:embed/>
                </p:oleObj>
              </mc:Choice>
              <mc:Fallback>
                <p:oleObj name="Equation" r:id="rId18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4074" y="3969192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>
            <a:endCxn id="31" idx="1"/>
          </p:cNvCxnSpPr>
          <p:nvPr/>
        </p:nvCxnSpPr>
        <p:spPr>
          <a:xfrm flipV="1">
            <a:off x="7424037" y="4146992"/>
            <a:ext cx="360037" cy="330877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99663"/>
              </p:ext>
            </p:extLst>
          </p:nvPr>
        </p:nvGraphicFramePr>
        <p:xfrm>
          <a:off x="3715360" y="4171138"/>
          <a:ext cx="6016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20" imgW="342900" imgH="203200" progId="Equation.3">
                  <p:embed/>
                </p:oleObj>
              </mc:Choice>
              <mc:Fallback>
                <p:oleObj name="Equation" r:id="rId20" imgW="342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15360" y="4171138"/>
                        <a:ext cx="601663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/>
          <p:cNvSpPr/>
          <p:nvPr/>
        </p:nvSpPr>
        <p:spPr>
          <a:xfrm rot="5400000">
            <a:off x="5807206" y="6126760"/>
            <a:ext cx="305083" cy="919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7784456" y="6126761"/>
            <a:ext cx="305083" cy="9198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8" name="Left Brace 37"/>
          <p:cNvSpPr/>
          <p:nvPr/>
        </p:nvSpPr>
        <p:spPr bwMode="auto">
          <a:xfrm>
            <a:off x="2352492" y="2098735"/>
            <a:ext cx="236747" cy="1206926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14947" y="2437289"/>
            <a:ext cx="1651238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lang="en-US" sz="1600" dirty="0" smtClean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TimePoint</a:t>
            </a:r>
            <a:r>
              <a:rPr lang="en-US" sz="1600" dirty="0" err="1" smtClean="0">
                <a:latin typeface="+mj-lt"/>
              </a:rPr>
              <a:t>Set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87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7996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351442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61721" y="17996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3" name="Left Brace 12"/>
          <p:cNvSpPr/>
          <p:nvPr/>
        </p:nvSpPr>
        <p:spPr bwMode="auto">
          <a:xfrm rot="10800000">
            <a:off x="6289677" y="3690349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13154" y="3603113"/>
            <a:ext cx="129387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Truncation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293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2558" y="2868608"/>
            <a:ext cx="5557204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ROM4'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NDinvDistWeight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&lt;p&gt;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/ROM&gt;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430281" y="3881410"/>
            <a:ext cx="2256519" cy="7048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Multi-dimensional interpolator (</a:t>
            </a:r>
            <a:r>
              <a:rPr lang="en-US" sz="1600" dirty="0" smtClean="0">
                <a:latin typeface="Courier"/>
                <a:cs typeface="Courier"/>
              </a:rPr>
              <a:t>CROW</a:t>
            </a:r>
            <a:r>
              <a:rPr lang="en-US" sz="1600" dirty="0" smtClean="0">
                <a:latin typeface="+mj-lt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855788" y="3441700"/>
            <a:ext cx="433388" cy="7151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6060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40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72000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961721" y="18146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82279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792558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351442" y="18146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3545" y="2386511"/>
            <a:ext cx="8556909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&lt;Databases&gt;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'out_db.h5'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'path2DB/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/'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&lt;/Databases&gt;</a:t>
            </a:r>
          </a:p>
          <a:p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outROM_y4'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595409" y="3101627"/>
            <a:ext cx="2255045" cy="72142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 containing training dataset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317288" y="2983602"/>
            <a:ext cx="966214" cy="47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5363077" y="4081220"/>
            <a:ext cx="2091391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Training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3981130" y="3951256"/>
            <a:ext cx="1209457" cy="3539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63077" y="4753077"/>
            <a:ext cx="2820808" cy="44806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generated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H="1" flipV="1">
            <a:off x="3981130" y="4753077"/>
            <a:ext cx="1209457" cy="165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9650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0283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05" y="2659302"/>
            <a:ext cx="857959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'Databases'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'rom_trainer4'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’RunRom4'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Data1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ROM4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outROM_y4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/Output&gt;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351442" y="181044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18227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79255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96172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name: </a:t>
            </a:r>
            <a:r>
              <a:rPr lang="en-US" sz="1400" dirty="0" err="1" smtClean="0">
                <a:latin typeface="+mn-lt"/>
              </a:rPr>
              <a:t>sample_ROM.xml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2901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5" descr="plot_rsy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2" r="11278"/>
          <a:stretch/>
        </p:blipFill>
        <p:spPr>
          <a:xfrm>
            <a:off x="0" y="1435478"/>
            <a:ext cx="4575780" cy="4855411"/>
          </a:xfrm>
          <a:prstGeom prst="rect">
            <a:avLst/>
          </a:prstGeom>
        </p:spPr>
      </p:pic>
      <p:pic>
        <p:nvPicPr>
          <p:cNvPr id="8" name="Picture 7" descr="plot_rom_rsy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3" r="11904"/>
          <a:stretch/>
        </p:blipFill>
        <p:spPr>
          <a:xfrm>
            <a:off x="4575780" y="1410402"/>
            <a:ext cx="4568220" cy="48908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Sample a ROM</a:t>
            </a:r>
            <a:endParaRPr lang="en-US" b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Outputs: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1248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r</a:t>
            </a:r>
            <a:r>
              <a:rPr lang="en-US" sz="1400" dirty="0" err="1" smtClean="0">
                <a:latin typeface="+mn-lt"/>
              </a:rPr>
              <a:t>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20023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792558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44" y="2542618"/>
            <a:ext cx="8483652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&lt;HDF5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filename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out_db.h5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directory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path2DB/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DBStorage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'outGRID_y3'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82279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1654832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961721" y="16548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5756156" y="3159219"/>
            <a:ext cx="118545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142230" y="3608207"/>
            <a:ext cx="2418423" cy="67021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File name and location of the existing 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927796" y="4599416"/>
            <a:ext cx="2238237" cy="82042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&lt;</a:t>
            </a:r>
            <a:r>
              <a:rPr lang="en-US" sz="1600" dirty="0" err="1" smtClean="0">
                <a:latin typeface="+mj-lt"/>
              </a:rPr>
              <a:t>DataObjects</a:t>
            </a:r>
            <a:r>
              <a:rPr lang="en-US" sz="1600" dirty="0" smtClean="0">
                <a:latin typeface="+mj-lt"/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    &lt;</a:t>
            </a:r>
            <a:r>
              <a:rPr lang="en-US" sz="1600" dirty="0">
                <a:latin typeface="+mj-lt"/>
              </a:rPr>
              <a:t>M</a:t>
            </a:r>
            <a:r>
              <a:rPr lang="en-US" sz="1600" dirty="0" smtClean="0">
                <a:latin typeface="+mj-lt"/>
              </a:rPr>
              <a:t>ultiple Inputs&gt;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&lt;Single Output&gt;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138296" y="4278425"/>
            <a:ext cx="669296" cy="559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258917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03857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829" y="2820705"/>
            <a:ext cx="8271203" cy="3108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'extract_data3'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out_db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'rom_trainer3'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outGRID_y3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RomTrainer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name='pkDump3'&gt;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latin typeface="Courier"/>
                <a:cs typeface="Courier"/>
              </a:rPr>
              <a:t>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969178" y="164402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93578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583299" y="1644026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941" y="2466678"/>
            <a:ext cx="2180425" cy="58297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 </a:t>
            </a:r>
            <a:r>
              <a:rPr lang="en-US" sz="1600" dirty="0" err="1" smtClean="0">
                <a:latin typeface="+mj-lt"/>
              </a:rPr>
              <a:t>DataObject</a:t>
            </a:r>
            <a:r>
              <a:rPr lang="en-US" sz="1600" dirty="0" smtClean="0">
                <a:latin typeface="+mj-lt"/>
              </a:rPr>
              <a:t> from the </a:t>
            </a:r>
            <a:r>
              <a:rPr lang="en-US" sz="1600" dirty="0" err="1">
                <a:latin typeface="+mj-lt"/>
              </a:rPr>
              <a:t>D</a:t>
            </a:r>
            <a:r>
              <a:rPr lang="en-US" sz="1600" dirty="0" err="1" smtClean="0">
                <a:latin typeface="+mj-lt"/>
              </a:rPr>
              <a:t>ababase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 bwMode="auto">
          <a:xfrm flipV="1">
            <a:off x="3893612" y="2758164"/>
            <a:ext cx="1018329" cy="42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6983047" y="4942715"/>
            <a:ext cx="1901082" cy="85961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Create and train a ROM from the </a:t>
            </a:r>
            <a:r>
              <a:rPr lang="en-US" sz="1600" dirty="0" err="1" smtClean="0">
                <a:latin typeface="+mj-lt"/>
              </a:rPr>
              <a:t>DataObject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5668377" y="4656316"/>
            <a:ext cx="1314670" cy="7020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961400" y="5815826"/>
            <a:ext cx="2116122" cy="60496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Pickle the ROM and save it as a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 bwMode="auto">
          <a:xfrm>
            <a:off x="2872461" y="5553934"/>
            <a:ext cx="1088939" cy="5643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Train and Pickle a </a:t>
            </a:r>
            <a:r>
              <a:rPr lang="en-US" b="0" dirty="0"/>
              <a:t>ROM</a:t>
            </a:r>
          </a:p>
        </p:txBody>
      </p:sp>
    </p:spTree>
    <p:extLst>
      <p:ext uri="{BB962C8B-B14F-4D97-AF65-F5344CB8AC3E}">
        <p14:creationId xmlns:p14="http://schemas.microsoft.com/office/powerpoint/2010/main" val="407796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ROMs: a </a:t>
            </a:r>
            <a:r>
              <a:rPr lang="en-US" b="0" dirty="0" smtClean="0"/>
              <a:t>Quick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we are trying to </a:t>
            </a:r>
            <a:r>
              <a:rPr lang="en-US" dirty="0" smtClean="0">
                <a:solidFill>
                  <a:srgbClr val="3366FF"/>
                </a:solidFill>
              </a:rPr>
              <a:t>reduce the complexity </a:t>
            </a:r>
            <a:r>
              <a:rPr lang="en-US" dirty="0" smtClean="0"/>
              <a:t>of the original model</a:t>
            </a:r>
          </a:p>
          <a:p>
            <a:endParaRPr lang="en-US" dirty="0" smtClean="0"/>
          </a:p>
          <a:p>
            <a:r>
              <a:rPr lang="en-US" dirty="0" smtClean="0"/>
              <a:t>What is the scope of generating ROMs?</a:t>
            </a:r>
          </a:p>
          <a:p>
            <a:pPr lvl="1"/>
            <a:r>
              <a:rPr lang="en-US" dirty="0" smtClean="0"/>
              <a:t>Much </a:t>
            </a:r>
            <a:r>
              <a:rPr lang="en-US" dirty="0" smtClean="0">
                <a:solidFill>
                  <a:srgbClr val="3366FF"/>
                </a:solidFill>
              </a:rPr>
              <a:t>faster computation </a:t>
            </a:r>
            <a:r>
              <a:rPr lang="en-US" dirty="0" smtClean="0"/>
              <a:t>of the output variable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Presence of </a:t>
            </a:r>
            <a:r>
              <a:rPr lang="en-US" dirty="0" smtClean="0">
                <a:solidFill>
                  <a:srgbClr val="3366FF"/>
                </a:solidFill>
              </a:rPr>
              <a:t>error</a:t>
            </a:r>
            <a:r>
              <a:rPr lang="en-US" dirty="0" smtClean="0"/>
              <a:t> in the ROM computed values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622995"/>
              </p:ext>
            </p:extLst>
          </p:nvPr>
        </p:nvGraphicFramePr>
        <p:xfrm>
          <a:off x="1647415" y="4698192"/>
          <a:ext cx="3032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3" imgW="1727200" imgH="241300" progId="Equation.3">
                  <p:embed/>
                </p:oleObj>
              </mc:Choice>
              <mc:Fallback>
                <p:oleObj name="Equation" r:id="rId3" imgW="1727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415" y="4698192"/>
                        <a:ext cx="3032125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63812" y="46839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ea typeface="ＭＳ ゴシック"/>
                <a:cs typeface="Times New Roman"/>
              </a:rPr>
              <a:t>≅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5128540" y="5295168"/>
            <a:ext cx="2761286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950"/>
              <a:gd name="adj6" fmla="val -2365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Original data (e.g.,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RELAP5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</a:t>
            </a:r>
          </a:p>
        </p:txBody>
      </p:sp>
      <p:sp>
        <p:nvSpPr>
          <p:cNvPr id="8" name="Line Callout 2 7"/>
          <p:cNvSpPr/>
          <p:nvPr/>
        </p:nvSpPr>
        <p:spPr bwMode="auto">
          <a:xfrm>
            <a:off x="4281022" y="4280950"/>
            <a:ext cx="1886721" cy="3763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595"/>
              <a:gd name="adj6" fmla="val -41342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ROM (e.g., GPM)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3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Workflow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387563" y="1962489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Sample model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Create database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55035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>
                <a:latin typeface="+mn-lt"/>
              </a:rPr>
              <a:t>Pickle ROM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73563" y="3478467"/>
            <a:ext cx="2245896" cy="721895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Train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n-lt"/>
              </a:rPr>
              <a:t>S</a:t>
            </a:r>
            <a:r>
              <a:rPr lang="en-US" sz="2000" baseline="0" dirty="0" smtClean="0"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141667" y="5523528"/>
            <a:ext cx="2245896" cy="721895"/>
          </a:xfrm>
          <a:prstGeom prst="rect">
            <a:avLst/>
          </a:prstGeom>
          <a:solidFill>
            <a:srgbClr val="00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FFFF"/>
                </a:solidFill>
                <a:effectLst/>
                <a:latin typeface="+mn-lt"/>
              </a:rPr>
              <a:t> ROM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FFFF"/>
                </a:solidFill>
                <a:latin typeface="+mn-lt"/>
              </a:rPr>
              <a:t>S</a:t>
            </a:r>
            <a:r>
              <a:rPr lang="en-US" sz="2000" baseline="0" dirty="0" smtClean="0">
                <a:solidFill>
                  <a:srgbClr val="FFFFFF"/>
                </a:solidFill>
                <a:latin typeface="+mn-lt"/>
              </a:rPr>
              <a:t>ample ROM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FFFFFF"/>
              </a:solidFill>
              <a:effectLst/>
              <a:latin typeface="+mn-lt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10800000">
            <a:off x="2007946" y="2176384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Bent-Up Arrow 16"/>
          <p:cNvSpPr/>
          <p:nvPr/>
        </p:nvSpPr>
        <p:spPr bwMode="auto">
          <a:xfrm rot="10800000" flipH="1">
            <a:off x="5892812" y="2181735"/>
            <a:ext cx="1165724" cy="1069474"/>
          </a:xfrm>
          <a:prstGeom prst="bentUp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2007945" y="4598438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7563" y="2684384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sample_Function.xml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3563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1667" y="6245423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s</a:t>
            </a:r>
            <a:r>
              <a:rPr lang="en-US" sz="1400" dirty="0" err="1" smtClean="0">
                <a:latin typeface="+mn-lt"/>
              </a:rPr>
              <a:t>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5035" y="4200362"/>
            <a:ext cx="224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+mn-lt"/>
              </a:rPr>
              <a:t>rom_trainer.xml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92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0161" y="2750400"/>
            <a:ext cx="4803678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normal_trunc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0.5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'normal'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2.0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&lt;Uniform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'uniform'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4.0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1.0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&lt;/Uniform&gt;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</p:spTree>
    <p:extLst>
      <p:ext uri="{BB962C8B-B14F-4D97-AF65-F5344CB8AC3E}">
        <p14:creationId xmlns:p14="http://schemas.microsoft.com/office/powerpoint/2010/main" val="231090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8737" y="2866393"/>
            <a:ext cx="6246525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&lt;ROM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'ROM3'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&lt;Features&gt;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&lt;Target&gt;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linear_model|LinearRegression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True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fit_intercept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&lt;normalize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/normalize&gt;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/Models&gt;</a:t>
            </a:r>
          </a:p>
        </p:txBody>
      </p:sp>
      <p:sp>
        <p:nvSpPr>
          <p:cNvPr id="17" name="Left Brace 16"/>
          <p:cNvSpPr/>
          <p:nvPr/>
        </p:nvSpPr>
        <p:spPr bwMode="auto">
          <a:xfrm rot="10800000">
            <a:off x="5869955" y="3403028"/>
            <a:ext cx="194007" cy="383413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913710" y="3211321"/>
            <a:ext cx="1773090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Inputs / Output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454517" y="4706011"/>
            <a:ext cx="2677202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 type and parameters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384282" y="4533405"/>
            <a:ext cx="1070235" cy="3452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6208547" y="3403028"/>
            <a:ext cx="584571" cy="191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475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458367"/>
            <a:ext cx="9144000" cy="3539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&lt;Samplers&gt;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Grid_ROM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x1’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normal_trunc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'0.0'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x2’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normal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type='value'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1.5'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0.1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variable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x3’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distribution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uniform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/distribution&gt;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grid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='value'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1.0'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construction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'equal'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steps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'10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0.3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/variable&gt;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/Grid&gt;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&lt;/Samplers&gt;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09168" y="5907437"/>
            <a:ext cx="1252309" cy="38341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Finer grid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430281" y="5714125"/>
            <a:ext cx="544255" cy="364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6765419" y="3063584"/>
            <a:ext cx="1921381" cy="2569901"/>
          </a:xfrm>
          <a:prstGeom prst="rect">
            <a:avLst/>
          </a:prstGeom>
          <a:solidFill>
            <a:schemeClr val="bg1">
              <a:lumMod val="65000"/>
              <a:alpha val="3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37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09408" y="2977369"/>
            <a:ext cx="6246525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'outPROM_y3'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'Data1'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x1,x2,x3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 err="1">
                <a:latin typeface="Courier"/>
                <a:cs typeface="Courier"/>
              </a:rPr>
              <a:t>OutputPlaceHolder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TimePointSet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 smtClean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 smtClean="0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643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46863" y="2485819"/>
            <a:ext cx="8056623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&lt;Steps&gt;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'pk3Load'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Input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'Files'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''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ROM3pk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IOStep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'RunPROM3'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Model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'Models'   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'ROM' 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pROM3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Sampler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'Samplers' 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'Grid'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Grid_ROM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&lt;/Sampler&gt;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 smtClean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err="1" smtClean="0">
                <a:solidFill>
                  <a:srgbClr val="1A4DB2"/>
                </a:solidFill>
                <a:latin typeface="Courier"/>
                <a:cs typeface="Courier"/>
              </a:rPr>
              <a:t>TimePointSet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outPROM_y3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Output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 smtClean="0">
                <a:solidFill>
                  <a:srgbClr val="1A4DB2"/>
                </a:solidFill>
                <a:latin typeface="Courier"/>
                <a:cs typeface="Courier"/>
              </a:rPr>
              <a:t>Databases’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'HDF5'      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out_ROM3_db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MultiRun</a:t>
            </a:r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 smtClean="0">
                <a:solidFill>
                  <a:srgbClr val="008000"/>
                </a:solidFill>
                <a:latin typeface="Courier"/>
                <a:cs typeface="Courier"/>
              </a:rPr>
              <a:t>&lt;/Steps&gt;</a:t>
            </a:r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6320741" y="2964146"/>
            <a:ext cx="750449" cy="184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7200561" y="2671209"/>
            <a:ext cx="1514814" cy="585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Load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6" name="Straight Arrow Connector 25"/>
          <p:cNvCxnSpPr>
            <a:endCxn id="27" idx="1"/>
          </p:cNvCxnSpPr>
          <p:nvPr/>
        </p:nvCxnSpPr>
        <p:spPr bwMode="auto">
          <a:xfrm>
            <a:off x="3453215" y="4790563"/>
            <a:ext cx="305045" cy="209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3758260" y="4790563"/>
            <a:ext cx="2562481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 the pickled 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399240" y="5622446"/>
            <a:ext cx="1725169" cy="92195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Step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2800222" y="587516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2800222" y="6251393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5124409" y="5875161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124409" y="6251392"/>
            <a:ext cx="5990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645615" y="5684091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ROM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45615" y="6059685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Sampler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723427" y="5689348"/>
            <a:ext cx="1154607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Database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723427" y="6064942"/>
            <a:ext cx="1377740" cy="38341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j-lt"/>
              </a:rPr>
              <a:t>DataObjects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65532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</a:rPr>
              <a:t>Input file </a:t>
            </a:r>
            <a:r>
              <a:rPr lang="en-US" sz="1400" dirty="0">
                <a:latin typeface="+mn-lt"/>
              </a:rPr>
              <a:t>name</a:t>
            </a:r>
            <a:r>
              <a:rPr lang="en-US" sz="1400" dirty="0" smtClean="0">
                <a:latin typeface="+mn-lt"/>
              </a:rPr>
              <a:t>: </a:t>
            </a:r>
            <a:r>
              <a:rPr lang="en-US" sz="1400" dirty="0" err="1" smtClean="0">
                <a:latin typeface="+mn-lt"/>
              </a:rPr>
              <a:t>sample_pROM.xml</a:t>
            </a:r>
            <a:r>
              <a:rPr lang="en-US" sz="1400" dirty="0" smtClean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266860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DataObjects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487418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097697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Distributions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877139" y="181050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Samplers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56581" y="181050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432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9" name="Picture 8" descr="plot_rom_rsy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2" r="11943"/>
          <a:stretch/>
        </p:blipFill>
        <p:spPr>
          <a:xfrm>
            <a:off x="4565701" y="1381914"/>
            <a:ext cx="4578299" cy="4889555"/>
          </a:xfrm>
          <a:prstGeom prst="rect">
            <a:avLst/>
          </a:prstGeom>
        </p:spPr>
      </p:pic>
      <p:pic>
        <p:nvPicPr>
          <p:cNvPr id="10" name="Picture 9" descr="plot_rsy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9" r="11737"/>
          <a:stretch/>
        </p:blipFill>
        <p:spPr>
          <a:xfrm>
            <a:off x="1" y="1409107"/>
            <a:ext cx="4565700" cy="48623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>
            <a:off x="1441270" y="5826087"/>
            <a:ext cx="957487" cy="302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826947" y="6256714"/>
            <a:ext cx="160992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Inputs: x</a:t>
            </a:r>
            <a:r>
              <a:rPr lang="en-US" sz="1600" baseline="-25000" dirty="0" smtClean="0">
                <a:latin typeface="+mj-lt"/>
              </a:rPr>
              <a:t>1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, x</a:t>
            </a:r>
            <a:r>
              <a:rPr lang="en-US" sz="1600" baseline="-25000" dirty="0" smtClean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2551157" y="5513615"/>
            <a:ext cx="331383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>
            <a:off x="2882540" y="5513615"/>
            <a:ext cx="917171" cy="614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2538642" y="1661559"/>
            <a:ext cx="1190518" cy="4187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+mj-lt"/>
              </a:rPr>
              <a:t>Outputs: y</a:t>
            </a:r>
            <a:r>
              <a:rPr lang="en-US" sz="1600" baseline="-25000" dirty="0">
                <a:latin typeface="+mj-lt"/>
              </a:rPr>
              <a:t>3</a:t>
            </a:r>
            <a:endParaRPr kumimoji="0" lang="en-US" sz="16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3315928" y="2177223"/>
            <a:ext cx="120947" cy="352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Load and Sample a Pickled ROM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5663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Outline</a:t>
            </a:r>
            <a:endParaRPr lang="en-US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Brief introduction on ROMs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Application examples of ROMs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ROMs and RAVEN</a:t>
            </a:r>
          </a:p>
          <a:p>
            <a:pPr lvl="1"/>
            <a:r>
              <a:rPr lang="en-US" dirty="0" smtClean="0"/>
              <a:t>Available ROMs</a:t>
            </a:r>
          </a:p>
          <a:p>
            <a:pPr lvl="1"/>
            <a:r>
              <a:rPr lang="en-US" dirty="0" smtClean="0"/>
              <a:t>Performing reduced order modeling within RAVEN: workflow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RAVEN examples</a:t>
            </a:r>
          </a:p>
          <a:p>
            <a:pPr lvl="1"/>
            <a:r>
              <a:rPr lang="en-US" dirty="0" smtClean="0"/>
              <a:t>Create ROMs</a:t>
            </a:r>
          </a:p>
          <a:p>
            <a:pPr lvl="1"/>
            <a:r>
              <a:rPr lang="en-US" dirty="0" smtClean="0"/>
              <a:t>Perform sampling of ROMs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Classes of ROMs</a:t>
            </a:r>
            <a:endParaRPr lang="en-US" b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Model-Based </a:t>
            </a:r>
          </a:p>
          <a:p>
            <a:pPr lvl="1"/>
            <a:r>
              <a:rPr lang="en-US" dirty="0" smtClean="0"/>
              <a:t>Prediction is performed based using a blend of </a:t>
            </a:r>
            <a:r>
              <a:rPr lang="en-US" dirty="0" smtClean="0">
                <a:solidFill>
                  <a:srgbClr val="3366FF"/>
                </a:solidFill>
              </a:rPr>
              <a:t>interpolation and regression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Gaussian Process Models (GPMs)</a:t>
            </a:r>
          </a:p>
          <a:p>
            <a:pPr lvl="2"/>
            <a:r>
              <a:rPr lang="en-US" dirty="0" smtClean="0"/>
              <a:t>Spline interpolator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Data-Based</a:t>
            </a:r>
            <a:endParaRPr lang="en-US" dirty="0" smtClean="0"/>
          </a:p>
          <a:p>
            <a:pPr lvl="1"/>
            <a:r>
              <a:rPr lang="en-US" dirty="0" smtClean="0"/>
              <a:t>Prediction is performed by solely considering the input data by using data </a:t>
            </a:r>
            <a:r>
              <a:rPr lang="en-US" dirty="0" smtClean="0">
                <a:solidFill>
                  <a:srgbClr val="3366FF"/>
                </a:solidFill>
              </a:rPr>
              <a:t>searching</a:t>
            </a:r>
            <a:r>
              <a:rPr lang="en-US" dirty="0" smtClean="0"/>
              <a:t> algorithms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Nearest neighbor 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45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ROMs: Applications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598613"/>
            <a:ext cx="8231187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Basic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Sample original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Train the ROM</a:t>
            </a:r>
          </a:p>
          <a:p>
            <a:pPr marL="915987" lvl="2" indent="0">
              <a:buNone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Perform desired analysis with the ROM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instead of the original model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Range of applications:</a:t>
            </a:r>
          </a:p>
          <a:p>
            <a:pPr lvl="1"/>
            <a:r>
              <a:rPr lang="en-US" dirty="0" smtClean="0"/>
              <a:t>Uncertainty quantification / Sensitivity analysis</a:t>
            </a:r>
            <a:endParaRPr lang="en-US" dirty="0"/>
          </a:p>
          <a:p>
            <a:pPr lvl="1"/>
            <a:r>
              <a:rPr lang="en-US" dirty="0"/>
              <a:t>Probabilistic </a:t>
            </a:r>
            <a:r>
              <a:rPr lang="en-US" dirty="0" smtClean="0"/>
              <a:t>Risk Analysis (PRA)</a:t>
            </a:r>
            <a:endParaRPr lang="en-US" dirty="0"/>
          </a:p>
          <a:p>
            <a:pPr lvl="1"/>
            <a:r>
              <a:rPr lang="en-US" dirty="0" smtClean="0"/>
              <a:t>Accelerator for stochastic analysis (adaptive sampling)</a:t>
            </a:r>
          </a:p>
          <a:p>
            <a:pPr lvl="1"/>
            <a:r>
              <a:rPr lang="en-US" dirty="0" smtClean="0"/>
              <a:t>Prediction 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9219" y="1099764"/>
            <a:ext cx="2874781" cy="21560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0146" y="3123784"/>
            <a:ext cx="800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Input x</a:t>
            </a:r>
            <a:endParaRPr lang="en-US" sz="16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0460" y="1987992"/>
            <a:ext cx="103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Output 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008618"/>
              </p:ext>
            </p:extLst>
          </p:nvPr>
        </p:nvGraphicFramePr>
        <p:xfrm>
          <a:off x="3132138" y="2492375"/>
          <a:ext cx="1603711" cy="40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4" imgW="647700" imgH="165100" progId="Equation.3">
                  <p:embed/>
                </p:oleObj>
              </mc:Choice>
              <mc:Fallback>
                <p:oleObj name="Equation" r:id="rId4" imgW="647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138" y="2492375"/>
                        <a:ext cx="1603711" cy="408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706643" y="2492376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425463" y="2492004"/>
            <a:ext cx="299423" cy="305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8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 smtClean="0"/>
              <a:t>ROMs Available in RAVEN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lvl="1" indent="-230188">
              <a:spcBef>
                <a:spcPct val="40000"/>
              </a:spcBef>
              <a:buFontTx/>
              <a:buChar char="•"/>
            </a:pPr>
            <a:r>
              <a:rPr lang="en-US" dirty="0" smtClean="0"/>
              <a:t>External libraries: </a:t>
            </a:r>
            <a:r>
              <a:rPr lang="en-US" dirty="0" err="1" smtClean="0">
                <a:solidFill>
                  <a:srgbClr val="3366FF"/>
                </a:solidFill>
              </a:rPr>
              <a:t>Scikit</a:t>
            </a:r>
            <a:r>
              <a:rPr lang="en-US" dirty="0">
                <a:solidFill>
                  <a:srgbClr val="3366FF"/>
                </a:solidFill>
              </a:rPr>
              <a:t>-learn (http://</a:t>
            </a:r>
            <a:r>
              <a:rPr lang="en-US" dirty="0" err="1">
                <a:solidFill>
                  <a:srgbClr val="3366FF"/>
                </a:solidFill>
              </a:rPr>
              <a:t>scikit-</a:t>
            </a:r>
            <a:r>
              <a:rPr lang="en-US" dirty="0" err="1" smtClean="0">
                <a:solidFill>
                  <a:srgbClr val="3366FF"/>
                </a:solidFill>
              </a:rPr>
              <a:t>learn.org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/>
            <a:r>
              <a:rPr lang="en-US" dirty="0"/>
              <a:t>Open source machine learning library for </a:t>
            </a:r>
            <a:r>
              <a:rPr lang="en-US" dirty="0" smtClean="0">
                <a:latin typeface="Courier"/>
                <a:cs typeface="Courier"/>
              </a:rPr>
              <a:t>Python </a:t>
            </a:r>
            <a:endParaRPr lang="en-US" dirty="0">
              <a:latin typeface="Courier"/>
              <a:cs typeface="Courier"/>
            </a:endParaRPr>
          </a:p>
          <a:p>
            <a:pPr lvl="1"/>
            <a:r>
              <a:rPr lang="en-US" dirty="0"/>
              <a:t>Library for </a:t>
            </a:r>
            <a:r>
              <a:rPr lang="en-US" dirty="0">
                <a:solidFill>
                  <a:srgbClr val="3366FF"/>
                </a:solidFill>
              </a:rPr>
              <a:t>data mining </a:t>
            </a:r>
            <a:r>
              <a:rPr lang="en-US" dirty="0"/>
              <a:t>and </a:t>
            </a:r>
            <a:r>
              <a:rPr lang="en-US" dirty="0">
                <a:solidFill>
                  <a:srgbClr val="3366FF"/>
                </a:solidFill>
              </a:rPr>
              <a:t>data analysis</a:t>
            </a:r>
          </a:p>
          <a:p>
            <a:pPr lvl="1"/>
            <a:r>
              <a:rPr lang="en-US" dirty="0"/>
              <a:t>Built on </a:t>
            </a:r>
            <a:r>
              <a:rPr lang="en-US" dirty="0" err="1">
                <a:latin typeface="Courier"/>
                <a:cs typeface="Courier"/>
              </a:rPr>
              <a:t>NumPy</a:t>
            </a:r>
            <a:r>
              <a:rPr lang="en-US" dirty="0"/>
              <a:t> and </a:t>
            </a:r>
            <a:r>
              <a:rPr lang="en-US" dirty="0" err="1" smtClean="0">
                <a:latin typeface="Courier"/>
                <a:cs typeface="Courier"/>
              </a:rPr>
              <a:t>SciPy</a:t>
            </a:r>
            <a:endParaRPr lang="en-US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Internally </a:t>
            </a:r>
            <a:r>
              <a:rPr lang="en-US" dirty="0" smtClean="0">
                <a:latin typeface="Courier"/>
                <a:cs typeface="Courier"/>
              </a:rPr>
              <a:t>C++ </a:t>
            </a:r>
            <a:r>
              <a:rPr lang="en-US" dirty="0" smtClean="0"/>
              <a:t>developed libraries: </a:t>
            </a:r>
            <a:r>
              <a:rPr lang="en-US" dirty="0" smtClean="0">
                <a:solidFill>
                  <a:srgbClr val="3366FF"/>
                </a:solidFill>
              </a:rPr>
              <a:t>CROW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Generalized Polynomial </a:t>
            </a:r>
            <a:r>
              <a:rPr lang="en-US" dirty="0" smtClean="0">
                <a:solidFill>
                  <a:srgbClr val="3366FF"/>
                </a:solidFill>
              </a:rPr>
              <a:t>Chaos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Multi-dimensional interpolators</a:t>
            </a:r>
          </a:p>
          <a:p>
            <a:pPr lvl="2"/>
            <a:r>
              <a:rPr lang="en-US" dirty="0" smtClean="0"/>
              <a:t>ND Spline</a:t>
            </a:r>
          </a:p>
          <a:p>
            <a:pPr lvl="2"/>
            <a:r>
              <a:rPr lang="en-US" dirty="0" smtClean="0"/>
              <a:t>ND Inverse-Weight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6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Classification</a:t>
            </a:r>
            <a:r>
              <a:rPr lang="en-US" dirty="0" smtClean="0"/>
              <a:t>: </a:t>
            </a:r>
            <a:r>
              <a:rPr lang="en-US" dirty="0"/>
              <a:t>i</a:t>
            </a:r>
            <a:r>
              <a:rPr lang="en-US" dirty="0" smtClean="0"/>
              <a:t>dentifying </a:t>
            </a:r>
            <a:r>
              <a:rPr lang="en-US" dirty="0"/>
              <a:t>to which category an object belongs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Regression</a:t>
            </a:r>
            <a:r>
              <a:rPr lang="en-US" dirty="0" smtClean="0"/>
              <a:t>: </a:t>
            </a:r>
            <a:r>
              <a:rPr lang="en-US" dirty="0"/>
              <a:t>p</a:t>
            </a:r>
            <a:r>
              <a:rPr lang="en-US" dirty="0" smtClean="0"/>
              <a:t>redicting </a:t>
            </a:r>
            <a:r>
              <a:rPr lang="en-US" dirty="0"/>
              <a:t>a continuous-valued attribute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clustering</a:t>
            </a:r>
            <a:r>
              <a:rPr lang="en-US" dirty="0" smtClean="0"/>
              <a:t>: grouping similar </a:t>
            </a:r>
            <a:r>
              <a:rPr lang="en-US" dirty="0"/>
              <a:t>objects into </a:t>
            </a:r>
            <a:r>
              <a:rPr lang="en-US" dirty="0" smtClean="0"/>
              <a:t>sets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Dimensionality reduction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number of random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Data pre-processing</a:t>
            </a:r>
            <a:r>
              <a:rPr lang="en-US" dirty="0" smtClean="0"/>
              <a:t>: </a:t>
            </a:r>
            <a:r>
              <a:rPr lang="en-US" dirty="0"/>
              <a:t>f</a:t>
            </a:r>
            <a:r>
              <a:rPr lang="en-US" dirty="0" smtClean="0"/>
              <a:t>eature </a:t>
            </a:r>
            <a:r>
              <a:rPr lang="en-US" dirty="0"/>
              <a:t>extraction and </a:t>
            </a:r>
            <a:r>
              <a:rPr lang="en-US" dirty="0" smtClean="0"/>
              <a:t>normalization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Linear regression models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Multi-Class classifiers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Neighbors classifiers</a:t>
            </a:r>
          </a:p>
          <a:p>
            <a:pPr lvl="1"/>
            <a:r>
              <a:rPr lang="en-US" dirty="0"/>
              <a:t>Tree classifiers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4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pPr lvl="1"/>
            <a:r>
              <a:rPr lang="en-US" b="0" dirty="0" err="1"/>
              <a:t>Scikit</a:t>
            </a:r>
            <a:r>
              <a:rPr lang="en-US" b="0" dirty="0" smtClean="0"/>
              <a:t>-</a:t>
            </a:r>
            <a:r>
              <a:rPr lang="en-US" b="0" dirty="0"/>
              <a:t>L</a:t>
            </a:r>
            <a:r>
              <a:rPr lang="en-US" b="0" dirty="0" smtClean="0"/>
              <a:t>earn </a:t>
            </a:r>
            <a:r>
              <a:rPr lang="en-US" b="0" dirty="0"/>
              <a:t>L</a:t>
            </a:r>
            <a:r>
              <a:rPr lang="en-US" b="0" dirty="0" smtClean="0"/>
              <a:t>ibrary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4" y="1598613"/>
            <a:ext cx="5783170" cy="4524375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Classification</a:t>
            </a:r>
          </a:p>
          <a:p>
            <a:pPr lvl="1"/>
            <a:r>
              <a:rPr lang="en-US" dirty="0" smtClean="0"/>
              <a:t>Starting point: set of data points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[features, class]</a:t>
            </a:r>
            <a:r>
              <a:rPr lang="en-US" baseline="-25000" dirty="0" err="1" smtClean="0"/>
              <a:t>i</a:t>
            </a:r>
            <a:endParaRPr lang="en-US" baseline="-25000" dirty="0" smtClean="0"/>
          </a:p>
          <a:p>
            <a:pPr lvl="1"/>
            <a:r>
              <a:rPr lang="en-US" dirty="0" smtClean="0"/>
              <a:t>Objective: identify which class a new point </a:t>
            </a:r>
            <a:r>
              <a:rPr lang="en-US" dirty="0"/>
              <a:t>[</a:t>
            </a:r>
            <a:r>
              <a:rPr lang="en-US" dirty="0" smtClean="0"/>
              <a:t>features] belong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Clustering</a:t>
            </a:r>
          </a:p>
          <a:p>
            <a:pPr lvl="1"/>
            <a:r>
              <a:rPr lang="en-US" dirty="0"/>
              <a:t>Starting point: set of data points </a:t>
            </a:r>
          </a:p>
          <a:p>
            <a:pPr marL="457200" lvl="1" indent="0">
              <a:buNone/>
            </a:pPr>
            <a:r>
              <a:rPr lang="en-US" dirty="0"/>
              <a:t>		[</a:t>
            </a:r>
            <a:r>
              <a:rPr lang="en-US" dirty="0" smtClean="0"/>
              <a:t>features]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pPr lvl="1"/>
            <a:r>
              <a:rPr lang="en-US" dirty="0"/>
              <a:t>Objective: </a:t>
            </a:r>
            <a:r>
              <a:rPr lang="en-US" dirty="0" smtClean="0"/>
              <a:t>group data points based on a specific distance metrics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332" y="5598417"/>
            <a:ext cx="3529327" cy="125958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0800" y="1524000"/>
            <a:ext cx="914400" cy="1143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77200" y="1447800"/>
            <a:ext cx="609600" cy="685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Oval 7"/>
          <p:cNvSpPr/>
          <p:nvPr/>
        </p:nvSpPr>
        <p:spPr>
          <a:xfrm>
            <a:off x="8077200" y="2286000"/>
            <a:ext cx="609600" cy="685800"/>
          </a:xfrm>
          <a:prstGeom prst="ellipse">
            <a:avLst/>
          </a:prstGeom>
          <a:solidFill>
            <a:srgbClr val="FF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629400" y="22860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010400" y="19812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7000" y="182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010400" y="17526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81800" y="21336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22979" y="192629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0" name="Straight Arrow Connector 139"/>
          <p:cNvCxnSpPr>
            <a:cxnSpLocks noChangeShapeType="1"/>
          </p:cNvCxnSpPr>
          <p:nvPr/>
        </p:nvCxnSpPr>
        <p:spPr bwMode="auto">
          <a:xfrm flipV="1">
            <a:off x="5881362" y="3299944"/>
            <a:ext cx="0" cy="213870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Straight Arrow Connector 139"/>
          <p:cNvCxnSpPr>
            <a:cxnSpLocks noChangeShapeType="1"/>
          </p:cNvCxnSpPr>
          <p:nvPr/>
        </p:nvCxnSpPr>
        <p:spPr bwMode="auto">
          <a:xfrm>
            <a:off x="5881362" y="5437858"/>
            <a:ext cx="220018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42" name="Group 85"/>
          <p:cNvGrpSpPr/>
          <p:nvPr/>
        </p:nvGrpSpPr>
        <p:grpSpPr>
          <a:xfrm>
            <a:off x="7014747" y="3532858"/>
            <a:ext cx="685800" cy="609600"/>
            <a:chOff x="7247782" y="2054423"/>
            <a:chExt cx="685800" cy="609600"/>
          </a:xfrm>
        </p:grpSpPr>
        <p:sp>
          <p:nvSpPr>
            <p:cNvPr id="43" name="Oval 42"/>
            <p:cNvSpPr/>
            <p:nvPr/>
          </p:nvSpPr>
          <p:spPr>
            <a:xfrm>
              <a:off x="72477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73239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73239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2477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78573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2477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7628782" y="21306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74763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76287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7476382" y="2587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7400182" y="22068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75525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476382" y="2054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7781182" y="22830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704982" y="2435423"/>
              <a:ext cx="76200" cy="76200"/>
            </a:xfrm>
            <a:prstGeom prst="ellipse">
              <a:avLst/>
            </a:prstGeom>
            <a:solidFill>
              <a:srgbClr val="FF0000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" name="Group 86"/>
          <p:cNvGrpSpPr/>
          <p:nvPr/>
        </p:nvGrpSpPr>
        <p:grpSpPr>
          <a:xfrm>
            <a:off x="6024147" y="4523459"/>
            <a:ext cx="838200" cy="685800"/>
            <a:chOff x="6257182" y="3045024"/>
            <a:chExt cx="838200" cy="685800"/>
          </a:xfrm>
        </p:grpSpPr>
        <p:sp>
          <p:nvSpPr>
            <p:cNvPr id="61" name="Oval 60"/>
            <p:cNvSpPr/>
            <p:nvPr/>
          </p:nvSpPr>
          <p:spPr>
            <a:xfrm>
              <a:off x="62571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857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64857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6409582" y="3121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70191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4095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790582" y="3197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638182" y="35022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7905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6638182" y="3654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6561982" y="32736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6714382" y="33498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61982" y="3045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6866782" y="34260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942982" y="3578424"/>
              <a:ext cx="76200" cy="762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509239" y="315768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9" name="Group 93"/>
          <p:cNvGrpSpPr/>
          <p:nvPr/>
        </p:nvGrpSpPr>
        <p:grpSpPr>
          <a:xfrm>
            <a:off x="5994029" y="3157688"/>
            <a:ext cx="2642342" cy="2209241"/>
            <a:chOff x="6227064" y="1676400"/>
            <a:chExt cx="2642342" cy="2209241"/>
          </a:xfrm>
        </p:grpSpPr>
        <p:grpSp>
          <p:nvGrpSpPr>
            <p:cNvPr id="80" name="Group 90"/>
            <p:cNvGrpSpPr/>
            <p:nvPr/>
          </p:nvGrpSpPr>
          <p:grpSpPr>
            <a:xfrm>
              <a:off x="6227064" y="1908048"/>
              <a:ext cx="1752600" cy="1977593"/>
              <a:chOff x="3200400" y="3505200"/>
              <a:chExt cx="1752600" cy="1977593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3200400" y="4568393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038600" y="3505200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457700" y="3927021"/>
                <a:ext cx="76200" cy="76200"/>
              </a:xfrm>
              <a:prstGeom prst="ellipse">
                <a:avLst/>
              </a:prstGeom>
              <a:solidFill>
                <a:srgbClr val="FF0000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3622222" y="4953000"/>
                <a:ext cx="76200" cy="762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5400000"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419600" y="39624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3581400" y="4982308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581400" y="49911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7772399" y="1676400"/>
              <a:ext cx="1097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86599" y="3124200"/>
              <a:ext cx="1091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l-GR" sz="2000" dirty="0" smtClean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sz="20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baseline="30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081547" y="528396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1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859E-6 -3.98333E-6 L 0.20024 -0.0778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3" y="-389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8333 -0.055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28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3506E-6 L 0.175 -0.077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-39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0.16667 -0.066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33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0315E-7 L 0.15833 0.1110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6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6994E-6 L 0.15833 0.0999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500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77521E-8 L 0.15 0.099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00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0481E-7 L 0.2 0.144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943 -0.0542 " pathEditMode="relative" ptsTypes="AA">
                                      <p:cBhvr>
                                        <p:cTn id="6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39" grpId="0" animBg="1"/>
      <p:bldP spid="39" grpId="2" animBg="1"/>
      <p:bldP spid="78" grpId="0"/>
      <p:bldP spid="9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16838</TotalTime>
  <Words>3770</Words>
  <Application>Microsoft Macintosh PowerPoint</Application>
  <PresentationFormat>On-screen Show (4:3)</PresentationFormat>
  <Paragraphs>750</Paragraphs>
  <Slides>47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Default Design</vt:lpstr>
      <vt:lpstr>Equation</vt:lpstr>
      <vt:lpstr>Reduced Order Models (ROMs) and RAVEN</vt:lpstr>
      <vt:lpstr>Outline</vt:lpstr>
      <vt:lpstr>ROMs: a Quick Introduction</vt:lpstr>
      <vt:lpstr>ROMs: a Quick Introduction</vt:lpstr>
      <vt:lpstr>Classes of ROMs</vt:lpstr>
      <vt:lpstr>ROMs: Applications</vt:lpstr>
      <vt:lpstr>ROMs Available in RAVEN</vt:lpstr>
      <vt:lpstr>Scikit-Learn Library</vt:lpstr>
      <vt:lpstr>Scikit-Learn Library</vt:lpstr>
      <vt:lpstr>Scikit-Learn Library</vt:lpstr>
      <vt:lpstr>Generalized Polynomial Chaos</vt:lpstr>
      <vt:lpstr>Generalized Polynomial Chaos</vt:lpstr>
      <vt:lpstr>Multi-Dimensional Interpolators</vt:lpstr>
      <vt:lpstr>Multi-Dimensional Interpolators</vt:lpstr>
      <vt:lpstr>Database Storage in RAVEN</vt:lpstr>
      <vt:lpstr>ROM Modeling Within RAVEN</vt:lpstr>
      <vt:lpstr>ROM Modeling Within RAVEN</vt:lpstr>
      <vt:lpstr>ROM Modeling Within RAVEN</vt:lpstr>
      <vt:lpstr>ROM Modeling Within RAVEN</vt:lpstr>
      <vt:lpstr>ROM Pickle</vt:lpstr>
      <vt:lpstr>RAVEN Examples</vt:lpstr>
      <vt:lpstr>Workflow</vt:lpstr>
      <vt:lpstr>Workflow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Sample a Model and Create a Database</vt:lpstr>
      <vt:lpstr>Workflow</vt:lpstr>
      <vt:lpstr>Train and Sample a ROM</vt:lpstr>
      <vt:lpstr>Train and Sample a ROM</vt:lpstr>
      <vt:lpstr>Train and Sample a ROM</vt:lpstr>
      <vt:lpstr>Train and Sample a ROM</vt:lpstr>
      <vt:lpstr>Train and Sample a ROM</vt:lpstr>
      <vt:lpstr>Train and Sample a ROM</vt:lpstr>
      <vt:lpstr>Workflow</vt:lpstr>
      <vt:lpstr>Train and Pickle a ROM</vt:lpstr>
      <vt:lpstr>Train and Pickle a ROM</vt:lpstr>
      <vt:lpstr>Train and Pickle a ROM</vt:lpstr>
      <vt:lpstr>Workflow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Load and Sample a Pickled ROM</vt:lpstr>
      <vt:lpstr>Outline</vt:lpstr>
    </vt:vector>
  </TitlesOfParts>
  <Company>Idaho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Andrea Alfonsi</cp:lastModifiedBy>
  <cp:revision>321</cp:revision>
  <cp:lastPrinted>2001-05-07T20:21:30Z</cp:lastPrinted>
  <dcterms:created xsi:type="dcterms:W3CDTF">1999-10-26T20:37:18Z</dcterms:created>
  <dcterms:modified xsi:type="dcterms:W3CDTF">2015-04-24T10:44:13Z</dcterms:modified>
</cp:coreProperties>
</file>