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2" r:id="rId2"/>
    <p:sldId id="273" r:id="rId3"/>
    <p:sldId id="324" r:id="rId4"/>
    <p:sldId id="300" r:id="rId5"/>
    <p:sldId id="301" r:id="rId6"/>
    <p:sldId id="302" r:id="rId7"/>
    <p:sldId id="303" r:id="rId8"/>
    <p:sldId id="305" r:id="rId9"/>
    <p:sldId id="278" r:id="rId10"/>
    <p:sldId id="327" r:id="rId11"/>
    <p:sldId id="328" r:id="rId12"/>
    <p:sldId id="326" r:id="rId13"/>
    <p:sldId id="351" r:id="rId14"/>
    <p:sldId id="352" r:id="rId15"/>
    <p:sldId id="355" r:id="rId16"/>
    <p:sldId id="357" r:id="rId17"/>
    <p:sldId id="345" r:id="rId18"/>
    <p:sldId id="339" r:id="rId19"/>
    <p:sldId id="340" r:id="rId20"/>
    <p:sldId id="341" r:id="rId21"/>
    <p:sldId id="342" r:id="rId22"/>
    <p:sldId id="343" r:id="rId23"/>
    <p:sldId id="346" r:id="rId24"/>
    <p:sldId id="316" r:id="rId25"/>
    <p:sldId id="333" r:id="rId26"/>
    <p:sldId id="318" r:id="rId27"/>
    <p:sldId id="317" r:id="rId28"/>
    <p:sldId id="334" r:id="rId29"/>
    <p:sldId id="347" r:id="rId30"/>
    <p:sldId id="320" r:id="rId31"/>
    <p:sldId id="321" r:id="rId32"/>
    <p:sldId id="322" r:id="rId33"/>
    <p:sldId id="350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10" autoAdjust="0"/>
  </p:normalViewPr>
  <p:slideViewPr>
    <p:cSldViewPr snapToGrid="0" snapToObjects="1">
      <p:cViewPr varScale="1">
        <p:scale>
          <a:sx n="69" d="100"/>
          <a:sy n="69" d="100"/>
        </p:scale>
        <p:origin x="-1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LOOP +</a:t>
            </a:r>
            <a:r>
              <a:rPr lang="en-US" baseline="0" dirty="0" smtClean="0"/>
              <a:t> loss of DGs</a:t>
            </a:r>
          </a:p>
          <a:p>
            <a:r>
              <a:rPr lang="en-US" baseline="0" dirty="0" smtClean="0"/>
              <a:t>3 recovery strategies: off-site power recovery, DG recovery, FW recovery</a:t>
            </a:r>
          </a:p>
          <a:p>
            <a:r>
              <a:rPr lang="en-US" baseline="0" dirty="0" smtClean="0"/>
              <a:t>After loss of DGs, cooling is provided by RCIC/HPCI (mid figure); pressure control provided by SRV (left figure).</a:t>
            </a:r>
          </a:p>
          <a:p>
            <a:r>
              <a:rPr lang="en-US" baseline="0" dirty="0" smtClean="0"/>
              <a:t>Torus pool temperature increases at each SRV activation (right figure).</a:t>
            </a:r>
          </a:p>
          <a:p>
            <a:r>
              <a:rPr lang="en-US" baseline="0" dirty="0" smtClean="0"/>
              <a:t>When pool TH limits are reached, the RPV is depressurized; no cooling can be provided other than FW if available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Reliability </a:t>
            </a:r>
            <a:r>
              <a:rPr lang="en-US" b="0" dirty="0" smtClean="0"/>
              <a:t>Analysis </a:t>
            </a:r>
            <a:r>
              <a:rPr lang="en-US" b="0" dirty="0" smtClean="0"/>
              <a:t>on a BWR SBO </a:t>
            </a:r>
            <a:r>
              <a:rPr lang="en-US" b="0" dirty="0" smtClean="0"/>
              <a:t>Scenario </a:t>
            </a:r>
            <a:r>
              <a:rPr lang="en-US" b="0" dirty="0"/>
              <a:t>U</a:t>
            </a:r>
            <a:r>
              <a:rPr lang="en-US" b="0" dirty="0" smtClean="0"/>
              <a:t>sing </a:t>
            </a:r>
            <a:r>
              <a:rPr lang="en-US" b="0" dirty="0" smtClean="0"/>
              <a:t>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</a:t>
            </a:r>
            <a:r>
              <a:rPr lang="en-US" b="0" dirty="0" smtClean="0"/>
              <a:t>Workshop</a:t>
            </a:r>
          </a:p>
          <a:p>
            <a:endParaRPr lang="en-US" b="0" dirty="0"/>
          </a:p>
          <a:p>
            <a:r>
              <a:rPr lang="en-US" b="0" dirty="0" smtClean="0"/>
              <a:t>Presenter: Andrea Alfonsi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IRUG 2016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Reliability Analysis and RAVEN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665616"/>
          </a:xfrm>
        </p:spPr>
        <p:txBody>
          <a:bodyPr/>
          <a:lstStyle/>
          <a:p>
            <a:r>
              <a:rPr lang="en-US" dirty="0" smtClean="0"/>
              <a:t>RAVEN </a:t>
            </a:r>
            <a:r>
              <a:rPr lang="en-US" dirty="0" smtClean="0"/>
              <a:t>has </a:t>
            </a:r>
            <a:r>
              <a:rPr lang="en-US" dirty="0" smtClean="0"/>
              <a:t>2 ways to perform </a:t>
            </a:r>
            <a:r>
              <a:rPr lang="en-US" i="1" dirty="0" smtClean="0"/>
              <a:t>Reliability Analysis based on Limit Surface Search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Reliability </a:t>
            </a:r>
            <a:r>
              <a:rPr lang="en-US" dirty="0" smtClean="0"/>
              <a:t>Analysis and RAVEN: Samplers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928916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Sampler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363029" y="2506728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Adaptive DET Sampler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28916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All Coupled Codes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63029" y="4124630"/>
            <a:ext cx="2910114" cy="79828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RELAP5-3D, MAAP5 and RELAP7 only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769" y="3434072"/>
            <a:ext cx="2744878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0490" y="3434072"/>
            <a:ext cx="2733783" cy="57257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Available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distributions. </a:t>
            </a:r>
            <a:r>
              <a:rPr lang="en-US" dirty="0"/>
              <a:t>Distributions are </a:t>
            </a:r>
            <a:r>
              <a:rPr lang="en-US" dirty="0" smtClean="0"/>
              <a:t>used to:</a:t>
            </a:r>
          </a:p>
          <a:p>
            <a:pPr lvl="1"/>
            <a:r>
              <a:rPr lang="en-US" dirty="0" smtClean="0"/>
              <a:t>Weigh the error estimation</a:t>
            </a:r>
          </a:p>
          <a:p>
            <a:pPr lvl="1"/>
            <a:r>
              <a:rPr lang="en-US" dirty="0" smtClean="0"/>
              <a:t>Generate a probability-weighted metric for grid construction</a:t>
            </a:r>
          </a:p>
          <a:p>
            <a:pPr lvl="1"/>
            <a:r>
              <a:rPr lang="en-US" dirty="0" smtClean="0"/>
              <a:t>Determine the probability of being inside one of the regions identified by the limit surface</a:t>
            </a:r>
          </a:p>
          <a:p>
            <a:r>
              <a:rPr lang="en-US" dirty="0" smtClean="0"/>
              <a:t>Define the surrogate model to be used as the accelerator (of type Boolean or discrete)</a:t>
            </a:r>
          </a:p>
          <a:p>
            <a:r>
              <a:rPr lang="en-US" dirty="0" smtClean="0"/>
              <a:t>Define the adaptive sampler:</a:t>
            </a:r>
          </a:p>
          <a:p>
            <a:pPr lvl="1"/>
            <a:r>
              <a:rPr lang="en-US" dirty="0" smtClean="0"/>
              <a:t>Convergence control and grid</a:t>
            </a:r>
          </a:p>
          <a:p>
            <a:pPr lvl="1"/>
            <a:r>
              <a:rPr lang="en-US" dirty="0" smtClean="0"/>
              <a:t>Import the acceleration ROM</a:t>
            </a:r>
          </a:p>
          <a:p>
            <a:pPr lvl="1"/>
            <a:r>
              <a:rPr lang="en-US" dirty="0" smtClean="0"/>
              <a:t>Associate the distribution with the variables</a:t>
            </a:r>
          </a:p>
          <a:p>
            <a:r>
              <a:rPr lang="en-US" dirty="0" smtClean="0"/>
              <a:t>Define a step</a:t>
            </a:r>
          </a:p>
          <a:p>
            <a:r>
              <a:rPr lang="en-US" dirty="0" smtClean="0"/>
              <a:t>Post-process the data to compute the failure probability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Reliability Analysis: Limit Surface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Reliability Analysis on a BWR SBO scenario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BWR SBO Scenario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36700"/>
            <a:ext cx="8724900" cy="4797425"/>
          </a:xfrm>
        </p:spPr>
        <p:txBody>
          <a:bodyPr/>
          <a:lstStyle/>
          <a:p>
            <a:r>
              <a:rPr lang="en-US" dirty="0" smtClean="0"/>
              <a:t>Plant considered: BWR with </a:t>
            </a:r>
            <a:r>
              <a:rPr lang="en-US" dirty="0" err="1" smtClean="0"/>
              <a:t>Mk.I</a:t>
            </a:r>
            <a:r>
              <a:rPr lang="en-US" dirty="0" smtClean="0"/>
              <a:t> containment</a:t>
            </a:r>
          </a:p>
          <a:p>
            <a:endParaRPr lang="en-US" dirty="0" smtClean="0"/>
          </a:p>
          <a:p>
            <a:r>
              <a:rPr lang="en-US" dirty="0" smtClean="0"/>
              <a:t>Test case: Loss of Offsite Power (LOOP) + Loss of Diesel Generators</a:t>
            </a:r>
          </a:p>
        </p:txBody>
      </p:sp>
      <p:pic>
        <p:nvPicPr>
          <p:cNvPr id="4" name="Picture 3" descr="13-WHT18-01-r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63" y="2812258"/>
            <a:ext cx="4599237" cy="37435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46990" y="2933386"/>
            <a:ext cx="3990247" cy="318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1B5527"/>
              </a:buClr>
              <a:buFont typeface="Wingdings" pitchFamily="2" charset="2"/>
              <a:buChar char="n"/>
              <a:defRPr sz="1800" b="1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Char char="–"/>
              <a:defRPr sz="18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–"/>
              <a:defRPr sz="1600"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pitchFamily="18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2461AA"/>
              </a:buClr>
              <a:buFont typeface="Times" charset="0"/>
              <a:buChar char="•"/>
              <a:defRPr sz="1600" i="1">
                <a:solidFill>
                  <a:srgbClr val="000000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rgbClr val="FF6600"/>
              </a:buClr>
              <a:buFont typeface="Arial"/>
              <a:buChar char="•"/>
            </a:pPr>
            <a:r>
              <a:rPr lang="en-US" dirty="0" smtClean="0"/>
              <a:t>Objectives:</a:t>
            </a:r>
          </a:p>
          <a:p>
            <a:pPr lvl="1"/>
            <a:r>
              <a:rPr lang="en-US" dirty="0"/>
              <a:t>Evaluate impact of power uprate on LOOP+SBO accident scenario</a:t>
            </a:r>
          </a:p>
          <a:p>
            <a:pPr lvl="1"/>
            <a:r>
              <a:rPr lang="en-US" dirty="0"/>
              <a:t>Show capabilities of simulation based Probabilistic Risk Assessment (PRA) through </a:t>
            </a:r>
            <a:r>
              <a:rPr lang="en-US" dirty="0" smtClean="0"/>
              <a:t>RISMC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/>
              <a:t>BWR SBO Scenario: </a:t>
            </a:r>
            <a:r>
              <a:rPr lang="en-US" dirty="0" smtClean="0"/>
              <a:t>Key results</a:t>
            </a:r>
            <a:endParaRPr lang="en-US" sz="2200" b="0" i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0" y="3760942"/>
            <a:ext cx="3627969" cy="2792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75" y="3709905"/>
            <a:ext cx="3623486" cy="2788808"/>
          </a:xfrm>
          <a:prstGeom prst="rect">
            <a:avLst/>
          </a:prstGeom>
        </p:spPr>
      </p:pic>
      <p:pic>
        <p:nvPicPr>
          <p:cNvPr id="8" name="Picture 7" descr="scen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42" y="1696500"/>
            <a:ext cx="2717289" cy="2037967"/>
          </a:xfrm>
          <a:prstGeom prst="rect">
            <a:avLst/>
          </a:prstGeom>
        </p:spPr>
      </p:pic>
      <p:pic>
        <p:nvPicPr>
          <p:cNvPr id="9" name="Picture 8" descr="scen5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124" y="1718272"/>
            <a:ext cx="2687518" cy="1991634"/>
          </a:xfrm>
          <a:prstGeom prst="rect">
            <a:avLst/>
          </a:prstGeom>
        </p:spPr>
      </p:pic>
      <p:pic>
        <p:nvPicPr>
          <p:cNvPr id="10" name="Picture 9" descr="scen6-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1718271"/>
            <a:ext cx="2655511" cy="19916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01647" y="365586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100% Power</a:t>
            </a:r>
            <a:endParaRPr lang="en-US" sz="2000" dirty="0">
              <a:latin typeface="+mn-lt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2052" y="36423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Arial"/>
              </a:rPr>
              <a:t>120% Power</a:t>
            </a:r>
            <a:endParaRPr lang="en-US" sz="20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0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Workflow in RAVEN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55093"/>
            <a:ext cx="8231187" cy="4524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Sample the RELAP5-3D model and create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generated data to seed the Adaptive Sampling Step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failure probability from converged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85" y="3031187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742180" y="3026901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321560" y="3424166"/>
            <a:ext cx="802684" cy="39297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62808" y="6116677"/>
            <a:ext cx="1004232" cy="4775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47221" y="5284839"/>
            <a:ext cx="686225" cy="43610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6369" y="3231405"/>
            <a:ext cx="1477942" cy="9184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32300" y="6128435"/>
            <a:ext cx="1094373" cy="70160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1:</a:t>
            </a:r>
            <a:br>
              <a:rPr lang="en-US" b="0" dirty="0" smtClean="0"/>
            </a:br>
            <a:r>
              <a:rPr lang="en-US" b="0" dirty="0" smtClean="0"/>
              <a:t>Create </a:t>
            </a:r>
            <a:r>
              <a:rPr lang="en-US" b="0" dirty="0"/>
              <a:t>a data set to seed the Adaptive Sampler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520112" cy="74328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smtClean="0"/>
              <a:t>– Sample a Model to seed the Adaptive Sampler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70161" y="2750400"/>
            <a:ext cx="4803678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28800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28800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0C99C"/>
                </a:solidFill>
                <a:latin typeface="Courier"/>
                <a:cs typeface="Courier"/>
              </a:rPr>
              <a:t>&lt;!-- cont.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  <a:sym typeface="Wingdings"/>
              </a:rPr>
              <a:t>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/Distributions&gt;</a:t>
            </a:r>
          </a:p>
        </p:txBody>
      </p:sp>
      <p:sp>
        <p:nvSpPr>
          <p:cNvPr id="18" name="Left Brace 17"/>
          <p:cNvSpPr/>
          <p:nvPr/>
        </p:nvSpPr>
        <p:spPr bwMode="auto">
          <a:xfrm rot="10800000">
            <a:off x="6483684" y="3229128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752780" y="3043081"/>
            <a:ext cx="1293876" cy="8266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Lower and Upper bounds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3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&lt;Code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’MyRelap5'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’Relap5’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&lt;executable&gt;</a:t>
            </a:r>
            <a:r>
              <a:rPr lang="en-US" sz="1300" dirty="0" smtClean="0">
                <a:solidFill>
                  <a:srgbClr val="000000"/>
                </a:solidFill>
                <a:latin typeface="Courier"/>
                <a:cs typeface="Courier"/>
              </a:rPr>
              <a:t>path/to/relap5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&lt;alias </a:t>
            </a:r>
            <a:r>
              <a:rPr lang="en-US" sz="1200" dirty="0">
                <a:solidFill>
                  <a:srgbClr val="660066"/>
                </a:solidFill>
                <a:latin typeface="Courier"/>
                <a:cs typeface="Courier"/>
              </a:rPr>
              <a:t>variable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00" dirty="0" err="1" smtClean="0">
                <a:solidFill>
                  <a:srgbClr val="1A4DB2"/>
                </a:solidFill>
                <a:latin typeface="Courier"/>
                <a:cs typeface="Courier"/>
              </a:rPr>
              <a:t>failureTemp</a:t>
            </a:r>
            <a:r>
              <a:rPr lang="en-US" sz="1200" dirty="0" smtClean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cs typeface="Courier"/>
              </a:rPr>
              <a:t>0000503:1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200" dirty="0">
                <a:solidFill>
                  <a:srgbClr val="008000"/>
                </a:solidFill>
                <a:latin typeface="Courier"/>
                <a:cs typeface="Courier"/>
              </a:rPr>
              <a:t>/alias</a:t>
            </a:r>
            <a:r>
              <a:rPr lang="en-US" sz="12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Code&gt;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450301" y="4249103"/>
            <a:ext cx="1773090" cy="8116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Executable location and name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182279" y="2614706"/>
            <a:ext cx="1808074" cy="358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990352" y="2422999"/>
            <a:ext cx="2226235" cy="3834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Code Interface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520112" cy="377026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smtClean="0"/>
              <a:t>– Sample a Model to seed the Adaptive Sampler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873670" y="3372436"/>
            <a:ext cx="463176" cy="876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607023" y="3649396"/>
            <a:ext cx="0" cy="983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792558" y="4632476"/>
            <a:ext cx="1773090" cy="8116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Alias to have a more readable variable naming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9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Advanced Reliability </a:t>
            </a:r>
            <a:r>
              <a:rPr lang="en-US" dirty="0" smtClean="0">
                <a:solidFill>
                  <a:srgbClr val="3333CC"/>
                </a:solidFill>
              </a:rPr>
              <a:t>Analysis</a:t>
            </a:r>
          </a:p>
          <a:p>
            <a:pPr lvl="1"/>
            <a:r>
              <a:rPr lang="en-US" dirty="0" smtClean="0"/>
              <a:t>Goal </a:t>
            </a:r>
            <a:r>
              <a:rPr lang="en-US" dirty="0"/>
              <a:t>Oriented </a:t>
            </a:r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Concept of Limit Surface </a:t>
            </a:r>
          </a:p>
          <a:p>
            <a:pPr lvl="1"/>
            <a:r>
              <a:rPr lang="en-US" dirty="0" smtClean="0"/>
              <a:t>Convergence acceleration through ROMs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3333CC"/>
                </a:solidFill>
              </a:rPr>
              <a:t>Reliability </a:t>
            </a:r>
            <a:r>
              <a:rPr lang="en-US" dirty="0" smtClean="0">
                <a:solidFill>
                  <a:srgbClr val="3333CC"/>
                </a:solidFill>
              </a:rPr>
              <a:t>Analysis and </a:t>
            </a:r>
            <a:r>
              <a:rPr lang="en-US" dirty="0">
                <a:solidFill>
                  <a:srgbClr val="3333CC"/>
                </a:solidFill>
              </a:rPr>
              <a:t>RAVEN</a:t>
            </a:r>
          </a:p>
          <a:p>
            <a:pPr lvl="1"/>
            <a:r>
              <a:rPr lang="en-US" dirty="0"/>
              <a:t>Available Goal Oriented Samplers</a:t>
            </a:r>
          </a:p>
          <a:p>
            <a:pPr lvl="1"/>
            <a:r>
              <a:rPr lang="en-US" dirty="0"/>
              <a:t>Performing Reliability Analysis within RAVEN: workflow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rgbClr val="3333CC"/>
                </a:solidFill>
              </a:rPr>
              <a:t>RAVEN </a:t>
            </a:r>
            <a:r>
              <a:rPr lang="en-US" dirty="0" smtClean="0">
                <a:solidFill>
                  <a:srgbClr val="3333CC"/>
                </a:solidFill>
              </a:rPr>
              <a:t>application of Reliability Analysis on a BWR SBO scenario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&lt;Stratified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=’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LHS_Sampler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0000200:1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DGfailDist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&lt;grid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CDF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equal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4000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'0000579:6'&gt;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  &lt;grid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CDF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equal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4000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0.0 1.0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</a:rPr>
              <a:t>&lt;!-- cont. --&gt;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/Stratified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2"/>
          </p:cNvCxnSpPr>
          <p:nvPr/>
        </p:nvCxnSpPr>
        <p:spPr bwMode="auto">
          <a:xfrm>
            <a:off x="4781831" y="4829093"/>
            <a:ext cx="1707026" cy="6463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443243" y="3933878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488857" y="5065253"/>
            <a:ext cx="1725169" cy="820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FFFFFF"/>
                </a:solidFill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520112" cy="743280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smtClean="0"/>
              <a:t>– Sample a Model to seed the Adaptive 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93" y="2905101"/>
            <a:ext cx="879643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LHS_MC_database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’overwrite'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FinalConditions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0000579,0000578,0000575,20508701,20508801,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failureTemp,0000588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latin typeface="Courier"/>
                <a:cs typeface="Courier"/>
              </a:rPr>
              <a:t>timeof_692</a:t>
            </a:r>
            <a:r>
              <a:rPr lang="en-US" sz="1400" dirty="0">
                <a:latin typeface="Courier"/>
                <a:cs typeface="Courier"/>
              </a:rPr>
              <a:t>,timeof_578,</a:t>
            </a:r>
            <a:r>
              <a:rPr lang="en-US" sz="1400" dirty="0" smtClean="0">
                <a:latin typeface="Courier"/>
                <a:cs typeface="Courier"/>
              </a:rPr>
              <a:t>timeof_591,</a:t>
            </a:r>
            <a:r>
              <a:rPr lang="en-US" sz="1400" dirty="0">
                <a:latin typeface="Courier"/>
                <a:cs typeface="Courier"/>
              </a:rPr>
              <a:t>timeof_672,cntrlvar_67,</a:t>
            </a:r>
            <a:r>
              <a:rPr lang="en-US" sz="1400" dirty="0" smtClean="0">
                <a:latin typeface="Courier"/>
                <a:cs typeface="Courier"/>
              </a:rPr>
              <a:t>timeof_679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5163777" y="3545167"/>
            <a:ext cx="1131945" cy="5334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322285" y="3668363"/>
            <a:ext cx="1725169" cy="820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Overwrite or open in read mode?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520112" cy="377026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smtClean="0"/>
              <a:t>– Sample a Model to seed the Adaptive 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424558"/>
            <a:ext cx="1725169" cy="921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615629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2947165" y="5887845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>
            <a:off x="2947165" y="6127479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>
            <a:off x="5271352" y="561562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 bwMode="auto">
          <a:xfrm>
            <a:off x="5271352" y="612747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792558" y="542455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683810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93577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42981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941028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210" y="2391910"/>
            <a:ext cx="8956157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’Files'     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‘'    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pl-PL" sz="1300" dirty="0" smtClean="0">
                <a:solidFill>
                  <a:srgbClr val="000000"/>
                </a:solidFill>
                <a:latin typeface="Courier"/>
                <a:cs typeface="Courier"/>
              </a:rPr>
              <a:t>X11</a:t>
            </a:r>
            <a:r>
              <a:rPr lang="pl-PL" sz="1300" dirty="0">
                <a:solidFill>
                  <a:srgbClr val="000000"/>
                </a:solidFill>
                <a:latin typeface="Courier"/>
                <a:cs typeface="Courier"/>
              </a:rPr>
              <a:t>.i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’Files'  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‘'    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pl-PL" sz="1300" dirty="0" smtClean="0">
                <a:solidFill>
                  <a:srgbClr val="000000"/>
                </a:solidFill>
                <a:latin typeface="Courier"/>
                <a:cs typeface="Courier"/>
              </a:rPr>
              <a:t>tpfh2o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/Input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’Code’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MyRelap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’Stratified'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FinalConditions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       </a:t>
            </a:r>
            <a:r>
              <a:rPr lang="en-US" sz="13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 smtClean="0">
                <a:solidFill>
                  <a:srgbClr val="000000"/>
                </a:solidFill>
                <a:latin typeface="Courier"/>
                <a:cs typeface="Courier"/>
              </a:rPr>
              <a:t>LHS_MC_database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520112" cy="377026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smtClean="0"/>
              <a:t>– Sample a Model to seed the Adaptive 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6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Exercise 2:</a:t>
            </a:r>
            <a:br>
              <a:rPr lang="en-US" b="0" dirty="0" smtClean="0"/>
            </a:br>
            <a:r>
              <a:rPr lang="en-US" b="0" dirty="0" smtClean="0"/>
              <a:t>Use generated data to seed the Adaptive Sampling Step and perform Limit Surface search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0998" y="2278814"/>
            <a:ext cx="6111024" cy="3754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Code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’MyRelap5'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’Relap5’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&lt;executable&gt;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path/to/relap5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&lt;/executable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&lt;alias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variable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failureTemp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0000503:1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&lt;/alias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&lt;/Code&gt; 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AccelerationROM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0000200,0000579,0000578,0000575,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20508701,20508801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latin typeface="Courier"/>
                <a:cs typeface="Courier"/>
              </a:rPr>
              <a:t>failureTemp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0000588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svm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|SVC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&lt;kernel&gt;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rbf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kernel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10.0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2- Use data </a:t>
            </a:r>
            <a:r>
              <a:rPr lang="en-US" dirty="0"/>
              <a:t>to </a:t>
            </a:r>
            <a:r>
              <a:rPr lang="en-US" dirty="0" smtClean="0"/>
              <a:t>seed the Adaptive Sampling Step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77049" y="1635983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25654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46212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935933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6770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156491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4287117" y="5184502"/>
            <a:ext cx="1204560" cy="268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3352684" y="5453089"/>
            <a:ext cx="2018039" cy="8480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4955095" y="5071672"/>
            <a:ext cx="1199833" cy="5920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Kernel Type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70723" y="5907246"/>
            <a:ext cx="1654191" cy="75429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Penalty parameter of the error term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4010" y="2223827"/>
            <a:ext cx="7603497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&lt;Functions&gt;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&lt;External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file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goalFunctionWorkshop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&lt;variables&gt;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failureTemp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latin typeface="Courier"/>
                <a:cs typeface="Courier"/>
              </a:rPr>
              <a:t>cntrlvar_67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variables&gt;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External&gt;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2- </a:t>
            </a:r>
            <a:r>
              <a:rPr lang="en-US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63426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634268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63598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4" name="Left Brace 13"/>
          <p:cNvSpPr/>
          <p:nvPr/>
        </p:nvSpPr>
        <p:spPr bwMode="auto">
          <a:xfrm rot="10800000">
            <a:off x="4207515" y="2831705"/>
            <a:ext cx="194007" cy="320422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62350" y="3894829"/>
            <a:ext cx="1616535" cy="100269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Variables that are needed for the evaluation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25002" y="2988688"/>
            <a:ext cx="766922" cy="8355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 bwMode="auto">
          <a:xfrm rot="10800000">
            <a:off x="5071356" y="5170500"/>
            <a:ext cx="476695" cy="116955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53891" y="5772918"/>
            <a:ext cx="66927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6429008" y="5338008"/>
            <a:ext cx="1988371" cy="9028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Transition definition: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1 -&gt; success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-1 -&gt; failure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9389" y="5170501"/>
            <a:ext cx="4676125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</a:t>
            </a:r>
            <a:r>
              <a:rPr lang="en-US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ef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__</a:t>
            </a:r>
            <a:r>
              <a:rPr lang="en-US" sz="1400" b="1" dirty="0" err="1" smtClean="0">
                <a:latin typeface="Courier"/>
                <a:cs typeface="Courier"/>
              </a:rPr>
              <a:t>residuumSign</a:t>
            </a:r>
            <a:r>
              <a:rPr lang="en-US" sz="1400" dirty="0" smtClean="0">
                <a:latin typeface="Courier"/>
                <a:cs typeface="Courier"/>
              </a:rPr>
              <a:t>(self):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if </a:t>
            </a:r>
            <a:r>
              <a:rPr lang="en-US" sz="1400" dirty="0" smtClean="0">
                <a:latin typeface="Courier"/>
                <a:cs typeface="Courier"/>
              </a:rPr>
              <a:t>self.cntrlvar_67 &gt;= </a:t>
            </a:r>
            <a:r>
              <a:rPr lang="en-US" sz="1400" dirty="0" err="1" smtClean="0">
                <a:latin typeface="Courier"/>
                <a:cs typeface="Courier"/>
              </a:rPr>
              <a:t>self.failureTemp</a:t>
            </a:r>
            <a:r>
              <a:rPr lang="en-US" sz="1400" dirty="0">
                <a:latin typeface="Courier"/>
                <a:cs typeface="Courier"/>
              </a:rPr>
              <a:t>: 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return</a:t>
            </a:r>
            <a:r>
              <a:rPr lang="en-US" sz="1400" dirty="0" smtClean="0">
                <a:latin typeface="Courier"/>
                <a:cs typeface="Courier"/>
              </a:rPr>
              <a:t> -1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else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</a:p>
          <a:p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   return</a:t>
            </a:r>
            <a:r>
              <a:rPr lang="en-US" sz="1400" dirty="0" smtClean="0">
                <a:latin typeface="Courier"/>
                <a:cs typeface="Courier"/>
              </a:rPr>
              <a:t> 1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92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6331" y="2203610"/>
            <a:ext cx="8839394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’workshopAdaptive’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'Models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accelerated_ROM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Function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'Functions'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'External’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r>
              <a:rPr lang="en-US" sz="1400" dirty="0" err="1" smtClean="0"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/Function&gt;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latin typeface="Courier"/>
                <a:cs typeface="Courier"/>
              </a:rPr>
              <a:t>       </a:t>
            </a:r>
            <a:r>
              <a:rPr lang="en-US" sz="1400" dirty="0" err="1" smtClean="0">
                <a:latin typeface="Courier"/>
                <a:cs typeface="Courier"/>
              </a:rPr>
              <a:t>outAdaptive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&lt;Convergence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limit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3000'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forceIteration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False'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 weight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value' </a:t>
            </a:r>
            <a:endParaRPr lang="en-US" sz="1400" dirty="0" smtClean="0">
              <a:solidFill>
                <a:srgbClr val="1A4DB2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      persistence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25'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1e-4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/Convergence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0000200:1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’&gt;&lt;distribution&gt;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DGfailDist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 smtClean="0">
                <a:solidFill>
                  <a:srgbClr val="0000FF"/>
                </a:solidFill>
                <a:latin typeface="Courier"/>
                <a:cs typeface="Courier"/>
              </a:rPr>
              <a:t>0000579: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6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’&gt;&lt;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DGrecDist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60C99C"/>
                </a:solidFill>
                <a:latin typeface="Courier"/>
                <a:cs typeface="Courier"/>
              </a:rPr>
              <a:t>!-- cont. </a:t>
            </a:r>
            <a:r>
              <a:rPr lang="en-US" sz="1400" dirty="0" smtClean="0">
                <a:solidFill>
                  <a:srgbClr val="60C99C"/>
                </a:solidFill>
                <a:latin typeface="Courier"/>
                <a:cs typeface="Courier"/>
              </a:rPr>
              <a:t>--&gt;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2- </a:t>
            </a:r>
            <a:r>
              <a:rPr lang="en-US" dirty="0"/>
              <a:t>Use data to seed </a:t>
            </a:r>
            <a:r>
              <a:rPr lang="en-US" dirty="0" smtClean="0"/>
              <a:t>the Adaptive Sampling Step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77049" y="152117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25654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46212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935933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66770" y="151946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156491" y="152117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604293" y="3526137"/>
            <a:ext cx="1616535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Goal function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7307803" y="3125059"/>
            <a:ext cx="17851" cy="4010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V="1">
            <a:off x="2355969" y="3526137"/>
            <a:ext cx="1381975" cy="5681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3737944" y="3375733"/>
            <a:ext cx="1616535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Max Iterations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3316636" y="4094329"/>
            <a:ext cx="643396" cy="2088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3960032" y="3885434"/>
            <a:ext cx="2489641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Force Iteration until limit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673239" y="4495394"/>
            <a:ext cx="941507" cy="11699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3614746" y="4378401"/>
            <a:ext cx="3123219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Error Weighting: CDF or Value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614746" y="4940237"/>
            <a:ext cx="1247572" cy="41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Tolerance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775024" y="4908808"/>
            <a:ext cx="1839722" cy="2383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3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7844" y="2058790"/>
            <a:ext cx="8483652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out_db_adaptive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DataBaseStorage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LHS_MC_database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readMode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’read’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 0000579,0000578,0000575,20508701,20508801,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 </a:t>
            </a:r>
            <a:r>
              <a:rPr lang="en-US" sz="1400" dirty="0">
                <a:latin typeface="Courier"/>
                <a:cs typeface="Courier"/>
              </a:rPr>
              <a:t>failureTemp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,0000588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</a:p>
          <a:p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  cntrlvar_67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0000582,0000583,0000597,0000596,0000200,0000579,0000578,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0000575,20508701,20508801,</a:t>
            </a:r>
            <a:r>
              <a:rPr lang="en-US" sz="1400" dirty="0" smtClean="0">
                <a:latin typeface="Courier"/>
                <a:cs typeface="Courier"/>
              </a:rPr>
              <a:t>failureTemp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,0000588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     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2- </a:t>
            </a:r>
            <a:r>
              <a:rPr lang="en-US" dirty="0"/>
              <a:t>Use data to seed a Goal Oriented Sampling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163358" y="4467643"/>
            <a:ext cx="1616535" cy="629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Limit Surface Container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5025846" y="4779504"/>
            <a:ext cx="1137512" cy="69437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108338"/>
            <a:ext cx="9144000" cy="3739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load_seed_dataset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LHS_MC_database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GoalOrientedStep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’Files' 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‘'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pl-PL" sz="1400" dirty="0">
                <a:solidFill>
                  <a:srgbClr val="000000"/>
                </a:solidFill>
                <a:latin typeface="Courier"/>
                <a:cs typeface="Courier"/>
              </a:rPr>
              <a:t>X11.i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’Files'   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‘'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pl-PL" sz="1400" dirty="0">
                <a:solidFill>
                  <a:srgbClr val="000000"/>
                </a:solidFill>
                <a:latin typeface="Courier"/>
                <a:cs typeface="Courier"/>
              </a:rPr>
              <a:t>tpfh2o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 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’Code’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MyRelap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LimitSurfaceSearch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workshopAdaptive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HDF5'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out_db_adaptive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DataObjects’</a:t>
            </a:r>
            <a:r>
              <a:rPr lang="en-US" sz="1400" dirty="0" err="1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endParaRPr lang="en-US" sz="14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2- </a:t>
            </a:r>
            <a:r>
              <a:rPr lang="en-US" dirty="0"/>
              <a:t>Use data to seed a Goal Oriented Sampling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77049" y="156423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25654" y="1562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546212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35933" y="1562516"/>
            <a:ext cx="1389721" cy="311335"/>
          </a:xfrm>
          <a:prstGeom prst="rect">
            <a:avLst/>
          </a:prstGeom>
          <a:solidFill>
            <a:srgbClr val="D9D9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66770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56491" y="156251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</p:spTree>
    <p:extLst>
      <p:ext uri="{BB962C8B-B14F-4D97-AF65-F5344CB8AC3E}">
        <p14:creationId xmlns:p14="http://schemas.microsoft.com/office/powerpoint/2010/main" val="9471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Exercise 3:</a:t>
            </a:r>
            <a:br>
              <a:rPr lang="en-US" b="0" dirty="0" smtClean="0"/>
            </a:br>
            <a:r>
              <a:rPr lang="en-US" b="0" dirty="0" smtClean="0"/>
              <a:t>Compute failure probability from Converged solution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 smtClean="0"/>
              <a:t>Reliability Analysis: </a:t>
            </a:r>
            <a:br>
              <a:rPr lang="en-US" b="0" dirty="0" smtClean="0"/>
            </a:br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0817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143" y="2367439"/>
            <a:ext cx="883058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LimitSurfaceIntegral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MonteCarlo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integralType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&lt;seed&gt;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20021986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seed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&lt;target&gt;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0000200:1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’&gt;&lt;distribution&gt;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DGfailDist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0000579:6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’&gt;&lt;distribution&gt;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DGrecDist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&lt;/distribution&gt;&lt;/variable&gt;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60C99C"/>
                </a:solidFill>
                <a:latin typeface="Courier"/>
                <a:cs typeface="Courier"/>
              </a:rPr>
              <a:t>&lt;!-- cont. --&gt;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3 –Failure Probability from Converged Solution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20269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803336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24180" y="5326405"/>
            <a:ext cx="1282201" cy="629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Feature space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108476" y="3991429"/>
            <a:ext cx="2515703" cy="1646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6698078" y="2872281"/>
            <a:ext cx="1282201" cy="629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Type of Integration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 bwMode="auto">
          <a:xfrm>
            <a:off x="4823475" y="2964543"/>
            <a:ext cx="1874603" cy="22242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317" y="2333313"/>
            <a:ext cx="874640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limitSurface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&lt;Input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0000582,0000583,0000597,0000596,0000200,0000579,0000578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0000575,20508701,20508801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>
                <a:latin typeface="Courier"/>
                <a:cs typeface="Courier"/>
              </a:rPr>
              <a:t>failureTemp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0000588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     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goalFunction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3 –Failure Probability from Converged Solution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0817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20269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03336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32027" y="5643922"/>
            <a:ext cx="1937297" cy="9092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Previously generated Limit Surface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16323" y="4308946"/>
            <a:ext cx="2515703" cy="16468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164" y="2402168"/>
            <a:ext cx="8802561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computeFailureProbability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&lt;Model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limitSurfaceIntegra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’Files’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‘'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LimitSurfaceWeighted_out.csv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3 –Failure Probability from Converged Solution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0817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20269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803336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546183" y="5424558"/>
            <a:ext cx="1725169" cy="9219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947165" y="5887845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5271352" y="561562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5271352" y="6127478"/>
            <a:ext cx="59901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1596950" y="5683810"/>
            <a:ext cx="1542616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LimitSurface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70370" y="542981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OutputFile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870370" y="5941028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Probability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Picture 3" descr="Screen Shot 2016-10-07 at 3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32" y="4149846"/>
            <a:ext cx="3517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 smtClean="0"/>
              <a:t>Thank you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 smtClean="0"/>
              <a:t>Questions?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59152"/>
            <a:ext cx="8231187" cy="2217926"/>
          </a:xfrm>
        </p:spPr>
        <p:txBody>
          <a:bodyPr/>
          <a:lstStyle/>
          <a:p>
            <a:pPr algn="just"/>
            <a:r>
              <a:rPr lang="en-US" dirty="0"/>
              <a:t>Reliability theory </a:t>
            </a:r>
            <a:r>
              <a:rPr lang="en-US" dirty="0" smtClean="0"/>
              <a:t>evaluates the failure probability </a:t>
            </a:r>
            <a:r>
              <a:rPr lang="en-US" dirty="0"/>
              <a:t>of a system </a:t>
            </a:r>
            <a:r>
              <a:rPr lang="en-US" dirty="0" smtClean="0"/>
              <a:t>given </a:t>
            </a:r>
            <a:r>
              <a:rPr lang="en-US" dirty="0"/>
              <a:t>an interval of </a:t>
            </a:r>
            <a:r>
              <a:rPr lang="en-US" dirty="0" smtClean="0"/>
              <a:t>time </a:t>
            </a:r>
          </a:p>
          <a:p>
            <a:pPr algn="just"/>
            <a:r>
              <a:rPr lang="en-US" dirty="0" smtClean="0"/>
              <a:t>Failure is an “event”</a:t>
            </a:r>
          </a:p>
          <a:p>
            <a:pPr lvl="1" algn="just"/>
            <a:r>
              <a:rPr lang="en-US" dirty="0"/>
              <a:t>G</a:t>
            </a:r>
            <a:r>
              <a:rPr lang="en-US" dirty="0" smtClean="0"/>
              <a:t>oal </a:t>
            </a:r>
            <a:r>
              <a:rPr lang="en-US" dirty="0"/>
              <a:t>is </a:t>
            </a:r>
            <a:r>
              <a:rPr lang="en-US" dirty="0" smtClean="0"/>
              <a:t>to forecast/assess </a:t>
            </a:r>
            <a:r>
              <a:rPr lang="en-US" dirty="0"/>
              <a:t>the </a:t>
            </a:r>
            <a:r>
              <a:rPr lang="en-US" dirty="0" smtClean="0"/>
              <a:t>failure events of a </a:t>
            </a:r>
            <a:r>
              <a:rPr lang="en-US" dirty="0"/>
              <a:t>given population or </a:t>
            </a:r>
            <a:r>
              <a:rPr lang="en-US" dirty="0" smtClean="0"/>
              <a:t>the event failure probability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Reliability Analysis: a quick introduction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4188" y="3689199"/>
            <a:ext cx="82311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Main </a:t>
            </a: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goal</a:t>
            </a:r>
          </a:p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200" b="1" i="1" dirty="0" smtClean="0">
              <a:solidFill>
                <a:srgbClr val="3333CC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2200" b="1" i="1" dirty="0">
              <a:solidFill>
                <a:srgbClr val="3333CC"/>
              </a:solidFill>
              <a:latin typeface="Arial"/>
              <a:cs typeface="Arial"/>
            </a:endParaRPr>
          </a:p>
          <a:p>
            <a:pPr algn="ctr"/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Compute </a:t>
            </a:r>
            <a:r>
              <a:rPr lang="en-US" sz="2200" b="1" i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failure</a:t>
            </a:r>
            <a:r>
              <a:rPr lang="en-US" sz="2200" b="1" i="1" dirty="0" smtClean="0">
                <a:solidFill>
                  <a:srgbClr val="3333CC"/>
                </a:solidFill>
              </a:rPr>
              <a:t> </a:t>
            </a:r>
            <a:r>
              <a:rPr lang="en-US" sz="2200" b="1" i="1" dirty="0" smtClean="0">
                <a:solidFill>
                  <a:srgbClr val="3333CC"/>
                </a:solidFill>
                <a:latin typeface="Arial"/>
                <a:cs typeface="Arial"/>
              </a:rPr>
              <a:t>probability</a:t>
            </a:r>
            <a:endParaRPr lang="en-US" sz="2200" b="1" i="1" dirty="0">
              <a:solidFill>
                <a:srgbClr val="33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7631" y="4517837"/>
            <a:ext cx="511117" cy="827041"/>
          </a:xfrm>
          <a:prstGeom prst="down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357"/>
            <a:ext cx="8231187" cy="2894344"/>
          </a:xfrm>
        </p:spPr>
        <p:txBody>
          <a:bodyPr/>
          <a:lstStyle/>
          <a:p>
            <a:pPr algn="just"/>
            <a:r>
              <a:rPr lang="en-US" dirty="0" smtClean="0"/>
              <a:t>The evaluation of the failure probability might be computationally challenging, if traditional once-through sampling is employed:</a:t>
            </a:r>
          </a:p>
          <a:p>
            <a:pPr lvl="1" algn="just"/>
            <a:r>
              <a:rPr lang="en-US" dirty="0" smtClean="0"/>
              <a:t>Rare events (low probability) require an enormous number of input space explorations:</a:t>
            </a:r>
          </a:p>
          <a:p>
            <a:pPr lvl="2" algn="just"/>
            <a:r>
              <a:rPr lang="en-US" dirty="0" smtClean="0"/>
              <a:t>Computing a failure probability of 10</a:t>
            </a:r>
            <a:r>
              <a:rPr lang="en-US" baseline="30000" dirty="0" smtClean="0"/>
              <a:t>-6</a:t>
            </a:r>
            <a:r>
              <a:rPr lang="en-US" dirty="0" smtClean="0"/>
              <a:t> would require millions of Monte Carlo samples</a:t>
            </a:r>
          </a:p>
          <a:p>
            <a:pPr lvl="1" algn="just"/>
            <a:r>
              <a:rPr lang="en-US" dirty="0"/>
              <a:t>I</a:t>
            </a:r>
            <a:r>
              <a:rPr lang="en-US" dirty="0" smtClean="0"/>
              <a:t>nformation contained </a:t>
            </a:r>
            <a:r>
              <a:rPr lang="en-US" dirty="0" smtClean="0"/>
              <a:t>in the </a:t>
            </a:r>
            <a:r>
              <a:rPr lang="en-US" dirty="0" smtClean="0"/>
              <a:t>evaluated </a:t>
            </a:r>
            <a:r>
              <a:rPr lang="en-US" dirty="0" smtClean="0"/>
              <a:t>histories is not used to </a:t>
            </a:r>
            <a:r>
              <a:rPr lang="en-US" dirty="0" smtClean="0"/>
              <a:t>inform the </a:t>
            </a:r>
            <a:r>
              <a:rPr lang="en-US" dirty="0" smtClean="0"/>
              <a:t>sampling strategy:</a:t>
            </a:r>
          </a:p>
          <a:p>
            <a:pPr lvl="2" algn="just"/>
            <a:r>
              <a:rPr lang="en-US" dirty="0" smtClean="0"/>
              <a:t>System </a:t>
            </a:r>
            <a:r>
              <a:rPr lang="en-US" dirty="0"/>
              <a:t>response depends on many variables but often </a:t>
            </a:r>
            <a:r>
              <a:rPr lang="en-US" dirty="0" smtClean="0"/>
              <a:t>few are really important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Reliability Analysis: Goal-oriented sampling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53653" y="4792405"/>
            <a:ext cx="695439" cy="635095"/>
          </a:xfrm>
          <a:prstGeom prst="leftArrow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1840" y="5734175"/>
            <a:ext cx="8231187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>
              <a:buNone/>
            </a:pPr>
            <a:r>
              <a:rPr lang="en-US" b="1" dirty="0" smtClean="0">
                <a:solidFill>
                  <a:srgbClr val="3333CC"/>
                </a:solidFill>
              </a:rPr>
              <a:t>Adaptive Sampling based on Reliability (Limit) Surface search</a:t>
            </a:r>
            <a:endParaRPr lang="en-US" b="1" i="1" dirty="0" smtClean="0">
              <a:solidFill>
                <a:srgbClr val="3333CC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2815184"/>
            <a:ext cx="8231187" cy="99199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System Response: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Reliability Analysis: Limit Surface Concept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85000"/>
              </p:ext>
            </p:extLst>
          </p:nvPr>
        </p:nvGraphicFramePr>
        <p:xfrm>
          <a:off x="2965666" y="3227316"/>
          <a:ext cx="834513" cy="505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2" name="Equation" r:id="rId3" imgW="355600" imgH="215900" progId="Equation.3">
                  <p:embed/>
                </p:oleObj>
              </mc:Choice>
              <mc:Fallback>
                <p:oleObj name="Equation" r:id="rId3" imgW="355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5666" y="3227316"/>
                        <a:ext cx="834513" cy="505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5613" y="1598613"/>
            <a:ext cx="8231187" cy="121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limit surface can be described as the hyper-surface that classifies the input space with respect transition regions:</a:t>
            </a:r>
          </a:p>
          <a:p>
            <a:pPr lvl="1"/>
            <a:r>
              <a:rPr lang="en-US" dirty="0" smtClean="0"/>
              <a:t>The locus of points that divides the input domain with respect a </a:t>
            </a:r>
            <a:r>
              <a:rPr lang="en-US" dirty="0" err="1" smtClean="0"/>
              <a:t>boolean</a:t>
            </a:r>
            <a:r>
              <a:rPr lang="en-US" dirty="0" smtClean="0"/>
              <a:t> response (e.g. failure/success)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5613" y="4034406"/>
            <a:ext cx="8231187" cy="76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goal function is an object that is defined as a part of the system outcome space. In a safety context, the goal function usually represents the success or failure (transition) of the system.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44779"/>
              </p:ext>
            </p:extLst>
          </p:nvPr>
        </p:nvGraphicFramePr>
        <p:xfrm>
          <a:off x="2047300" y="5163062"/>
          <a:ext cx="4617997" cy="106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3" name="Equation" r:id="rId5" imgW="2908300" imgH="673100" progId="Equation.3">
                  <p:embed/>
                </p:oleObj>
              </mc:Choice>
              <mc:Fallback>
                <p:oleObj name="Equation" r:id="rId5" imgW="29083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7300" y="5163062"/>
                        <a:ext cx="4617997" cy="1068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8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5613" y="3701412"/>
            <a:ext cx="4663607" cy="99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the system evolution is represented by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It is possible to identify the set of pairs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 smtClean="0"/>
              <a:t>Reliability Analysis: Limit Surface Concept 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5614" y="1851029"/>
            <a:ext cx="7873965" cy="61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             </a:t>
            </a:r>
            <a:r>
              <a:rPr lang="en-US" dirty="0" smtClean="0"/>
              <a:t>as </a:t>
            </a:r>
            <a:r>
              <a:rPr lang="en-US" dirty="0"/>
              <a:t>the transition surface in the output space with </a:t>
            </a:r>
            <a:r>
              <a:rPr lang="en-US" dirty="0" smtClean="0"/>
              <a:t>respect to the goal function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15314"/>
              </p:ext>
            </p:extLst>
          </p:nvPr>
        </p:nvGraphicFramePr>
        <p:xfrm>
          <a:off x="2253953" y="1777753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6" name="Equation" r:id="rId3" imgW="457200" imgH="215900" progId="Equation.3">
                  <p:embed/>
                </p:oleObj>
              </mc:Choice>
              <mc:Fallback>
                <p:oleObj name="Equation" r:id="rId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3953" y="1777753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29684"/>
              </p:ext>
            </p:extLst>
          </p:nvPr>
        </p:nvGraphicFramePr>
        <p:xfrm>
          <a:off x="1871663" y="2782644"/>
          <a:ext cx="40036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" name="Equation" r:id="rId5" imgW="2070100" imgH="342900" progId="Equation.3">
                  <p:embed/>
                </p:oleObj>
              </mc:Choice>
              <mc:Fallback>
                <p:oleObj name="Equation" r:id="rId5" imgW="2070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663" y="2782644"/>
                        <a:ext cx="4003675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30390"/>
              </p:ext>
            </p:extLst>
          </p:nvPr>
        </p:nvGraphicFramePr>
        <p:xfrm>
          <a:off x="3659188" y="4016375"/>
          <a:ext cx="10080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" name="Equation" r:id="rId7" imgW="609600" imgH="304800" progId="Equation.3">
                  <p:embed/>
                </p:oleObj>
              </mc:Choice>
              <mc:Fallback>
                <p:oleObj name="Equation" r:id="rId7" imgW="6096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188" y="4016375"/>
                        <a:ext cx="100806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86944"/>
              </p:ext>
            </p:extLst>
          </p:nvPr>
        </p:nvGraphicFramePr>
        <p:xfrm>
          <a:off x="4291660" y="2087563"/>
          <a:ext cx="9493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" name="Equation" r:id="rId9" imgW="596900" imgH="241300" progId="Equation.3">
                  <p:embed/>
                </p:oleObj>
              </mc:Choice>
              <mc:Fallback>
                <p:oleObj name="Equation" r:id="rId9" imgW="596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1660" y="2087563"/>
                        <a:ext cx="94932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4241055" y="4017004"/>
            <a:ext cx="339179" cy="418084"/>
          </a:xfrm>
          <a:prstGeom prst="ellipse">
            <a:avLst/>
          </a:prstGeom>
          <a:solidFill>
            <a:schemeClr val="accent1"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88644" y="4018797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8" idx="6"/>
            <a:endCxn id="26" idx="1"/>
          </p:cNvCxnSpPr>
          <p:nvPr/>
        </p:nvCxnSpPr>
        <p:spPr bwMode="auto">
          <a:xfrm flipV="1">
            <a:off x="4327823" y="3886687"/>
            <a:ext cx="2085006" cy="341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6"/>
          </p:cNvCxnSpPr>
          <p:nvPr/>
        </p:nvCxnSpPr>
        <p:spPr bwMode="auto">
          <a:xfrm>
            <a:off x="4580234" y="4226046"/>
            <a:ext cx="1832595" cy="209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12829" y="4249813"/>
            <a:ext cx="985982" cy="370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Initial Conditions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412829" y="3701412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Stochastic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Parameters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459249"/>
              </p:ext>
            </p:extLst>
          </p:nvPr>
        </p:nvGraphicFramePr>
        <p:xfrm>
          <a:off x="3760788" y="4903788"/>
          <a:ext cx="9588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Equation" r:id="rId11" imgW="520700" imgH="304800" progId="Equation.3">
                  <p:embed/>
                </p:oleObj>
              </mc:Choice>
              <mc:Fallback>
                <p:oleObj name="Equation" r:id="rId11" imgW="520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60788" y="4903788"/>
                        <a:ext cx="9588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55614" y="5464982"/>
            <a:ext cx="7327580" cy="39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input space, which leads </a:t>
            </a:r>
            <a:r>
              <a:rPr lang="en-US" dirty="0" smtClean="0"/>
              <a:t>the system </a:t>
            </a:r>
            <a:r>
              <a:rPr lang="en-US" dirty="0"/>
              <a:t>outcome to </a:t>
            </a:r>
            <a:r>
              <a:rPr lang="en-US" dirty="0" smtClean="0"/>
              <a:t>match: </a:t>
            </a:r>
            <a:endParaRPr lang="en-US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098538"/>
              </p:ext>
            </p:extLst>
          </p:nvPr>
        </p:nvGraphicFramePr>
        <p:xfrm>
          <a:off x="3685446" y="5980800"/>
          <a:ext cx="982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1" name="Equation" r:id="rId13" imgW="457200" imgH="215900" progId="Equation.3">
                  <p:embed/>
                </p:oleObj>
              </mc:Choice>
              <mc:Fallback>
                <p:oleObj name="Equation" r:id="rId13" imgW="457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46" y="5980800"/>
                        <a:ext cx="98266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020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 animBg="1"/>
      <p:bldP spid="18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28600" y="1598613"/>
            <a:ext cx="5226050" cy="4524375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Training on initial</a:t>
            </a:r>
            <a:r>
              <a:rPr lang="en-US" i="1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small number of sampled points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A fine grid is classified (failure or success) based on </a:t>
            </a:r>
            <a:r>
              <a:rPr lang="en-US" dirty="0" smtClean="0">
                <a:latin typeface="Arial" charset="0"/>
              </a:rPr>
              <a:t>an user-specified surrogate model (</a:t>
            </a:r>
            <a:r>
              <a:rPr lang="en-US" dirty="0" smtClean="0">
                <a:solidFill>
                  <a:srgbClr val="3366FF"/>
                </a:solidFill>
              </a:rPr>
              <a:t>sampling of the surrogate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The limit surface is identified by the location of transition between failure/success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The furthest </a:t>
            </a:r>
            <a:r>
              <a:rPr lang="en-US" dirty="0">
                <a:latin typeface="Arial" charset="0"/>
              </a:rPr>
              <a:t>point on the limit surface from any other already tested point is </a:t>
            </a:r>
            <a:r>
              <a:rPr lang="en-US" dirty="0" smtClean="0">
                <a:latin typeface="Arial" charset="0"/>
              </a:rPr>
              <a:t>chosen </a:t>
            </a:r>
            <a:r>
              <a:rPr lang="en-US" dirty="0">
                <a:latin typeface="Arial" charset="0"/>
              </a:rPr>
              <a:t>to test the classifier </a:t>
            </a:r>
            <a:r>
              <a:rPr lang="en-US" dirty="0" smtClean="0">
                <a:latin typeface="Arial" charset="0"/>
              </a:rPr>
              <a:t>(</a:t>
            </a:r>
            <a:r>
              <a:rPr lang="en-US" dirty="0" smtClean="0">
                <a:solidFill>
                  <a:srgbClr val="3366FF"/>
                </a:solidFill>
              </a:rPr>
              <a:t>convergence test</a:t>
            </a:r>
            <a:r>
              <a:rPr lang="en-US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Arial" charset="0"/>
              </a:rPr>
              <a:t>Process </a:t>
            </a:r>
            <a:r>
              <a:rPr lang="en-US" dirty="0" smtClean="0">
                <a:latin typeface="Arial" charset="0"/>
              </a:rPr>
              <a:t>iterates (2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latin typeface="Arial" charset="0"/>
              </a:rPr>
              <a:t>4) until </a:t>
            </a:r>
            <a:r>
              <a:rPr lang="en-US" dirty="0">
                <a:latin typeface="Arial" charset="0"/>
              </a:rPr>
              <a:t>the limit </a:t>
            </a:r>
            <a:r>
              <a:rPr lang="en-US" dirty="0" smtClean="0">
                <a:latin typeface="Arial" charset="0"/>
              </a:rPr>
              <a:t>surface converges</a:t>
            </a:r>
            <a:endParaRPr lang="en-US" dirty="0">
              <a:latin typeface="Arial" charset="0"/>
            </a:endParaRPr>
          </a:p>
        </p:txBody>
      </p:sp>
      <p:cxnSp>
        <p:nvCxnSpPr>
          <p:cNvPr id="18435" name="Straight Connector 5"/>
          <p:cNvCxnSpPr>
            <a:cxnSpLocks noChangeShapeType="1"/>
          </p:cNvCxnSpPr>
          <p:nvPr/>
        </p:nvCxnSpPr>
        <p:spPr bwMode="auto">
          <a:xfrm>
            <a:off x="5894388" y="2292350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6" name="Straight Connector 6"/>
          <p:cNvCxnSpPr>
            <a:cxnSpLocks noChangeShapeType="1"/>
          </p:cNvCxnSpPr>
          <p:nvPr/>
        </p:nvCxnSpPr>
        <p:spPr bwMode="auto">
          <a:xfrm>
            <a:off x="5894388" y="3032125"/>
            <a:ext cx="3027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7" name="Straight Connector 7"/>
          <p:cNvCxnSpPr>
            <a:cxnSpLocks noChangeShapeType="1"/>
          </p:cNvCxnSpPr>
          <p:nvPr/>
        </p:nvCxnSpPr>
        <p:spPr bwMode="auto">
          <a:xfrm>
            <a:off x="5921375" y="3813175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Connector 8"/>
          <p:cNvCxnSpPr>
            <a:cxnSpLocks noChangeShapeType="1"/>
          </p:cNvCxnSpPr>
          <p:nvPr/>
        </p:nvCxnSpPr>
        <p:spPr bwMode="auto">
          <a:xfrm>
            <a:off x="5921375" y="4627563"/>
            <a:ext cx="302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Connector 9"/>
          <p:cNvCxnSpPr>
            <a:cxnSpLocks noChangeShapeType="1"/>
          </p:cNvCxnSpPr>
          <p:nvPr/>
        </p:nvCxnSpPr>
        <p:spPr bwMode="auto">
          <a:xfrm flipV="1">
            <a:off x="6496050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Connector 12"/>
          <p:cNvCxnSpPr>
            <a:cxnSpLocks noChangeShapeType="1"/>
          </p:cNvCxnSpPr>
          <p:nvPr/>
        </p:nvCxnSpPr>
        <p:spPr bwMode="auto">
          <a:xfrm flipV="1">
            <a:off x="7478713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Connector 13"/>
          <p:cNvCxnSpPr>
            <a:cxnSpLocks noChangeShapeType="1"/>
          </p:cNvCxnSpPr>
          <p:nvPr/>
        </p:nvCxnSpPr>
        <p:spPr bwMode="auto">
          <a:xfrm flipV="1">
            <a:off x="8478838" y="1949450"/>
            <a:ext cx="0" cy="304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2" name="Oval 14"/>
          <p:cNvSpPr>
            <a:spLocks noChangeArrowheads="1"/>
          </p:cNvSpPr>
          <p:nvPr/>
        </p:nvSpPr>
        <p:spPr bwMode="auto">
          <a:xfrm>
            <a:off x="8380413" y="44910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Oval 15"/>
          <p:cNvSpPr>
            <a:spLocks noChangeArrowheads="1"/>
          </p:cNvSpPr>
          <p:nvPr/>
        </p:nvSpPr>
        <p:spPr bwMode="auto">
          <a:xfrm>
            <a:off x="8361363" y="289083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Oval 16"/>
          <p:cNvSpPr>
            <a:spLocks noChangeArrowheads="1"/>
          </p:cNvSpPr>
          <p:nvPr/>
        </p:nvSpPr>
        <p:spPr bwMode="auto">
          <a:xfrm>
            <a:off x="6372225" y="3700463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Oval 17"/>
          <p:cNvSpPr>
            <a:spLocks noChangeArrowheads="1"/>
          </p:cNvSpPr>
          <p:nvPr/>
        </p:nvSpPr>
        <p:spPr bwMode="auto">
          <a:xfrm>
            <a:off x="7356475" y="367188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Oval 18"/>
          <p:cNvSpPr>
            <a:spLocks noChangeArrowheads="1"/>
          </p:cNvSpPr>
          <p:nvPr/>
        </p:nvSpPr>
        <p:spPr bwMode="auto">
          <a:xfrm>
            <a:off x="8361363" y="3671888"/>
            <a:ext cx="234950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6378575" y="4486275"/>
            <a:ext cx="234950" cy="282575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Oval 20"/>
          <p:cNvSpPr>
            <a:spLocks noChangeArrowheads="1"/>
          </p:cNvSpPr>
          <p:nvPr/>
        </p:nvSpPr>
        <p:spPr bwMode="auto">
          <a:xfrm>
            <a:off x="7361238" y="4483100"/>
            <a:ext cx="236537" cy="2825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Oval 21"/>
          <p:cNvSpPr>
            <a:spLocks noChangeArrowheads="1"/>
          </p:cNvSpPr>
          <p:nvPr/>
        </p:nvSpPr>
        <p:spPr bwMode="auto">
          <a:xfrm>
            <a:off x="6372225" y="2863850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Oval 22"/>
          <p:cNvSpPr>
            <a:spLocks noChangeArrowheads="1"/>
          </p:cNvSpPr>
          <p:nvPr/>
        </p:nvSpPr>
        <p:spPr bwMode="auto">
          <a:xfrm>
            <a:off x="7356475" y="28908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Oval 23"/>
          <p:cNvSpPr>
            <a:spLocks noChangeArrowheads="1"/>
          </p:cNvSpPr>
          <p:nvPr/>
        </p:nvSpPr>
        <p:spPr bwMode="auto">
          <a:xfrm>
            <a:off x="7326313" y="2151063"/>
            <a:ext cx="236537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Oval 24"/>
          <p:cNvSpPr>
            <a:spLocks noChangeArrowheads="1"/>
          </p:cNvSpPr>
          <p:nvPr/>
        </p:nvSpPr>
        <p:spPr bwMode="auto">
          <a:xfrm>
            <a:off x="8361363" y="2151063"/>
            <a:ext cx="234950" cy="2841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Oval 26"/>
          <p:cNvSpPr>
            <a:spLocks noChangeArrowheads="1"/>
          </p:cNvSpPr>
          <p:nvPr/>
        </p:nvSpPr>
        <p:spPr bwMode="auto">
          <a:xfrm>
            <a:off x="6378575" y="2166938"/>
            <a:ext cx="234950" cy="2825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456" name="Straight Connector 31"/>
          <p:cNvCxnSpPr>
            <a:cxnSpLocks noChangeShapeType="1"/>
          </p:cNvCxnSpPr>
          <p:nvPr/>
        </p:nvCxnSpPr>
        <p:spPr bwMode="auto">
          <a:xfrm flipH="1">
            <a:off x="7915275" y="2527300"/>
            <a:ext cx="903288" cy="366713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Connector 32"/>
          <p:cNvCxnSpPr>
            <a:cxnSpLocks noChangeShapeType="1"/>
          </p:cNvCxnSpPr>
          <p:nvPr/>
        </p:nvCxnSpPr>
        <p:spPr bwMode="auto">
          <a:xfrm>
            <a:off x="6956425" y="4325938"/>
            <a:ext cx="0" cy="120015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Straight Connector 33"/>
          <p:cNvCxnSpPr>
            <a:cxnSpLocks noChangeShapeType="1"/>
          </p:cNvCxnSpPr>
          <p:nvPr/>
        </p:nvCxnSpPr>
        <p:spPr bwMode="auto">
          <a:xfrm flipH="1">
            <a:off x="6916738" y="4154488"/>
            <a:ext cx="1023937" cy="192087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Straight Connector 34"/>
          <p:cNvCxnSpPr>
            <a:cxnSpLocks noChangeShapeType="1"/>
          </p:cNvCxnSpPr>
          <p:nvPr/>
        </p:nvCxnSpPr>
        <p:spPr bwMode="auto">
          <a:xfrm flipV="1">
            <a:off x="7915275" y="2863850"/>
            <a:ext cx="0" cy="1309688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Content Placeholder 2"/>
          <p:cNvSpPr txBox="1">
            <a:spLocks/>
          </p:cNvSpPr>
          <p:nvPr/>
        </p:nvSpPr>
        <p:spPr bwMode="auto">
          <a:xfrm>
            <a:off x="6167438" y="5618163"/>
            <a:ext cx="1577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Limit surface</a:t>
            </a:r>
          </a:p>
        </p:txBody>
      </p:sp>
      <p:sp>
        <p:nvSpPr>
          <p:cNvPr id="18461" name="Oval 4"/>
          <p:cNvSpPr>
            <a:spLocks noChangeArrowheads="1"/>
          </p:cNvSpPr>
          <p:nvPr/>
        </p:nvSpPr>
        <p:spPr bwMode="auto">
          <a:xfrm>
            <a:off x="6834188" y="2619375"/>
            <a:ext cx="563562" cy="6207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Oval 35"/>
          <p:cNvSpPr>
            <a:spLocks noChangeArrowheads="1"/>
          </p:cNvSpPr>
          <p:nvPr/>
        </p:nvSpPr>
        <p:spPr bwMode="auto">
          <a:xfrm>
            <a:off x="8504238" y="4257675"/>
            <a:ext cx="563562" cy="619125"/>
          </a:xfrm>
          <a:prstGeom prst="ellipse">
            <a:avLst/>
          </a:prstGeom>
          <a:solidFill>
            <a:srgbClr val="4EFF61"/>
          </a:solidFill>
          <a:ln w="38100">
            <a:noFill/>
            <a:round/>
            <a:headEnd/>
            <a:tailEnd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18463" name="Content Placeholder 2"/>
          <p:cNvSpPr txBox="1">
            <a:spLocks/>
          </p:cNvSpPr>
          <p:nvPr/>
        </p:nvSpPr>
        <p:spPr bwMode="auto">
          <a:xfrm>
            <a:off x="8010525" y="1571625"/>
            <a:ext cx="936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Failure</a:t>
            </a:r>
          </a:p>
        </p:txBody>
      </p:sp>
      <p:cxnSp>
        <p:nvCxnSpPr>
          <p:cNvPr id="18464" name="Straight Arrow Connector 37"/>
          <p:cNvCxnSpPr>
            <a:cxnSpLocks noChangeShapeType="1"/>
            <a:endCxn id="18461" idx="7"/>
          </p:cNvCxnSpPr>
          <p:nvPr/>
        </p:nvCxnSpPr>
        <p:spPr bwMode="auto">
          <a:xfrm flipH="1">
            <a:off x="7315200" y="1949450"/>
            <a:ext cx="695325" cy="76041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Content Placeholder 2"/>
          <p:cNvSpPr txBox="1">
            <a:spLocks/>
          </p:cNvSpPr>
          <p:nvPr/>
        </p:nvSpPr>
        <p:spPr bwMode="auto">
          <a:xfrm>
            <a:off x="7915275" y="5641975"/>
            <a:ext cx="1054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>
                <a:solidFill>
                  <a:srgbClr val="000090"/>
                </a:solidFill>
              </a:rPr>
              <a:t>Success</a:t>
            </a:r>
          </a:p>
        </p:txBody>
      </p:sp>
      <p:cxnSp>
        <p:nvCxnSpPr>
          <p:cNvPr id="18466" name="Straight Arrow Connector 39"/>
          <p:cNvCxnSpPr>
            <a:cxnSpLocks noChangeShapeType="1"/>
            <a:stCxn id="18465" idx="0"/>
          </p:cNvCxnSpPr>
          <p:nvPr/>
        </p:nvCxnSpPr>
        <p:spPr bwMode="auto">
          <a:xfrm flipV="1">
            <a:off x="8442325" y="4995863"/>
            <a:ext cx="173038" cy="646112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Content Placeholder 2"/>
          <p:cNvSpPr txBox="1">
            <a:spLocks/>
          </p:cNvSpPr>
          <p:nvPr/>
        </p:nvSpPr>
        <p:spPr bwMode="auto">
          <a:xfrm>
            <a:off x="4510088" y="6122988"/>
            <a:ext cx="12223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40000"/>
              </a:spcBef>
              <a:buClr>
                <a:srgbClr val="FF6600"/>
              </a:buClr>
            </a:pPr>
            <a:r>
              <a:rPr lang="en-US" sz="2000" dirty="0">
                <a:solidFill>
                  <a:srgbClr val="000090"/>
                </a:solidFill>
              </a:rPr>
              <a:t>Next point</a:t>
            </a:r>
          </a:p>
        </p:txBody>
      </p:sp>
      <p:cxnSp>
        <p:nvCxnSpPr>
          <p:cNvPr id="18468" name="Straight Arrow Connector 42"/>
          <p:cNvCxnSpPr>
            <a:cxnSpLocks noChangeShapeType="1"/>
            <a:endCxn id="18447" idx="3"/>
          </p:cNvCxnSpPr>
          <p:nvPr/>
        </p:nvCxnSpPr>
        <p:spPr bwMode="auto">
          <a:xfrm flipV="1">
            <a:off x="5486400" y="4727575"/>
            <a:ext cx="927100" cy="1325563"/>
          </a:xfrm>
          <a:prstGeom prst="straightConnector1">
            <a:avLst/>
          </a:prstGeom>
          <a:noFill/>
          <a:ln w="28575">
            <a:solidFill>
              <a:srgbClr val="00366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Multiply 1"/>
          <p:cNvSpPr/>
          <p:nvPr/>
        </p:nvSpPr>
        <p:spPr>
          <a:xfrm>
            <a:off x="6781800" y="2590800"/>
            <a:ext cx="641350" cy="642937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455613" y="1004888"/>
            <a:ext cx="823118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5pPr>
            <a:lvl6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6pPr>
            <a:lvl7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7pPr>
            <a:lvl8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8pPr>
            <a:lvl9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3663"/>
                </a:solidFill>
                <a:latin typeface="Arial" charset="0"/>
              </a:defRPr>
            </a:lvl9pPr>
          </a:lstStyle>
          <a:p>
            <a:r>
              <a:rPr lang="en-US" dirty="0" smtClean="0"/>
              <a:t>Reliability Analysis: Limit Surface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dirty="0"/>
              <a:t>Reliability </a:t>
            </a:r>
            <a:r>
              <a:rPr lang="en-US" dirty="0" smtClean="0"/>
              <a:t>Analysis: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671968"/>
            <a:ext cx="8231187" cy="1445624"/>
          </a:xfrm>
        </p:spPr>
        <p:txBody>
          <a:bodyPr/>
          <a:lstStyle/>
          <a:p>
            <a:pPr algn="just"/>
            <a:r>
              <a:rPr lang="en-US" dirty="0" smtClean="0"/>
              <a:t>For the Adaptive Sampling based on the Reliability (Limit) Surface search, special types of ROMs called “classifiers” are used:</a:t>
            </a:r>
          </a:p>
          <a:p>
            <a:pPr lvl="1" algn="just"/>
            <a:r>
              <a:rPr lang="en-US" dirty="0" smtClean="0">
                <a:solidFill>
                  <a:srgbClr val="3366FF"/>
                </a:solidFill>
              </a:rPr>
              <a:t>A model (set of equations) </a:t>
            </a:r>
            <a:r>
              <a:rPr lang="en-US" dirty="0" smtClean="0">
                <a:solidFill>
                  <a:srgbClr val="3366FF"/>
                </a:solidFill>
                <a:latin typeface="Arial" charset="0"/>
              </a:rPr>
              <a:t>that</a:t>
            </a:r>
            <a:r>
              <a:rPr lang="en-US" i="1" dirty="0" smtClean="0">
                <a:solidFill>
                  <a:srgbClr val="3366FF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3366FF"/>
                </a:solidFill>
              </a:rPr>
              <a:t>identifies to which category </a:t>
            </a:r>
            <a:r>
              <a:rPr lang="en-US" dirty="0">
                <a:solidFill>
                  <a:srgbClr val="3366FF"/>
                </a:solidFill>
              </a:rPr>
              <a:t>an object </a:t>
            </a:r>
            <a:r>
              <a:rPr lang="en-US" dirty="0" smtClean="0">
                <a:solidFill>
                  <a:srgbClr val="3366FF"/>
                </a:solidFill>
              </a:rPr>
              <a:t>belongs in </a:t>
            </a:r>
            <a:r>
              <a:rPr lang="en-US" dirty="0">
                <a:solidFill>
                  <a:srgbClr val="3366FF"/>
                </a:solidFill>
              </a:rPr>
              <a:t>the feature (input) space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4188" y="5788920"/>
            <a:ext cx="8231187" cy="91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US" dirty="0" smtClean="0"/>
              <a:t>In RAVEN, these ROMs are used as acceleration schemes for goal oriented sampling strategies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/>
              <a:t>they can be used to predict the location of the reliability (limit) surface </a:t>
            </a:r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Font typeface="Times New Roman" pitchFamily="18" charset="0"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5613" y="3199964"/>
            <a:ext cx="6395077" cy="199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3366FF"/>
                </a:solidFill>
              </a:rPr>
              <a:t>Let’s consider again</a:t>
            </a:r>
            <a:r>
              <a:rPr lang="en-US" dirty="0" smtClean="0"/>
              <a:t> a set of </a:t>
            </a:r>
            <a:r>
              <a:rPr lang="en-US" i="1" dirty="0" smtClean="0"/>
              <a:t>N</a:t>
            </a:r>
            <a:r>
              <a:rPr lang="en-US" dirty="0" smtClean="0"/>
              <a:t> data points</a:t>
            </a:r>
          </a:p>
          <a:p>
            <a:r>
              <a:rPr lang="en-US" dirty="0" smtClean="0"/>
              <a:t>Based on the goal function     :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Build a </a:t>
            </a:r>
            <a:r>
              <a:rPr lang="en-US" dirty="0" smtClean="0">
                <a:solidFill>
                  <a:srgbClr val="3366FF"/>
                </a:solidFill>
              </a:rPr>
              <a:t>surrogate model of type “classifier” </a:t>
            </a:r>
          </a:p>
          <a:p>
            <a:pPr lvl="1"/>
            <a:r>
              <a:rPr lang="en-US" dirty="0" smtClean="0"/>
              <a:t>Reduced Order Model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26906"/>
              </p:ext>
            </p:extLst>
          </p:nvPr>
        </p:nvGraphicFramePr>
        <p:xfrm>
          <a:off x="5469831" y="3133368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"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9831" y="3133368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07314"/>
              </p:ext>
            </p:extLst>
          </p:nvPr>
        </p:nvGraphicFramePr>
        <p:xfrm>
          <a:off x="3071613" y="3882957"/>
          <a:ext cx="29225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" name="Equation" r:id="rId5" imgW="1714500" imgH="342900" progId="Equation.3">
                  <p:embed/>
                </p:oleObj>
              </mc:Choice>
              <mc:Fallback>
                <p:oleObj name="Equation" r:id="rId5" imgW="1714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1613" y="3882957"/>
                        <a:ext cx="2922588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20870"/>
              </p:ext>
            </p:extLst>
          </p:nvPr>
        </p:nvGraphicFramePr>
        <p:xfrm>
          <a:off x="3762623" y="3567261"/>
          <a:ext cx="25876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" name="Equation" r:id="rId7" imgW="152400" imgH="165100" progId="Equation.3">
                  <p:embed/>
                </p:oleObj>
              </mc:Choice>
              <mc:Fallback>
                <p:oleObj name="Equation" r:id="rId7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2623" y="3567261"/>
                        <a:ext cx="25876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3168308" y="3988682"/>
            <a:ext cx="339179" cy="4180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12" idx="2"/>
            <a:endCxn id="14" idx="1"/>
          </p:cNvCxnSpPr>
          <p:nvPr/>
        </p:nvCxnSpPr>
        <p:spPr bwMode="auto">
          <a:xfrm flipH="1">
            <a:off x="844002" y="4197724"/>
            <a:ext cx="23243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44002" y="4012449"/>
            <a:ext cx="985982" cy="370550"/>
          </a:xfrm>
          <a:prstGeom prst="rect">
            <a:avLst/>
          </a:prstGeom>
          <a:solidFill>
            <a:srgbClr val="8585E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Boolean vector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23233"/>
              </p:ext>
            </p:extLst>
          </p:nvPr>
        </p:nvGraphicFramePr>
        <p:xfrm>
          <a:off x="2873916" y="5193515"/>
          <a:ext cx="3389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" name="Equation" r:id="rId9" imgW="1930400" imgH="254000" progId="Equation.3">
                  <p:embed/>
                </p:oleObj>
              </mc:Choice>
              <mc:Fallback>
                <p:oleObj name="Equation" r:id="rId9" imgW="1930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3916" y="5193515"/>
                        <a:ext cx="33893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6517171" y="3701982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93571" y="3625782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/>
          <p:cNvSpPr/>
          <p:nvPr/>
        </p:nvSpPr>
        <p:spPr>
          <a:xfrm>
            <a:off x="8193571" y="4463982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21971" y="38543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45771" y="44639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26771" y="41591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74371" y="45401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593371" y="40067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669571" y="43115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26771" y="3930582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98171" y="4311582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39350" y="41042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22722</TotalTime>
  <Words>2630</Words>
  <Application>Microsoft Macintosh PowerPoint</Application>
  <PresentationFormat>On-screen Show (4:3)</PresentationFormat>
  <Paragraphs>442</Paragraphs>
  <Slides>33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Default Design</vt:lpstr>
      <vt:lpstr>Equation</vt:lpstr>
      <vt:lpstr>Reliability Analysis on a BWR SBO Scenario Using RAVEN</vt:lpstr>
      <vt:lpstr>Outline</vt:lpstr>
      <vt:lpstr>Reliability Analysis:  INTRODUCTION</vt:lpstr>
      <vt:lpstr>Reliability Analysis: a quick introduction</vt:lpstr>
      <vt:lpstr>Reliability Analysis: Goal-oriented sampling</vt:lpstr>
      <vt:lpstr>Reliability Analysis: Limit Surface Concept</vt:lpstr>
      <vt:lpstr>Reliability Analysis: Limit Surface Concept </vt:lpstr>
      <vt:lpstr>PowerPoint Presentation</vt:lpstr>
      <vt:lpstr>Reliability Analysis: ROMs</vt:lpstr>
      <vt:lpstr>Reliability Analysis and RAVEN</vt:lpstr>
      <vt:lpstr>Reliability Analysis and RAVEN: Samplers</vt:lpstr>
      <vt:lpstr>PowerPoint Presentation</vt:lpstr>
      <vt:lpstr>Reliability Analysis on a BWR SBO scenario</vt:lpstr>
      <vt:lpstr>BWR SBO Scenario: Overview</vt:lpstr>
      <vt:lpstr>PowerPoint Presentation</vt:lpstr>
      <vt:lpstr>Workflow in RAVEN</vt:lpstr>
      <vt:lpstr>Exercise 1: Create a data set to seed the Adaptive Sampler</vt:lpstr>
      <vt:lpstr>1 – Sample a Model to seed the Adaptive Sampler</vt:lpstr>
      <vt:lpstr>1 – Sample a Model to seed the Adaptive Sampler</vt:lpstr>
      <vt:lpstr>1 – Sample a Model to seed the Adaptive Sampler</vt:lpstr>
      <vt:lpstr>1 – Sample a Model to seed the Adaptive Sampler</vt:lpstr>
      <vt:lpstr>1 – Sample a Model to seed the Adaptive Sampler</vt:lpstr>
      <vt:lpstr>Exercise 2: Use generated data to seed the Adaptive Sampling Step and perform Limit Surface search</vt:lpstr>
      <vt:lpstr>2- Use data to seed the Adaptive Sampling Step</vt:lpstr>
      <vt:lpstr>2- Use data to seed a Goal Oriented Sampling</vt:lpstr>
      <vt:lpstr>2- Use data to seed the Adaptive Sampling Step</vt:lpstr>
      <vt:lpstr>2- Use data to seed a Goal Oriented Sampling</vt:lpstr>
      <vt:lpstr>2- Use data to seed a Goal Oriented Sampling</vt:lpstr>
      <vt:lpstr>Exercise 3: Compute failure probability from Converged solution</vt:lpstr>
      <vt:lpstr>3 –Failure Probability from Converged Solution</vt:lpstr>
      <vt:lpstr>3 –Failure Probability from Converged Solution</vt:lpstr>
      <vt:lpstr>3 –Failure Probability from Converged Solution</vt:lpstr>
      <vt:lpstr>Thank you  Questions?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592</cp:revision>
  <cp:lastPrinted>2001-05-07T20:21:30Z</cp:lastPrinted>
  <dcterms:created xsi:type="dcterms:W3CDTF">1999-10-26T20:37:18Z</dcterms:created>
  <dcterms:modified xsi:type="dcterms:W3CDTF">2016-10-07T21:49:16Z</dcterms:modified>
</cp:coreProperties>
</file>