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2" r:id="rId2"/>
    <p:sldId id="274" r:id="rId3"/>
    <p:sldId id="27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75" r:id="rId13"/>
    <p:sldId id="287" r:id="rId14"/>
    <p:sldId id="288" r:id="rId15"/>
    <p:sldId id="289" r:id="rId16"/>
    <p:sldId id="291" r:id="rId17"/>
    <p:sldId id="292" r:id="rId18"/>
    <p:sldId id="293" r:id="rId19"/>
    <p:sldId id="295" r:id="rId2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 autoAdjust="0"/>
    <p:restoredTop sz="94660"/>
  </p:normalViewPr>
  <p:slideViewPr>
    <p:cSldViewPr snapToGrid="0" snapToObjects="1">
      <p:cViewPr>
        <p:scale>
          <a:sx n="94" d="100"/>
          <a:sy n="94" d="100"/>
        </p:scale>
        <p:origin x="-840" y="1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 smtClean="0"/>
              <a:t>Forward Sampling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</a:t>
            </a:r>
            <a:r>
              <a:rPr lang="en-US" b="0" dirty="0" smtClean="0"/>
              <a:t>workshop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PSA 2015 - April </a:t>
            </a:r>
            <a:r>
              <a:rPr lang="en-US" sz="1600" dirty="0">
                <a:latin typeface="Arial" charset="0"/>
              </a:rPr>
              <a:t>26</a:t>
            </a:r>
            <a:r>
              <a:rPr lang="en-US" sz="1600" baseline="30000" dirty="0">
                <a:latin typeface="Arial" charset="0"/>
              </a:rPr>
              <a:t>th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2015, Sun Valley (ID)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98048"/>
            <a:ext cx="5009283" cy="5170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5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500" dirty="0" err="1" smtClean="0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500" dirty="0" smtClean="0"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500" dirty="0" err="1">
                <a:solidFill>
                  <a:srgbClr val="0000FF"/>
                </a:solidFill>
                <a:latin typeface="Courier"/>
                <a:cs typeface="Courier"/>
              </a:rPr>
              <a:t>outStratified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&lt;Input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500" dirty="0" smtClean="0">
                <a:latin typeface="Courier"/>
                <a:cs typeface="Courier"/>
              </a:rPr>
              <a:t>x1</a:t>
            </a:r>
            <a:r>
              <a:rPr lang="en-US" sz="1500" dirty="0">
                <a:latin typeface="Courier"/>
                <a:cs typeface="Courier"/>
              </a:rPr>
              <a:t>,x2,</a:t>
            </a:r>
            <a:r>
              <a:rPr lang="en-US" sz="1500" dirty="0" smtClean="0">
                <a:latin typeface="Courier"/>
                <a:cs typeface="Courier"/>
              </a:rPr>
              <a:t>x3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/Input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    &lt;Output&gt;</a:t>
            </a:r>
            <a:r>
              <a:rPr lang="en-US" sz="1500" dirty="0" smtClean="0">
                <a:latin typeface="Courier"/>
                <a:cs typeface="Courier"/>
              </a:rPr>
              <a:t>y1,y2,y3,y4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5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500" dirty="0"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500" dirty="0" err="1">
                <a:solidFill>
                  <a:srgbClr val="0000FF"/>
                </a:solidFill>
                <a:latin typeface="Courier"/>
                <a:cs typeface="Courier"/>
              </a:rPr>
              <a:t>outGrid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&lt;Input&gt;</a:t>
            </a:r>
            <a:r>
              <a:rPr lang="en-US" sz="1500" dirty="0">
                <a:latin typeface="Courier"/>
                <a:cs typeface="Courier"/>
              </a:rPr>
              <a:t>x1,x2,x3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&lt;Output&gt;</a:t>
            </a:r>
            <a:r>
              <a:rPr lang="en-US" sz="1500" dirty="0">
                <a:latin typeface="Courier"/>
                <a:cs typeface="Courier"/>
              </a:rPr>
              <a:t>y1,y2,y3,y4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500" dirty="0"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500" dirty="0" err="1">
                <a:solidFill>
                  <a:srgbClr val="0000FF"/>
                </a:solidFill>
                <a:latin typeface="Courier"/>
                <a:cs typeface="Courier"/>
              </a:rPr>
              <a:t>outMC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&lt;Input&gt;</a:t>
            </a:r>
            <a:r>
              <a:rPr lang="en-US" sz="1500" dirty="0">
                <a:latin typeface="Courier"/>
                <a:cs typeface="Courier"/>
              </a:rPr>
              <a:t>x1,x2,x3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&lt;Output&gt;</a:t>
            </a:r>
            <a:r>
              <a:rPr lang="en-US" sz="1500" dirty="0">
                <a:latin typeface="Courier"/>
                <a:cs typeface="Courier"/>
              </a:rPr>
              <a:t>y1,y2,y3,y4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500" dirty="0"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500" dirty="0" err="1">
                <a:solidFill>
                  <a:srgbClr val="0000FF"/>
                </a:solidFill>
                <a:latin typeface="Courier"/>
                <a:cs typeface="Courier"/>
              </a:rPr>
              <a:t>outDoE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&lt;Input&gt;</a:t>
            </a:r>
            <a:r>
              <a:rPr lang="en-US" sz="1500" dirty="0">
                <a:latin typeface="Courier"/>
                <a:cs typeface="Courier"/>
              </a:rPr>
              <a:t>x1,x2,x3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&lt;Output&gt;</a:t>
            </a:r>
            <a:r>
              <a:rPr lang="en-US" sz="1500" dirty="0">
                <a:latin typeface="Courier"/>
                <a:cs typeface="Courier"/>
              </a:rPr>
              <a:t>y1,y2,y3,y4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500" dirty="0"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‘dummy’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&lt;Input&gt;</a:t>
            </a:r>
            <a:r>
              <a:rPr lang="en-US" sz="1500" dirty="0">
                <a:latin typeface="Courier"/>
                <a:cs typeface="Courier"/>
              </a:rPr>
              <a:t>x1,x2,x3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&lt;Output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500" dirty="0" err="1" smtClean="0">
                <a:latin typeface="Courier"/>
                <a:cs typeface="Courier"/>
              </a:rPr>
              <a:t>OutputPlaceHolder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5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1758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Models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‘.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workshop_function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variable&gt;</a:t>
            </a:r>
            <a:r>
              <a:rPr lang="en-US" sz="1400" dirty="0" smtClean="0">
                <a:latin typeface="Courier"/>
                <a:cs typeface="Courier"/>
              </a:rPr>
              <a:t>x1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variable&gt;</a:t>
            </a:r>
            <a:r>
              <a:rPr lang="en-US" sz="1400" dirty="0" smtClean="0">
                <a:latin typeface="Courier"/>
                <a:cs typeface="Courier"/>
              </a:rPr>
              <a:t>x2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variable&gt;</a:t>
            </a:r>
            <a:r>
              <a:rPr lang="en-US" sz="1400" dirty="0" smtClean="0">
                <a:latin typeface="Courier"/>
                <a:cs typeface="Courier"/>
              </a:rPr>
              <a:t>x3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what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all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&lt;/what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&lt;parameters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x1</a:t>
            </a:r>
            <a:r>
              <a:rPr lang="en-US" sz="1400" dirty="0">
                <a:latin typeface="Courier"/>
                <a:cs typeface="Courier"/>
              </a:rPr>
              <a:t>,x2,x3,y1,y2,y3,</a:t>
            </a:r>
            <a:r>
              <a:rPr lang="en-US" sz="1400" dirty="0" smtClean="0"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/parameters&gt;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</p:spTree>
    <p:extLst>
      <p:ext uri="{BB962C8B-B14F-4D97-AF65-F5344CB8AC3E}">
        <p14:creationId xmlns:p14="http://schemas.microsoft.com/office/powerpoint/2010/main" val="399126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Python External Model</a:t>
            </a: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55613" y="1622946"/>
            <a:ext cx="6721487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d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run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a = 1.0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b = 2.0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c = 3.0</a:t>
            </a:r>
          </a:p>
          <a:p>
            <a:r>
              <a:rPr lang="en-US" sz="1600" dirty="0" smtClean="0">
                <a:latin typeface="Courier"/>
                <a:cs typeface="Courier"/>
              </a:rPr>
              <a:t>  l </a:t>
            </a:r>
            <a:r>
              <a:rPr lang="en-US" sz="1600" dirty="0">
                <a:latin typeface="Courier"/>
                <a:cs typeface="Courier"/>
              </a:rPr>
              <a:t>= 1</a:t>
            </a:r>
            <a:r>
              <a:rPr lang="en-US" sz="1600" dirty="0" smtClean="0">
                <a:latin typeface="Courier"/>
                <a:cs typeface="Courier"/>
              </a:rPr>
              <a:t>.0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.y1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i="1" dirty="0" smtClean="0">
                <a:latin typeface="Courier"/>
                <a:cs typeface="Courier"/>
              </a:rPr>
              <a:t>  self</a:t>
            </a:r>
            <a:r>
              <a:rPr lang="en-US" sz="1600" dirty="0" smtClean="0">
                <a:latin typeface="Courier"/>
                <a:cs typeface="Courier"/>
              </a:rPr>
              <a:t>.y2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.x1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i="1" dirty="0" smtClean="0">
                <a:latin typeface="Courier"/>
                <a:cs typeface="Courier"/>
              </a:rPr>
              <a:t>  self</a:t>
            </a:r>
            <a:r>
              <a:rPr lang="en-US" sz="1600" dirty="0" smtClean="0">
                <a:latin typeface="Courier"/>
                <a:cs typeface="Courier"/>
              </a:rPr>
              <a:t>.y3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smtClean="0">
                <a:latin typeface="Courier"/>
                <a:cs typeface="Courier"/>
              </a:rPr>
              <a:t>a*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.x1 + b*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.x2 - c*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.x3 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i="1" dirty="0" smtClean="0">
                <a:latin typeface="Courier"/>
                <a:cs typeface="Courier"/>
              </a:rPr>
              <a:t>  self</a:t>
            </a:r>
            <a:r>
              <a:rPr lang="en-US" sz="1600" dirty="0" smtClean="0">
                <a:latin typeface="Courier"/>
                <a:cs typeface="Courier"/>
              </a:rPr>
              <a:t>.y4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</a:t>
            </a:r>
            <a:r>
              <a:rPr lang="en-US" sz="1600" dirty="0" smtClean="0">
                <a:latin typeface="Courier"/>
                <a:cs typeface="Courier"/>
              </a:rPr>
              <a:t>*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 + 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.x2*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.x3</a:t>
            </a:r>
          </a:p>
          <a:p>
            <a:r>
              <a:rPr lang="en-US" sz="1600" i="1" dirty="0" smtClean="0">
                <a:latin typeface="Courier"/>
                <a:cs typeface="Courier"/>
              </a:rPr>
              <a:t>  self</a:t>
            </a:r>
            <a:r>
              <a:rPr lang="en-US" sz="1600" dirty="0" smtClean="0">
                <a:latin typeface="Courier"/>
                <a:cs typeface="Courier"/>
              </a:rPr>
              <a:t>.y5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 smtClean="0">
                <a:latin typeface="Courier"/>
                <a:cs typeface="Courier"/>
              </a:rPr>
              <a:t>math.exp</a:t>
            </a:r>
            <a:r>
              <a:rPr lang="en-US" sz="1600" dirty="0" smtClean="0">
                <a:latin typeface="Courier"/>
                <a:cs typeface="Courier"/>
              </a:rPr>
              <a:t>(l*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.x1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344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Models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‘.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workshop_function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variable&gt;</a:t>
            </a:r>
            <a:r>
              <a:rPr lang="en-US" sz="1400" dirty="0" smtClean="0">
                <a:latin typeface="Courier"/>
                <a:cs typeface="Courier"/>
              </a:rPr>
              <a:t>x1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variable&gt;</a:t>
            </a:r>
            <a:r>
              <a:rPr lang="en-US" sz="1400" dirty="0" smtClean="0">
                <a:latin typeface="Courier"/>
                <a:cs typeface="Courier"/>
              </a:rPr>
              <a:t>x2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variable&gt;</a:t>
            </a:r>
            <a:r>
              <a:rPr lang="en-US" sz="1400" dirty="0" smtClean="0">
                <a:latin typeface="Courier"/>
                <a:cs typeface="Courier"/>
              </a:rPr>
              <a:t>x3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what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all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&lt;/what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&lt;parameters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x1</a:t>
            </a:r>
            <a:r>
              <a:rPr lang="en-US" sz="1400" dirty="0">
                <a:latin typeface="Courier"/>
                <a:cs typeface="Courier"/>
              </a:rPr>
              <a:t>,x2,x3,y1,y2,y3,</a:t>
            </a:r>
            <a:r>
              <a:rPr lang="en-US" sz="1400" dirty="0" smtClean="0"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/parameters&gt;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</p:spTree>
    <p:extLst>
      <p:ext uri="{BB962C8B-B14F-4D97-AF65-F5344CB8AC3E}">
        <p14:creationId xmlns:p14="http://schemas.microsoft.com/office/powerpoint/2010/main" val="235884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4832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&lt;Print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out_dump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type&gt;</a:t>
            </a:r>
            <a:r>
              <a:rPr lang="en-US" sz="1400" dirty="0" err="1" smtClean="0">
                <a:latin typeface="Courier"/>
                <a:cs typeface="Courier"/>
              </a:rPr>
              <a:t>csv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&lt;/type&gt;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&lt;/Print&gt;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&lt;Plot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plotLocationStratified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dim=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’3’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plotSetting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plot&gt;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&lt;type&gt;</a:t>
            </a:r>
            <a:r>
              <a:rPr lang="en-US" sz="1400" dirty="0" err="1" smtClean="0">
                <a:latin typeface="Courier"/>
                <a:cs typeface="Courier"/>
              </a:rPr>
              <a:t>scatterd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outStratified</a:t>
            </a:r>
            <a:r>
              <a:rPr lang="en-US" sz="1400" dirty="0">
                <a:latin typeface="Courier"/>
                <a:cs typeface="Courier"/>
              </a:rPr>
              <a:t>|Input|</a:t>
            </a:r>
            <a:r>
              <a:rPr lang="en-US" sz="1400" dirty="0" smtClean="0">
                <a:latin typeface="Courier"/>
                <a:cs typeface="Courier"/>
              </a:rPr>
              <a:t>x1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&lt;y&gt;</a:t>
            </a:r>
            <a:r>
              <a:rPr lang="en-US" sz="1400" dirty="0">
                <a:latin typeface="Courier"/>
                <a:cs typeface="Courier"/>
              </a:rPr>
              <a:t>outStratified|Input|</a:t>
            </a:r>
            <a:r>
              <a:rPr lang="en-US" sz="1400" dirty="0" smtClean="0">
                <a:latin typeface="Courier"/>
                <a:cs typeface="Courier"/>
              </a:rPr>
              <a:t>x2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&lt;y&gt;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z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outStratified|Input|</a:t>
            </a:r>
            <a:r>
              <a:rPr lang="en-US" sz="1400" dirty="0" smtClean="0">
                <a:latin typeface="Courier"/>
                <a:cs typeface="Courier"/>
              </a:rPr>
              <a:t>x3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z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colorMap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outStratified</a:t>
            </a:r>
            <a:r>
              <a:rPr lang="en-US" sz="1400" dirty="0">
                <a:latin typeface="Courier"/>
                <a:cs typeface="Courier"/>
              </a:rPr>
              <a:t>|Output|y4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colorMap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&lt;plot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plotSetting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&lt;action&gt;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&lt;how&gt;</a:t>
            </a:r>
            <a:r>
              <a:rPr lang="en-US" sz="1400" dirty="0" smtClean="0">
                <a:latin typeface="Courier"/>
                <a:cs typeface="Courier"/>
              </a:rPr>
              <a:t>screen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&lt;how&gt;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&lt;title&gt;&lt;text&gt;</a:t>
            </a:r>
            <a:r>
              <a:rPr lang="en-US" sz="1400" dirty="0">
                <a:latin typeface="Courier"/>
                <a:cs typeface="Courier"/>
              </a:rPr>
              <a:t>Location </a:t>
            </a:r>
            <a:r>
              <a:rPr lang="en-US" sz="1400" dirty="0" smtClean="0">
                <a:latin typeface="Courier"/>
                <a:cs typeface="Courier"/>
              </a:rPr>
              <a:t>Stratified and 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&lt;text&gt;&lt;title&gt;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&lt;/action&gt;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/Plot&gt;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…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6593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Steps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5201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runGrid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runStratified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runDoE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OutstreamDoE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runMC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‘PP’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485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Steps: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runGrid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runGrid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dummy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‘Samplers’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‘Grid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GridSampler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outGrid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‘Plot’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plotLocationGrid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5268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Steps: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runStratified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runStratified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dummy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‘Samplers’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‘Stratified’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StratifiedSampler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outStratified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‘Plot’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plotLocationStratified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‘Plot’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plotLocationStratifiedY4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6712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Steps: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runDoE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OutstreamDoE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runDoE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dummy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Samplers’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ResponseSurfaceDesign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StratifiedSampler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outDoE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OutstreamDoE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outDoE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‘Plot’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plotLocationDoE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6235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Steps: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runMC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OutstreamMC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PP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4124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runMC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dummy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Samplers’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MCsampler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‘Plot’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plotLocationMC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‘Print’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‘PP’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StatisticsOutput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‘Files’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‘’   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output_basicStatistics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8758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The the Input Structure</a:t>
            </a: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55613" y="1789270"/>
            <a:ext cx="5233023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Simulation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debug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’False’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&lt;Distributions&gt;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&lt;/Distributions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&lt;Samplers&gt;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&lt;/Samplers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&lt;Models&gt;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 err="1">
                <a:solidFill>
                  <a:srgbClr val="008000"/>
                </a:solidFill>
                <a:latin typeface="Courier"/>
                <a:cs typeface="Courier"/>
              </a:rPr>
              <a:t>Models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&lt;Databases&gt;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 err="1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&lt;Steps&gt;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fr-FR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Steps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&lt;/Simulation&gt;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4946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613" y="1602118"/>
            <a:ext cx="8218942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 err="1" smtClean="0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2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WorkingDir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&gt;.&lt;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WorkingDir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2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&lt;Files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 err="1" smtClean="0">
                <a:latin typeface="Courier"/>
                <a:cs typeface="Courier"/>
              </a:rPr>
              <a:t>workshop_function.py,output_basicStatistics.csv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/Files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2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&lt;Sequence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 err="1" smtClean="0">
                <a:latin typeface="Courier"/>
                <a:cs typeface="Courier"/>
              </a:rPr>
              <a:t>runGrid</a:t>
            </a:r>
            <a:r>
              <a:rPr lang="en-US" sz="1200" dirty="0" err="1">
                <a:latin typeface="Courier"/>
                <a:cs typeface="Courier"/>
              </a:rPr>
              <a:t>,runStratified,runDoE,OutstreamDoE,runMC,OutstreamMC,</a:t>
            </a:r>
            <a:r>
              <a:rPr lang="en-US" sz="1200" dirty="0" err="1" smtClean="0">
                <a:latin typeface="Courier"/>
                <a:cs typeface="Courier"/>
              </a:rPr>
              <a:t>PP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/Sequence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2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batchSize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 smtClean="0">
                <a:latin typeface="Courier"/>
                <a:cs typeface="Courier"/>
              </a:rPr>
              <a:t>100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batchSize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2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fr-FR" sz="12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fr-FR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9277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Distributions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613" y="1602118"/>
            <a:ext cx="4001717" cy="4524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&lt;Distributions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Normal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x1_distrib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&lt;mean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0.5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mean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&lt;sigma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0.1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sigma&gt;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0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1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Normal&gt;</a:t>
            </a:r>
          </a:p>
          <a:p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’x2_distrib’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&lt;mean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2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mean&gt;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&lt;sigma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0.2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sigma&gt;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/Normal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’x3_distrib’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4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1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Uniform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Distributions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4742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Samplers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5613" y="1602118"/>
            <a:ext cx="5725546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&lt;Grid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GridSampler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 … 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&lt;/Grid&gt;</a:t>
            </a:r>
          </a:p>
          <a:p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LHS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=‘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StratifiedSampler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 …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LHS&gt;</a:t>
            </a:r>
          </a:p>
          <a:p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ResponseSurfaceDesign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DoESampler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…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ResponseSurfaceDesign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DoESampler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…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Samplers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8921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GridSampler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02118"/>
            <a:ext cx="9143999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&lt;Grid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GirdSampler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‘x1’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&lt;distribution&gt;</a:t>
            </a:r>
            <a:r>
              <a:rPr lang="en-US" sz="1400" dirty="0">
                <a:latin typeface="Courier"/>
                <a:cs typeface="Courier"/>
              </a:rPr>
              <a:t>x1_distrib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‘CDF’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‘0.0’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‘10’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x2’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x2_distrib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‘value’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‘0.9’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‘8’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x3’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x3_distrib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‘CDF’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‘custom’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0.1 </a:t>
            </a:r>
            <a:r>
              <a:rPr lang="en-US" sz="1400" dirty="0">
                <a:latin typeface="Courier"/>
                <a:cs typeface="Courier"/>
              </a:rPr>
              <a:t>0.3 0.4 0.7 </a:t>
            </a:r>
            <a:r>
              <a:rPr lang="en-US" sz="1400" dirty="0" smtClean="0">
                <a:latin typeface="Courier"/>
                <a:cs typeface="Courier"/>
              </a:rPr>
              <a:t>0.9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</p:txBody>
      </p:sp>
    </p:spTree>
    <p:extLst>
      <p:ext uri="{BB962C8B-B14F-4D97-AF65-F5344CB8AC3E}">
        <p14:creationId xmlns:p14="http://schemas.microsoft.com/office/powerpoint/2010/main" val="244103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StratifiedSampler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02118"/>
            <a:ext cx="9143999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&lt;Stratified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StratifiedSampler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‘x1’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&lt;distribution&gt;</a:t>
            </a:r>
            <a:r>
              <a:rPr lang="en-US" sz="1400" dirty="0">
                <a:latin typeface="Courier"/>
                <a:cs typeface="Courier"/>
              </a:rPr>
              <a:t>x1_distrib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‘CDF’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‘0.0’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‘500’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0.002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x2’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x2_distrib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‘CDF’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‘1.0’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‘500’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0.002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x3’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x3_distrib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‘value’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‘500’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0.006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Stratified&gt;</a:t>
            </a:r>
          </a:p>
        </p:txBody>
      </p:sp>
    </p:spTree>
    <p:extLst>
      <p:ext uri="{BB962C8B-B14F-4D97-AF65-F5344CB8AC3E}">
        <p14:creationId xmlns:p14="http://schemas.microsoft.com/office/powerpoint/2010/main" val="212834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DoESampler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" y="1602118"/>
            <a:ext cx="4605676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ResponseSurfaceDesign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DoESampler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ResponseSurfaceDesignSettings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algorithm_type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err="1" smtClean="0">
                <a:latin typeface="Courier"/>
                <a:cs typeface="Courier"/>
              </a:rPr>
              <a:t>BoxBehnken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algorithm_type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ncenters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1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ncenters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ResponseSurfaceDesignSettings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600" dirty="0">
                <a:latin typeface="Courier"/>
                <a:cs typeface="Courier"/>
              </a:rPr>
              <a:t>x1_distrib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&lt;boundaries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‘CDF’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&lt;lower&gt;</a:t>
            </a:r>
            <a:r>
              <a:rPr lang="en-US" sz="1600" dirty="0">
                <a:latin typeface="Courier"/>
                <a:cs typeface="Courier"/>
              </a:rPr>
              <a:t>0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lower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&lt;upper&gt;</a:t>
            </a:r>
            <a:r>
              <a:rPr lang="en-US" sz="1600" dirty="0">
                <a:latin typeface="Courier"/>
                <a:cs typeface="Courier"/>
              </a:rPr>
              <a:t>1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upper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boundaries&gt;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1629" y="1602118"/>
            <a:ext cx="4605676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x2’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&lt;distribution&gt;</a:t>
            </a:r>
            <a:r>
              <a:rPr lang="en-US" sz="1600" dirty="0" smtClean="0">
                <a:latin typeface="Courier"/>
                <a:cs typeface="Courier"/>
              </a:rPr>
              <a:t>x2_distrib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&lt;boundaries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‘value’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&lt;lower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-5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/lower&gt;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&lt;upper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7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/upper&gt;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&lt;/boundaries&gt;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x3’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&lt;distribution&gt;</a:t>
            </a:r>
            <a:r>
              <a:rPr lang="en-US" sz="1600" dirty="0" smtClean="0">
                <a:latin typeface="Courier"/>
                <a:cs typeface="Courier"/>
              </a:rPr>
              <a:t>x3_distrib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&lt;boundaries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‘CDF’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&lt;lower&gt;</a:t>
            </a:r>
            <a:r>
              <a:rPr lang="en-US" sz="1600" dirty="0" smtClean="0">
                <a:latin typeface="Courier"/>
                <a:cs typeface="Courier"/>
              </a:rPr>
              <a:t>0.1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/lower&gt;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&lt;upper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0.9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/upper&gt;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&lt;/boundaries&gt;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ResponseSurfaceDesign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970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MCsampler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02118"/>
            <a:ext cx="914399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MCsampler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sampler_init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&gt;&lt;limit&gt;</a:t>
            </a:r>
            <a:r>
              <a:rPr lang="en-US" sz="1600" dirty="0" smtClean="0">
                <a:latin typeface="Courier"/>
                <a:cs typeface="Courier"/>
              </a:rPr>
              <a:t>5000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limit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&gt;&lt;/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sampler_init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‘x1’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&lt;distribution&gt;</a:t>
            </a:r>
            <a:r>
              <a:rPr lang="en-US" sz="1600" dirty="0">
                <a:latin typeface="Courier"/>
                <a:cs typeface="Courier"/>
              </a:rPr>
              <a:t>x1_distrib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x2’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x2_distrib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x3’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x3_distrib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79882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7092</TotalTime>
  <Words>2470</Words>
  <Application>Microsoft Macintosh PowerPoint</Application>
  <PresentationFormat>On-screen Show (4:3)</PresentationFormat>
  <Paragraphs>301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Forward Sampling</vt:lpstr>
      <vt:lpstr>The the Input Structure</vt:lpstr>
      <vt:lpstr>RunInfo</vt:lpstr>
      <vt:lpstr>Distributions</vt:lpstr>
      <vt:lpstr>Samplers</vt:lpstr>
      <vt:lpstr>GridSampler</vt:lpstr>
      <vt:lpstr>StratifiedSampler</vt:lpstr>
      <vt:lpstr>DoESampler</vt:lpstr>
      <vt:lpstr>MCsampler</vt:lpstr>
      <vt:lpstr>DataObjects</vt:lpstr>
      <vt:lpstr>Models</vt:lpstr>
      <vt:lpstr>Python External Model</vt:lpstr>
      <vt:lpstr>Models</vt:lpstr>
      <vt:lpstr>OutStreamManager</vt:lpstr>
      <vt:lpstr>Steps</vt:lpstr>
      <vt:lpstr>Steps: runGrid</vt:lpstr>
      <vt:lpstr>Steps: runStratified</vt:lpstr>
      <vt:lpstr>Steps: runDoE, OutstreamDoE </vt:lpstr>
      <vt:lpstr>Steps: runMC, OutstreamMC, PP 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189</cp:revision>
  <cp:lastPrinted>2001-05-07T20:21:30Z</cp:lastPrinted>
  <dcterms:created xsi:type="dcterms:W3CDTF">1999-10-26T20:37:18Z</dcterms:created>
  <dcterms:modified xsi:type="dcterms:W3CDTF">2015-06-02T15:15:33Z</dcterms:modified>
</cp:coreProperties>
</file>