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6" r:id="rId13"/>
    <p:sldId id="287" r:id="rId14"/>
    <p:sldId id="313" r:id="rId15"/>
    <p:sldId id="277" r:id="rId16"/>
    <p:sldId id="288" r:id="rId17"/>
    <p:sldId id="289" r:id="rId18"/>
    <p:sldId id="290" r:id="rId19"/>
    <p:sldId id="281" r:id="rId20"/>
    <p:sldId id="291" r:id="rId21"/>
    <p:sldId id="292" r:id="rId22"/>
    <p:sldId id="314" r:id="rId23"/>
    <p:sldId id="274" r:id="rId24"/>
    <p:sldId id="295" r:id="rId25"/>
    <p:sldId id="296" r:id="rId26"/>
    <p:sldId id="298" r:id="rId27"/>
    <p:sldId id="29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15" r:id="rId36"/>
    <p:sldId id="301" r:id="rId37"/>
    <p:sldId id="303" r:id="rId38"/>
    <p:sldId id="304" r:id="rId39"/>
    <p:sldId id="316" r:id="rId40"/>
    <p:sldId id="305" r:id="rId41"/>
    <p:sldId id="306" r:id="rId42"/>
    <p:sldId id="307" r:id="rId43"/>
    <p:sldId id="308" r:id="rId44"/>
    <p:sldId id="309" r:id="rId45"/>
    <p:sldId id="318" r:id="rId46"/>
    <p:sldId id="326" r:id="rId47"/>
    <p:sldId id="327" r:id="rId48"/>
    <p:sldId id="285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088" y="-112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Reduced Order Models (ROMs)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</a:t>
            </a:r>
            <a:endParaRPr lang="en-US" dirty="0"/>
          </a:p>
          <a:p>
            <a:pPr marL="0" lvl="1" indent="0" algn="ctr">
              <a:buNone/>
            </a:pPr>
            <a:r>
              <a:rPr lang="en-US" dirty="0" smtClean="0"/>
              <a:t>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reduced space (e.g.,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reduced space (e.g.,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for linear interpolator        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of algorithms</a:t>
            </a: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Inverse-Weight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No interpolation kernel is defined</a:t>
            </a:r>
          </a:p>
          <a:p>
            <a:pPr lvl="2"/>
            <a:r>
              <a:rPr lang="en-US" dirty="0" smtClean="0"/>
              <a:t>Defined </a:t>
            </a:r>
            <a:r>
              <a:rPr lang="en-US" dirty="0"/>
              <a:t>on sparse </a:t>
            </a:r>
            <a:r>
              <a:rPr lang="en-US" dirty="0" smtClean="0"/>
              <a:t>grid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Multi</a:t>
            </a:r>
            <a:r>
              <a:rPr lang="en-US" dirty="0" smtClean="0">
                <a:solidFill>
                  <a:srgbClr val="3366FF"/>
                </a:solidFill>
              </a:rPr>
              <a:t>-Dimensional Spline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Defined on cartesian </a:t>
            </a:r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Based on multi-dimensional spline kernel</a:t>
            </a:r>
          </a:p>
          <a:p>
            <a:pPr lvl="2"/>
            <a:r>
              <a:rPr lang="en-US" dirty="0" smtClean="0"/>
              <a:t>Continuity of the derivative is preserved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5913"/>
              </p:ext>
            </p:extLst>
          </p:nvPr>
        </p:nvGraphicFramePr>
        <p:xfrm>
          <a:off x="1395413" y="2847996"/>
          <a:ext cx="3814502" cy="215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3" imgW="2184400" imgH="1231900" progId="Equation.3">
                  <p:embed/>
                </p:oleObj>
              </mc:Choice>
              <mc:Fallback>
                <p:oleObj name="Equation" r:id="rId3" imgW="21844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2847996"/>
                        <a:ext cx="3814502" cy="2150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74117"/>
              </p:ext>
            </p:extLst>
          </p:nvPr>
        </p:nvGraphicFramePr>
        <p:xfrm>
          <a:off x="6656925" y="3715705"/>
          <a:ext cx="1717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925" y="3715705"/>
                        <a:ext cx="17176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23697" y="3828733"/>
            <a:ext cx="9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here: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05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Database 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data 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a Monte-Carlo sampler)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a </a:t>
            </a:r>
            <a:r>
              <a:rPr lang="en-US" dirty="0" smtClean="0"/>
              <a:t>Dynamic Event Tree sampler)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3" y="4758092"/>
            <a:ext cx="823118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out_ROM5_db'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195053" y="4331369"/>
            <a:ext cx="668422" cy="614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975400" y="4141782"/>
            <a:ext cx="3604495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975400" y="4625474"/>
            <a:ext cx="355969" cy="58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Existing 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874211" y="5788526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70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TimePointSet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0800000">
            <a:off x="3761828" y="3306935"/>
            <a:ext cx="194007" cy="63859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3761826" y="3961070"/>
            <a:ext cx="194007" cy="101131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5300" y="3450717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variables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85300" y="435796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 variables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410139" y="3306935"/>
            <a:ext cx="218983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88139" y="3691511"/>
            <a:ext cx="2157904" cy="66644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9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 bwMode="auto">
          <a:xfrm flipV="1">
            <a:off x="4674128" y="2812089"/>
            <a:ext cx="765999" cy="251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335540" y="3063584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881" y="2396967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6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5879200" y="3462338"/>
            <a:ext cx="549870" cy="65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547824" y="3052125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05689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2479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52018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57598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2479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57598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05689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31614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56810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06215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57336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'Print'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293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ROM4'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'out_db.h5'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outROM_y4'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95409" y="3101627"/>
            <a:ext cx="2255045" cy="7214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containing training dataset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317288" y="2983602"/>
            <a:ext cx="966214" cy="47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363077" y="4081220"/>
            <a:ext cx="2091391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Training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981130" y="3951256"/>
            <a:ext cx="1209457" cy="353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63077" y="4753077"/>
            <a:ext cx="2820808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generated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3981130" y="4753077"/>
            <a:ext cx="1209457" cy="165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65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05" y="2659302"/>
            <a:ext cx="857959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'rom_trainer4'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’RunRom4'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plot_rsy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r="11278"/>
          <a:stretch/>
        </p:blipFill>
        <p:spPr>
          <a:xfrm>
            <a:off x="0" y="1435478"/>
            <a:ext cx="4575780" cy="4855411"/>
          </a:xfrm>
          <a:prstGeom prst="rect">
            <a:avLst/>
          </a:prstGeom>
        </p:spPr>
      </p:pic>
      <p:pic>
        <p:nvPicPr>
          <p:cNvPr id="8" name="Picture 7" descr="plot_rom_rsy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3" r="11904"/>
          <a:stretch/>
        </p:blipFill>
        <p:spPr>
          <a:xfrm>
            <a:off x="4575780" y="1410402"/>
            <a:ext cx="4568220" cy="48908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24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44" y="2542618"/>
            <a:ext cx="8483652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'outGRID_y3'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756156" y="3159219"/>
            <a:ext cx="118545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142230" y="3608207"/>
            <a:ext cx="2418423" cy="6702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and location of the existing 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7796" y="4599416"/>
            <a:ext cx="2238237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</a:t>
            </a:r>
            <a:r>
              <a:rPr lang="en-US" sz="1600" dirty="0">
                <a:latin typeface="+mj-lt"/>
              </a:rPr>
              <a:t>M</a:t>
            </a:r>
            <a:r>
              <a:rPr lang="en-US" sz="1600" dirty="0" smtClean="0">
                <a:latin typeface="+mj-lt"/>
              </a:rPr>
              <a:t>ultiple 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&lt;Single 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38296" y="4278425"/>
            <a:ext cx="669296" cy="559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891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'rom_trainer3'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name='pkDump3'&gt;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23109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3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977369"/>
            <a:ext cx="624652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643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05662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'pk3Load'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'RunPROM3'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320741" y="2964146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200561" y="2671209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 bwMode="auto">
          <a:xfrm>
            <a:off x="3453215" y="4954435"/>
            <a:ext cx="305045" cy="209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58260" y="4954435"/>
            <a:ext cx="2562481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99240" y="5622446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800222" y="587516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800222" y="6251393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124409" y="587516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124409" y="625139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645615" y="568409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45615" y="605968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23427" y="568934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23427" y="6064942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" name="Picture 8" descr="plot_rom_rsy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r="11943"/>
          <a:stretch/>
        </p:blipFill>
        <p:spPr>
          <a:xfrm>
            <a:off x="4565701" y="1381914"/>
            <a:ext cx="4578299" cy="4889555"/>
          </a:xfrm>
          <a:prstGeom prst="rect">
            <a:avLst/>
          </a:prstGeom>
        </p:spPr>
      </p:pic>
      <p:pic>
        <p:nvPicPr>
          <p:cNvPr id="10" name="Picture 9" descr="plot_rsy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r="11737"/>
          <a:stretch/>
        </p:blipFill>
        <p:spPr>
          <a:xfrm>
            <a:off x="1" y="1409107"/>
            <a:ext cx="4565700" cy="48623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63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Backup slides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Effectiveness</a:t>
            </a:r>
            <a:r>
              <a:rPr lang="en-US" dirty="0"/>
              <a:t> depends on:</a:t>
            </a:r>
          </a:p>
          <a:p>
            <a:pPr lvl="1"/>
            <a:r>
              <a:rPr lang="en-US" dirty="0"/>
              <a:t>Regularity of quantity of interest</a:t>
            </a:r>
          </a:p>
          <a:p>
            <a:pPr lvl="1"/>
            <a:r>
              <a:rPr lang="en-US" dirty="0"/>
              <a:t>Polynomial expansion order</a:t>
            </a:r>
          </a:p>
          <a:p>
            <a:pPr lvl="1"/>
            <a:r>
              <a:rPr lang="en-US" dirty="0"/>
              <a:t>Polynomial combination indices</a:t>
            </a:r>
          </a:p>
          <a:p>
            <a:pPr lvl="1"/>
            <a:r>
              <a:rPr lang="en-US" dirty="0"/>
              <a:t>Sparse Grid quadrature types (Gauss, </a:t>
            </a:r>
            <a:r>
              <a:rPr lang="en-US" dirty="0" err="1"/>
              <a:t>Clenshaw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uncertain </a:t>
            </a:r>
            <a:r>
              <a:rPr lang="en-US" dirty="0" smtClean="0"/>
              <a:t>inputs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Improvements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less polynomials</a:t>
            </a:r>
          </a:p>
          <a:p>
            <a:pPr lvl="1"/>
            <a:r>
              <a:rPr lang="en-US" dirty="0"/>
              <a:t>Sparse Grid </a:t>
            </a:r>
            <a:r>
              <a:rPr lang="en-US" dirty="0" smtClean="0"/>
              <a:t>Quadrature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2482"/>
              </p:ext>
            </p:extLst>
          </p:nvPr>
        </p:nvGraphicFramePr>
        <p:xfrm>
          <a:off x="4779888" y="1856678"/>
          <a:ext cx="584615" cy="374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9888" y="1856678"/>
                        <a:ext cx="584615" cy="374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10899"/>
              </p:ext>
            </p:extLst>
          </p:nvPr>
        </p:nvGraphicFramePr>
        <p:xfrm>
          <a:off x="4307318" y="2224422"/>
          <a:ext cx="243973" cy="2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5" imgW="139700" imgH="152400" progId="Equation.3">
                  <p:embed/>
                </p:oleObj>
              </mc:Choice>
              <mc:Fallback>
                <p:oleObj name="Equation" r:id="rId5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7318" y="2224422"/>
                        <a:ext cx="243973" cy="2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5851"/>
              </p:ext>
            </p:extLst>
          </p:nvPr>
        </p:nvGraphicFramePr>
        <p:xfrm>
          <a:off x="4779888" y="2515632"/>
          <a:ext cx="6191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7" imgW="355600" imgH="203200" progId="Equation.3">
                  <p:embed/>
                </p:oleObj>
              </mc:Choice>
              <mc:Fallback>
                <p:oleObj name="Equation" r:id="rId7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9888" y="2515632"/>
                        <a:ext cx="6191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9763"/>
              </p:ext>
            </p:extLst>
          </p:nvPr>
        </p:nvGraphicFramePr>
        <p:xfrm>
          <a:off x="4287837" y="3148041"/>
          <a:ext cx="796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9" imgW="457200" imgH="241300" progId="Equation.3">
                  <p:embed/>
                </p:oleObj>
              </mc:Choice>
              <mc:Fallback>
                <p:oleObj name="Equation" r:id="rId9" imgW="45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7837" y="3148041"/>
                        <a:ext cx="79692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Classes of ROMs</a:t>
            </a:r>
            <a:endParaRPr lang="en-US" b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 smtClean="0"/>
              <a:t>Prediction is performed using a blend of </a:t>
            </a:r>
            <a:r>
              <a:rPr lang="en-US" dirty="0" smtClean="0">
                <a:solidFill>
                  <a:srgbClr val="3366FF"/>
                </a:solidFill>
              </a:rPr>
              <a:t>interpolation and regression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Gaussian Process Models (GPMs)</a:t>
            </a:r>
          </a:p>
          <a:p>
            <a:pPr lvl="2"/>
            <a:r>
              <a:rPr lang="en-US" dirty="0" smtClean="0"/>
              <a:t>Spline interpolator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Data-Based</a:t>
            </a:r>
            <a:endParaRPr lang="en-US" dirty="0" smtClean="0"/>
          </a:p>
          <a:p>
            <a:pPr lvl="1"/>
            <a:r>
              <a:rPr lang="en-US" dirty="0" smtClean="0"/>
              <a:t>Prediction is performed by solely considering the input data by using </a:t>
            </a:r>
            <a:r>
              <a:rPr lang="en-US" dirty="0" smtClean="0">
                <a:solidFill>
                  <a:srgbClr val="3366F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searching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Nearest neighbor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Multi-dimensional interpolators</a:t>
            </a:r>
          </a:p>
          <a:p>
            <a:pPr lvl="2"/>
            <a:r>
              <a:rPr lang="en-US" dirty="0" smtClean="0"/>
              <a:t>ND Spline</a:t>
            </a:r>
          </a:p>
          <a:p>
            <a:pPr lvl="2"/>
            <a:r>
              <a:rPr lang="en-US" dirty="0" smtClean="0"/>
              <a:t>ND Inverse-Weight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Objective: identify which class a new point [features]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</a:t>
            </a:r>
            <a:r>
              <a:rPr lang="en-US" dirty="0" smtClean="0"/>
              <a:t>features]</a:t>
            </a:r>
            <a:r>
              <a:rPr lang="en-US" baseline="-25000" dirty="0" smtClean="0"/>
              <a:t>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000" baseline="-25000" dirty="0"/>
          </a:p>
          <a:p>
            <a:pPr lvl="1"/>
            <a:r>
              <a:rPr lang="en-US" dirty="0"/>
              <a:t>Objective: </a:t>
            </a:r>
            <a:r>
              <a:rPr lang="en-US" dirty="0" smtClean="0"/>
              <a:t>group data points based on a specific distance metrics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6190509" y="3549126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6190509" y="5687040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323894" y="3782040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333294" y="4772641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18386" y="3406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6303176" y="3406870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90694" y="55331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19562</TotalTime>
  <Words>3865</Words>
  <Application>Microsoft Macintosh PowerPoint</Application>
  <PresentationFormat>On-screen Show (4:3)</PresentationFormat>
  <Paragraphs>763</Paragraphs>
  <Slides>48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Reduced Order Models (ROMs) and RAVEN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Scikit-Learn Library</vt:lpstr>
      <vt:lpstr>Scikit-Learn Library</vt:lpstr>
      <vt:lpstr>Scikit-Learn Library</vt:lpstr>
      <vt:lpstr>Generalized Polynomial Chaos</vt:lpstr>
      <vt:lpstr>Multi-Dimensional Interpolators</vt:lpstr>
      <vt:lpstr>Multi-Dimensional Interpolators</vt:lpstr>
      <vt:lpstr>Database Storage in RAVEN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Workflow</vt:lpstr>
      <vt:lpstr>Train and Sample a ROM</vt:lpstr>
      <vt:lpstr>Train and Sample a ROM</vt:lpstr>
      <vt:lpstr>Train and Sample a ROM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Train and Pickle a ROM</vt:lpstr>
      <vt:lpstr>Workflow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Outline</vt:lpstr>
      <vt:lpstr>Backup slides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345</cp:revision>
  <cp:lastPrinted>2001-05-07T20:21:30Z</cp:lastPrinted>
  <dcterms:created xsi:type="dcterms:W3CDTF">1999-10-26T20:37:18Z</dcterms:created>
  <dcterms:modified xsi:type="dcterms:W3CDTF">2015-04-26T15:12:06Z</dcterms:modified>
</cp:coreProperties>
</file>