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72" r:id="rId2"/>
    <p:sldId id="273" r:id="rId3"/>
    <p:sldId id="324" r:id="rId4"/>
    <p:sldId id="300" r:id="rId5"/>
    <p:sldId id="301" r:id="rId6"/>
    <p:sldId id="302" r:id="rId7"/>
    <p:sldId id="303" r:id="rId8"/>
    <p:sldId id="305" r:id="rId9"/>
    <p:sldId id="278" r:id="rId10"/>
    <p:sldId id="327" r:id="rId11"/>
    <p:sldId id="328" r:id="rId12"/>
    <p:sldId id="326" r:id="rId13"/>
    <p:sldId id="329" r:id="rId14"/>
    <p:sldId id="330" r:id="rId15"/>
    <p:sldId id="331" r:id="rId16"/>
    <p:sldId id="332" r:id="rId17"/>
    <p:sldId id="309" r:id="rId18"/>
    <p:sldId id="310" r:id="rId19"/>
    <p:sldId id="345" r:id="rId20"/>
    <p:sldId id="339" r:id="rId21"/>
    <p:sldId id="340" r:id="rId22"/>
    <p:sldId id="341" r:id="rId23"/>
    <p:sldId id="342" r:id="rId24"/>
    <p:sldId id="343" r:id="rId25"/>
    <p:sldId id="346" r:id="rId26"/>
    <p:sldId id="316" r:id="rId27"/>
    <p:sldId id="333" r:id="rId28"/>
    <p:sldId id="318" r:id="rId29"/>
    <p:sldId id="317" r:id="rId30"/>
    <p:sldId id="334" r:id="rId31"/>
    <p:sldId id="347" r:id="rId32"/>
    <p:sldId id="320" r:id="rId33"/>
    <p:sldId id="321" r:id="rId34"/>
    <p:sldId id="322" r:id="rId35"/>
    <p:sldId id="348" r:id="rId36"/>
    <p:sldId id="349" r:id="rId37"/>
    <p:sldId id="350" r:id="rId3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210" autoAdjust="0"/>
  </p:normalViewPr>
  <p:slideViewPr>
    <p:cSldViewPr snapToGrid="0" snapToObjects="1">
      <p:cViewPr varScale="1">
        <p:scale>
          <a:sx n="106" d="100"/>
          <a:sy n="106" d="100"/>
        </p:scale>
        <p:origin x="-29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Mesh: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BISON mesh that was used was a smeared pellet stack with hafnium insulator end pellets. This stack simulated 10 fuel pellets as a single, long pellet sandwiched between two insulator pellets. The insulator pellets each consisted of 4 axial elements and 11 radial elements for a total of 44 elements. The fuel consisted of 80 axial element and 11 radial elements for a total of 880 elements. Lastly, the cladding consisted of 135 axial elements and 5 radial elements for a total of 670 elements. The complete mesh and a zoomed in view can be seen in Figure 1A and 1B, respectively.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08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Scenario: LOOP +</a:t>
            </a:r>
            <a:r>
              <a:rPr lang="en-US" baseline="0" dirty="0" smtClean="0"/>
              <a:t> loss of DGs</a:t>
            </a:r>
          </a:p>
          <a:p>
            <a:r>
              <a:rPr lang="en-US" baseline="0" dirty="0" smtClean="0"/>
              <a:t>3 recovery strategies: off-site power recovery, DG recovery, FW recovery</a:t>
            </a:r>
          </a:p>
          <a:p>
            <a:r>
              <a:rPr lang="en-US" baseline="0" dirty="0" smtClean="0"/>
              <a:t>After loss of DGs, cooling is provided by RCIC/HPCI (mid figure); pressure control provided by SRV (left figure).</a:t>
            </a:r>
          </a:p>
          <a:p>
            <a:r>
              <a:rPr lang="en-US" baseline="0" dirty="0" smtClean="0"/>
              <a:t>Torus pool temperature increases at each SRV activation (right figure).</a:t>
            </a:r>
          </a:p>
          <a:p>
            <a:r>
              <a:rPr lang="en-US" baseline="0" dirty="0" smtClean="0"/>
              <a:t>When pool TH limits are reached, the RPV is depressurized; no cooling can be provided other than FW if available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93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7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4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6" Type="http://schemas.openxmlformats.org/officeDocument/2006/relationships/image" Target="../media/image18.emf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.bin"/><Relationship Id="rId12" Type="http://schemas.openxmlformats.org/officeDocument/2006/relationships/image" Target="../media/image10.emf"/><Relationship Id="rId13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8.e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3.emf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1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298425"/>
            <a:ext cx="5797550" cy="849463"/>
          </a:xfrm>
        </p:spPr>
        <p:txBody>
          <a:bodyPr/>
          <a:lstStyle/>
          <a:p>
            <a:r>
              <a:rPr lang="en-US" b="0" dirty="0" smtClean="0"/>
              <a:t>Advanced Reliability </a:t>
            </a:r>
            <a:r>
              <a:rPr lang="en-US" b="0" dirty="0"/>
              <a:t>A</a:t>
            </a:r>
            <a:r>
              <a:rPr lang="en-US" b="0" dirty="0" smtClean="0"/>
              <a:t>nalysis and RAVEN</a:t>
            </a:r>
            <a:endParaRPr lang="en-US" b="0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 smtClean="0"/>
              <a:t>RAVEN Workshop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2914650" y="6244389"/>
            <a:ext cx="57753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40000"/>
              </a:spcBef>
            </a:pPr>
            <a:r>
              <a:rPr lang="en-US" sz="1600" dirty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PSA 2015 - April </a:t>
            </a:r>
            <a:r>
              <a:rPr lang="en-US" sz="1600" dirty="0">
                <a:latin typeface="Arial" charset="0"/>
              </a:rPr>
              <a:t>26</a:t>
            </a:r>
            <a:r>
              <a:rPr lang="en-US" sz="1600" baseline="30000" dirty="0">
                <a:latin typeface="Arial" charset="0"/>
              </a:rPr>
              <a:t>th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2015, Sun Valley (ID)</a:t>
            </a:r>
            <a:endParaRPr lang="en-US" sz="1600" dirty="0">
              <a:latin typeface="Arial" charset="0"/>
            </a:endParaRP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 smtClean="0"/>
              <a:t>Reliability Analysis and RAVEN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8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4"/>
            <a:ext cx="8231187" cy="665616"/>
          </a:xfrm>
        </p:spPr>
        <p:txBody>
          <a:bodyPr/>
          <a:lstStyle/>
          <a:p>
            <a:r>
              <a:rPr lang="en-US" dirty="0" smtClean="0"/>
              <a:t>RAVEN currently has 2 ways to perform </a:t>
            </a:r>
            <a:r>
              <a:rPr lang="en-US" i="1" dirty="0" smtClean="0"/>
              <a:t>Reliability Analysis based on Limit Surface Search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Reliability </a:t>
            </a:r>
            <a:r>
              <a:rPr lang="en-US" b="0" dirty="0" smtClean="0"/>
              <a:t>Analysis and RAVEN: Samplers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928916" y="2506728"/>
            <a:ext cx="2910114" cy="7982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Adaptive Sampler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5363029" y="2506728"/>
            <a:ext cx="2910114" cy="7982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Adaptive DET Sampler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928916" y="4124630"/>
            <a:ext cx="2910114" cy="7982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All Coupled Codes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5363029" y="4124630"/>
            <a:ext cx="2910114" cy="7982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RELAP-7 only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5769" y="3434072"/>
            <a:ext cx="2744878" cy="572572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2200" dirty="0" smtClean="0">
                <a:solidFill>
                  <a:schemeClr val="tx1"/>
                </a:solidFill>
              </a:rPr>
              <a:t>Available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0490" y="3434072"/>
            <a:ext cx="2733783" cy="572572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2200" dirty="0" smtClean="0">
                <a:solidFill>
                  <a:schemeClr val="tx1"/>
                </a:solidFill>
              </a:rPr>
              <a:t>Available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3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the distributions. </a:t>
            </a:r>
            <a:r>
              <a:rPr lang="en-US" dirty="0"/>
              <a:t>Distributions are </a:t>
            </a:r>
            <a:r>
              <a:rPr lang="en-US" dirty="0" smtClean="0"/>
              <a:t>used to:</a:t>
            </a:r>
          </a:p>
          <a:p>
            <a:pPr lvl="1"/>
            <a:r>
              <a:rPr lang="en-US" dirty="0" smtClean="0"/>
              <a:t>Weigh the error estimation</a:t>
            </a:r>
          </a:p>
          <a:p>
            <a:pPr lvl="1"/>
            <a:r>
              <a:rPr lang="en-US" dirty="0" smtClean="0"/>
              <a:t>Generate a probability-weighted metric for grid construction</a:t>
            </a:r>
          </a:p>
          <a:p>
            <a:pPr lvl="1"/>
            <a:r>
              <a:rPr lang="en-US" dirty="0" smtClean="0"/>
              <a:t>Determine the probability of being inside one of the regions identified by the limit surface</a:t>
            </a:r>
          </a:p>
          <a:p>
            <a:r>
              <a:rPr lang="en-US" dirty="0" smtClean="0"/>
              <a:t>Define the surrogate model to be used as the accelerator (of type Boolean or discrete)</a:t>
            </a:r>
          </a:p>
          <a:p>
            <a:r>
              <a:rPr lang="en-US" dirty="0" smtClean="0"/>
              <a:t>Define the adaptive sampler:</a:t>
            </a:r>
          </a:p>
          <a:p>
            <a:pPr lvl="1"/>
            <a:r>
              <a:rPr lang="en-US" dirty="0" smtClean="0"/>
              <a:t>Convergence control and grid</a:t>
            </a:r>
          </a:p>
          <a:p>
            <a:pPr lvl="1"/>
            <a:r>
              <a:rPr lang="en-US" dirty="0" smtClean="0"/>
              <a:t>Import the acceleration ROM</a:t>
            </a:r>
          </a:p>
          <a:p>
            <a:pPr lvl="1"/>
            <a:r>
              <a:rPr lang="en-US" dirty="0" smtClean="0"/>
              <a:t>Associate the distribution with the variables</a:t>
            </a:r>
          </a:p>
          <a:p>
            <a:r>
              <a:rPr lang="en-US" dirty="0" smtClean="0"/>
              <a:t>Define a step</a:t>
            </a:r>
          </a:p>
          <a:p>
            <a:r>
              <a:rPr lang="en-US" dirty="0" smtClean="0"/>
              <a:t>Post-process the data to compute the failure probability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r>
              <a:rPr lang="en-US" b="0" dirty="0" smtClean="0"/>
              <a:t>Reliability Analysis: Limit Surface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60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 smtClean="0"/>
              <a:t>Reliability Analysis: </a:t>
            </a:r>
            <a:br>
              <a:rPr lang="en-US" b="0" dirty="0" smtClean="0"/>
            </a:br>
            <a:r>
              <a:rPr lang="en-US" b="0" dirty="0" smtClean="0"/>
              <a:t>Applications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7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5613" y="1004888"/>
            <a:ext cx="8231187" cy="662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r>
              <a:rPr lang="en-US" b="0" dirty="0" smtClean="0"/>
              <a:t>Reliability Analysis: Applications</a:t>
            </a:r>
          </a:p>
          <a:p>
            <a:r>
              <a:rPr lang="en-US" sz="2200" b="0" i="0" dirty="0" smtClean="0"/>
              <a:t>Fuel Performance - BISON</a:t>
            </a:r>
            <a:endParaRPr lang="en-US" sz="2200" b="0" i="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619320" y="1751013"/>
            <a:ext cx="7356406" cy="1875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dirty="0"/>
              <a:t>S</a:t>
            </a:r>
            <a:r>
              <a:rPr lang="en-US" dirty="0" smtClean="0"/>
              <a:t>meared </a:t>
            </a:r>
            <a:r>
              <a:rPr lang="en-US" dirty="0"/>
              <a:t>pellet stack with hafnium insulator end </a:t>
            </a:r>
            <a:r>
              <a:rPr lang="en-US" dirty="0" smtClean="0"/>
              <a:t>pellets:</a:t>
            </a:r>
          </a:p>
          <a:p>
            <a:pPr marL="508000" lvl="1" algn="just"/>
            <a:r>
              <a:rPr lang="en-US" dirty="0" smtClean="0"/>
              <a:t>10 </a:t>
            </a:r>
            <a:r>
              <a:rPr lang="en-US" dirty="0"/>
              <a:t>fuel pellets as a single, long pellet sandwiched between two insulator pellets. </a:t>
            </a:r>
            <a:endParaRPr lang="en-US" dirty="0" smtClean="0"/>
          </a:p>
          <a:p>
            <a:pPr algn="just"/>
            <a:r>
              <a:rPr lang="en-US" dirty="0" smtClean="0"/>
              <a:t>10,000 </a:t>
            </a:r>
            <a:r>
              <a:rPr lang="en-US" dirty="0"/>
              <a:t>second ramp from zero power to 25KW/m. </a:t>
            </a:r>
            <a:endParaRPr lang="en-US" dirty="0" smtClean="0"/>
          </a:p>
          <a:p>
            <a:pPr algn="just"/>
            <a:r>
              <a:rPr lang="en-US" dirty="0" smtClean="0"/>
              <a:t>After </a:t>
            </a:r>
            <a:r>
              <a:rPr lang="en-US" dirty="0"/>
              <a:t>the ramp the power was held constant to the end time of 1e8 seconds. 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1" name="Picture 10" descr="Macintosh HD:Users:gardrj:sandbox:raven:2D-RZ_rodlet_10pellets:model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3" t="693" r="70737" b="699"/>
          <a:stretch/>
        </p:blipFill>
        <p:spPr bwMode="auto">
          <a:xfrm>
            <a:off x="28728" y="1985668"/>
            <a:ext cx="367337" cy="38322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 descr="Macintosh HD:Users:gardrj:sandbox:raven:2D-RZ_rodlet_10pellets:model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92" t="693" r="14889" b="699"/>
          <a:stretch/>
        </p:blipFill>
        <p:spPr bwMode="auto">
          <a:xfrm>
            <a:off x="311898" y="1985668"/>
            <a:ext cx="1037181" cy="38322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5407" t="2780" r="4056" b="4999"/>
          <a:stretch/>
        </p:blipFill>
        <p:spPr>
          <a:xfrm>
            <a:off x="5377485" y="3889592"/>
            <a:ext cx="3598240" cy="27507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4302" t="3162" r="6655" b="4748"/>
          <a:stretch/>
        </p:blipFill>
        <p:spPr>
          <a:xfrm>
            <a:off x="1405209" y="3889592"/>
            <a:ext cx="3783260" cy="2729016"/>
          </a:xfrm>
          <a:prstGeom prst="rect">
            <a:avLst/>
          </a:prstGeom>
        </p:spPr>
      </p:pic>
      <p:pic>
        <p:nvPicPr>
          <p:cNvPr id="9" name="Picture 8" descr="plotplanar.pd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3" t="14156" r="6643" b="6543"/>
          <a:stretch/>
        </p:blipFill>
        <p:spPr>
          <a:xfrm>
            <a:off x="1430151" y="3808531"/>
            <a:ext cx="3643069" cy="2794452"/>
          </a:xfrm>
          <a:prstGeom prst="rect">
            <a:avLst/>
          </a:prstGeom>
        </p:spPr>
      </p:pic>
      <p:pic>
        <p:nvPicPr>
          <p:cNvPr id="2" name="Picture 1" descr="Screen Shot 2015-04-26 at 10.03.58 AM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8" t="4418" r="5452"/>
          <a:stretch/>
        </p:blipFill>
        <p:spPr>
          <a:xfrm>
            <a:off x="5161445" y="3745336"/>
            <a:ext cx="3787257" cy="291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7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5613" y="1004888"/>
            <a:ext cx="8231187" cy="662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r>
              <a:rPr lang="en-US" b="0" dirty="0" smtClean="0"/>
              <a:t>Reliability Analysis: Applications</a:t>
            </a:r>
          </a:p>
          <a:p>
            <a:r>
              <a:rPr lang="en-US" sz="2200" b="0" i="0" dirty="0" smtClean="0"/>
              <a:t>Pressurized Water Reactor Station Black Out</a:t>
            </a:r>
            <a:endParaRPr lang="en-US" sz="2200" b="0" i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331" y="1830084"/>
            <a:ext cx="3086948" cy="2135416"/>
          </a:xfrm>
          <a:prstGeom prst="rect">
            <a:avLst/>
          </a:prstGeom>
        </p:spPr>
      </p:pic>
      <p:pic>
        <p:nvPicPr>
          <p:cNvPr id="14" name="Picture 13" descr="LS1_100_bi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114" y="4153880"/>
            <a:ext cx="3490686" cy="2618014"/>
          </a:xfrm>
          <a:prstGeom prst="rect">
            <a:avLst/>
          </a:prstGeom>
        </p:spPr>
      </p:pic>
      <p:pic>
        <p:nvPicPr>
          <p:cNvPr id="15" name="Picture 14" descr="LS1_120_big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75" y="4153880"/>
            <a:ext cx="3490685" cy="261801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15800" y="2410114"/>
            <a:ext cx="1395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  <a:cs typeface="Arial"/>
              </a:rPr>
              <a:t>PWR SBO</a:t>
            </a:r>
            <a:endParaRPr lang="en-US" sz="2000" dirty="0">
              <a:latin typeface="+mn-lt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4020" y="3920401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  <a:cs typeface="Arial"/>
              </a:rPr>
              <a:t>100% Power</a:t>
            </a:r>
            <a:endParaRPr lang="en-US" sz="2000" dirty="0">
              <a:latin typeface="+mn-lt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14051" y="3965500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  <a:cs typeface="Arial"/>
              </a:rPr>
              <a:t>120% Power</a:t>
            </a:r>
            <a:endParaRPr lang="en-US" sz="2000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962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5613" y="1004888"/>
            <a:ext cx="8231187" cy="662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r>
              <a:rPr lang="en-US" b="0" dirty="0" smtClean="0"/>
              <a:t>Reliability Analysis: Applications</a:t>
            </a:r>
          </a:p>
          <a:p>
            <a:r>
              <a:rPr lang="en-US" sz="2200" b="0" i="0" dirty="0" smtClean="0"/>
              <a:t>Boiling Water Reactor Station Black Out</a:t>
            </a:r>
            <a:endParaRPr lang="en-US" sz="2200" b="0" i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60" y="3760942"/>
            <a:ext cx="3627969" cy="27922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175" y="3709905"/>
            <a:ext cx="3623486" cy="2788808"/>
          </a:xfrm>
          <a:prstGeom prst="rect">
            <a:avLst/>
          </a:prstGeom>
        </p:spPr>
      </p:pic>
      <p:pic>
        <p:nvPicPr>
          <p:cNvPr id="8" name="Picture 7" descr="scen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42" y="1696500"/>
            <a:ext cx="2717289" cy="2037967"/>
          </a:xfrm>
          <a:prstGeom prst="rect">
            <a:avLst/>
          </a:prstGeom>
        </p:spPr>
      </p:pic>
      <p:pic>
        <p:nvPicPr>
          <p:cNvPr id="9" name="Picture 8" descr="scen5-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124" y="1718272"/>
            <a:ext cx="2687518" cy="1991634"/>
          </a:xfrm>
          <a:prstGeom prst="rect">
            <a:avLst/>
          </a:prstGeom>
        </p:spPr>
      </p:pic>
      <p:pic>
        <p:nvPicPr>
          <p:cNvPr id="10" name="Picture 9" descr="scen6-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1718271"/>
            <a:ext cx="2655511" cy="19916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01647" y="3655865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  <a:cs typeface="Arial"/>
              </a:rPr>
              <a:t>100% Power</a:t>
            </a:r>
            <a:endParaRPr lang="en-US" sz="2000" dirty="0">
              <a:latin typeface="+mn-lt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02052" y="3642355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  <a:cs typeface="Arial"/>
              </a:rPr>
              <a:t>120% Power</a:t>
            </a:r>
            <a:endParaRPr lang="en-US" sz="2000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214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 smtClean="0"/>
              <a:t>RAVEN </a:t>
            </a:r>
            <a:r>
              <a:rPr lang="en-US" b="0" dirty="0"/>
              <a:t>E</a:t>
            </a:r>
            <a:r>
              <a:rPr lang="en-US" b="0" dirty="0" smtClean="0"/>
              <a:t>xamples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4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455093"/>
            <a:ext cx="8231187" cy="45243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Sample a model and create a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generated data to seed the Adaptive Sampling Step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Compute failure probability from converged 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Train a ROM and compute the failure probability changing the stochastic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585" y="3031187"/>
            <a:ext cx="5497401" cy="37870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3126869" y="3424166"/>
            <a:ext cx="802684" cy="39297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321560" y="3424166"/>
            <a:ext cx="802684" cy="39297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162808" y="6116677"/>
            <a:ext cx="1004232" cy="47755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747221" y="5284839"/>
            <a:ext cx="686225" cy="43610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166369" y="3231405"/>
            <a:ext cx="1477942" cy="91847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44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 smtClean="0"/>
              <a:t>Exercise 1:</a:t>
            </a:r>
            <a:br>
              <a:rPr lang="en-US" b="0" dirty="0" smtClean="0"/>
            </a:br>
            <a:r>
              <a:rPr lang="en-US" b="0" dirty="0" smtClean="0"/>
              <a:t>Create </a:t>
            </a:r>
            <a:r>
              <a:rPr lang="en-US" b="0" dirty="0"/>
              <a:t>a data set to seed the Adaptive Sampler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0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Outline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CC"/>
                </a:solidFill>
              </a:rPr>
              <a:t>Advanced Reliability Analysis: brief introduction</a:t>
            </a:r>
          </a:p>
          <a:p>
            <a:pPr lvl="1"/>
            <a:r>
              <a:rPr lang="en-US" dirty="0"/>
              <a:t>Goal Oriented </a:t>
            </a:r>
            <a:r>
              <a:rPr lang="en-US" dirty="0" smtClean="0"/>
              <a:t>Sampling</a:t>
            </a:r>
          </a:p>
          <a:p>
            <a:pPr lvl="1"/>
            <a:r>
              <a:rPr lang="en-US" dirty="0" smtClean="0"/>
              <a:t>Concept of Limit Surface </a:t>
            </a:r>
          </a:p>
          <a:p>
            <a:pPr lvl="1"/>
            <a:r>
              <a:rPr lang="en-US" dirty="0" smtClean="0"/>
              <a:t>Convergence acceleration through ROMs</a:t>
            </a:r>
          </a:p>
          <a:p>
            <a:pPr lvl="1"/>
            <a:endParaRPr lang="en-US" dirty="0" smtClean="0"/>
          </a:p>
          <a:p>
            <a:r>
              <a:rPr lang="en-US" dirty="0">
                <a:solidFill>
                  <a:srgbClr val="3333CC"/>
                </a:solidFill>
              </a:rPr>
              <a:t>Reliability </a:t>
            </a:r>
            <a:r>
              <a:rPr lang="en-US" dirty="0" smtClean="0">
                <a:solidFill>
                  <a:srgbClr val="3333CC"/>
                </a:solidFill>
              </a:rPr>
              <a:t>Analysis and </a:t>
            </a:r>
            <a:r>
              <a:rPr lang="en-US" dirty="0">
                <a:solidFill>
                  <a:srgbClr val="3333CC"/>
                </a:solidFill>
              </a:rPr>
              <a:t>RAVEN</a:t>
            </a:r>
          </a:p>
          <a:p>
            <a:pPr lvl="1"/>
            <a:r>
              <a:rPr lang="en-US" dirty="0"/>
              <a:t>Available Goal Oriented Samplers</a:t>
            </a:r>
          </a:p>
          <a:p>
            <a:pPr lvl="1"/>
            <a:r>
              <a:rPr lang="en-US" dirty="0"/>
              <a:t>Performing Reliability Analysis within RAVEN: workflow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3333CC"/>
                </a:solidFill>
              </a:rPr>
              <a:t>Application examples of Reliability Analysis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3333CC"/>
                </a:solidFill>
              </a:rPr>
              <a:t>RAVEN examples</a:t>
            </a:r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7996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351442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961721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70161" y="2750400"/>
            <a:ext cx="4803678" cy="353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&lt;Normal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normal_trunc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&lt;mean&gt;</a:t>
            </a:r>
            <a:r>
              <a:rPr lang="en-US" sz="1400" dirty="0">
                <a:latin typeface="Courier"/>
                <a:cs typeface="Courier"/>
              </a:rPr>
              <a:t>0.5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&lt;/mean&gt;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&lt;sigma&gt;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&lt;/sigma&gt;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&lt;/Normal&gt;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&lt;Normal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'normal'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&lt;mean&gt;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2.0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/mean&gt;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&lt;sigma&gt;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&lt;/sigma&gt;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&lt;/Normal&gt;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&lt;Uniform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'uniform'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4.0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&lt;/Uniform&gt;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&lt;/Distributions&gt;</a:t>
            </a:r>
          </a:p>
        </p:txBody>
      </p:sp>
      <p:sp>
        <p:nvSpPr>
          <p:cNvPr id="13" name="Left Brace 12"/>
          <p:cNvSpPr/>
          <p:nvPr/>
        </p:nvSpPr>
        <p:spPr bwMode="auto">
          <a:xfrm rot="10800000">
            <a:off x="6289677" y="3690349"/>
            <a:ext cx="194007" cy="431339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613154" y="3603113"/>
            <a:ext cx="1293876" cy="60244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Truncation parameters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Arial"/>
                <a:cs typeface="Arial"/>
              </a:rPr>
              <a:t>name: 1-sample_Grid_seed_adaptive.xml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1 </a:t>
            </a:r>
            <a:r>
              <a:rPr lang="en-US" b="0" dirty="0" smtClean="0"/>
              <a:t>– Sample a Model to seed the Adaptive Sampler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3234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7843" y="2795068"/>
            <a:ext cx="8689594" cy="30931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PythonModule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300" dirty="0" err="1" smtClean="0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workshop_model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variables&gt;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x1,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 x2,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 x3,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y1,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 y2,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 y3,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 y4,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 y5,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  failure </a:t>
            </a:r>
            <a:endParaRPr lang="en-US" sz="13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variables&gt;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10800000">
            <a:off x="3761828" y="3306935"/>
            <a:ext cx="194007" cy="638591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Left Brace 23"/>
          <p:cNvSpPr/>
          <p:nvPr/>
        </p:nvSpPr>
        <p:spPr bwMode="auto">
          <a:xfrm rot="10800000">
            <a:off x="3761826" y="3961070"/>
            <a:ext cx="194007" cy="1011316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085300" y="3450717"/>
            <a:ext cx="1773090" cy="3834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j-lt"/>
              </a:rPr>
              <a:t>Input variables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085300" y="4357961"/>
            <a:ext cx="1773090" cy="3834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j-lt"/>
              </a:rPr>
              <a:t>put variables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 flipH="1">
            <a:off x="7410139" y="3306935"/>
            <a:ext cx="218983" cy="3845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88139" y="3691511"/>
            <a:ext cx="2157904" cy="6664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File name: </a:t>
            </a:r>
            <a:r>
              <a:rPr lang="en-US" sz="1600" dirty="0" err="1" smtClean="0">
                <a:latin typeface="+mj-lt"/>
              </a:rPr>
              <a:t>workshop_model.py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Arial"/>
                <a:cs typeface="Arial"/>
              </a:rPr>
              <a:t>name: 1-sample_Grid_seed_adaptive.xml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1904875" y="5103537"/>
            <a:ext cx="1630199" cy="5370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3535074" y="5640622"/>
            <a:ext cx="1773090" cy="3834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Boolean Variable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1 </a:t>
            </a:r>
            <a:r>
              <a:rPr lang="en-US" b="0" dirty="0" smtClean="0"/>
              <a:t>– Sample a Model to seed the Adaptive Sampler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8966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" y="2582366"/>
            <a:ext cx="9144000" cy="353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Grid_function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name=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'x1'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normal_trunc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value’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'5'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0 1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'x2'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normal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value'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5’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1.5 2.5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'x3'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uniform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value'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5'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1 4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&lt;/Samplers&gt;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7" name="Straight Arrow Connector 26"/>
          <p:cNvCxnSpPr>
            <a:stCxn id="28" idx="0"/>
          </p:cNvCxnSpPr>
          <p:nvPr/>
        </p:nvCxnSpPr>
        <p:spPr bwMode="auto">
          <a:xfrm flipV="1">
            <a:off x="4595960" y="2816464"/>
            <a:ext cx="765999" cy="25149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 bwMode="auto">
          <a:xfrm>
            <a:off x="257372" y="3067959"/>
            <a:ext cx="8677175" cy="895215"/>
          </a:xfrm>
          <a:prstGeom prst="rect">
            <a:avLst/>
          </a:prstGeom>
          <a:solidFill>
            <a:schemeClr val="bg1">
              <a:lumMod val="65000"/>
              <a:alpha val="3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558881" y="2396967"/>
            <a:ext cx="1725169" cy="8204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&lt;variable name&gt;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    &lt;distribution&gt;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</a:rPr>
              <a:t> 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+mj-lt"/>
              </a:rPr>
              <a:t>   &lt;grid points&gt;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Arial"/>
                <a:cs typeface="Arial"/>
              </a:rPr>
              <a:t>name: 1-sample_Grid_seed_adaptive.xml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1 </a:t>
            </a:r>
            <a:r>
              <a:rPr lang="en-US" b="0" dirty="0" smtClean="0"/>
              <a:t>– Sample a Model to seed the Adaptive Sampler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41253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21535" y="2905101"/>
            <a:ext cx="5263335" cy="3108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Databases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Databases&gt;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inputPlaceHolder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 err="1">
                <a:latin typeface="Courier"/>
                <a:cs typeface="Courier"/>
              </a:rPr>
              <a:t>OutputPlaceHolder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outGRID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y1,y2,y3,y4,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y5,failure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572000" y="1814654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961721" y="1814654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792558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cxnSp>
        <p:nvCxnSpPr>
          <p:cNvPr id="23" name="Straight Arrow Connector 22"/>
          <p:cNvCxnSpPr/>
          <p:nvPr/>
        </p:nvCxnSpPr>
        <p:spPr bwMode="auto">
          <a:xfrm flipH="1">
            <a:off x="5879200" y="3462338"/>
            <a:ext cx="549870" cy="6547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auto">
          <a:xfrm>
            <a:off x="6547824" y="3052125"/>
            <a:ext cx="1725169" cy="8204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&lt;</a:t>
            </a:r>
            <a:r>
              <a:rPr lang="en-US" sz="1600" dirty="0" err="1" smtClean="0">
                <a:latin typeface="+mj-lt"/>
              </a:rPr>
              <a:t>DataObjects</a:t>
            </a:r>
            <a:r>
              <a:rPr lang="en-US" sz="1600" dirty="0" smtClean="0">
                <a:latin typeface="+mj-lt"/>
              </a:rPr>
              <a:t>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    &lt;Inputs&gt;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+mj-lt"/>
              </a:rPr>
              <a:t>   &lt;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Output&gt;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Arial"/>
                <a:cs typeface="Arial"/>
              </a:rPr>
              <a:t>name: 1-sample_Grid_seed_adaptive.xml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1 </a:t>
            </a:r>
            <a:r>
              <a:rPr lang="en-US" b="0" dirty="0" smtClean="0"/>
              <a:t>– Sample a Model to seed the Adaptive Sampler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89670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546183" y="5424558"/>
            <a:ext cx="1725169" cy="9219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Step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2947165" y="5615629"/>
            <a:ext cx="599018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 bwMode="auto">
          <a:xfrm>
            <a:off x="2947165" y="5887845"/>
            <a:ext cx="599018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 bwMode="auto">
          <a:xfrm>
            <a:off x="2947165" y="6127479"/>
            <a:ext cx="599018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 bwMode="auto">
          <a:xfrm>
            <a:off x="5271352" y="5615628"/>
            <a:ext cx="599018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 bwMode="auto">
          <a:xfrm>
            <a:off x="5271352" y="6127478"/>
            <a:ext cx="599018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 bwMode="auto">
          <a:xfrm>
            <a:off x="1792558" y="5424558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Model file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792558" y="5683810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Model info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792558" y="5935771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Sampler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870370" y="5429815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Database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870370" y="5941028"/>
            <a:ext cx="1377740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+mj-lt"/>
              </a:rPr>
              <a:t>DataObjects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210" y="2391910"/>
            <a:ext cx="8956157" cy="2693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   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TimePoint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'Models'    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    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'Samplers'  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    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'Grid' 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Grid_function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   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outGRID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Databases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    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'HDF5' 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out_db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OutStreamManager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'Print'  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out_dump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OutStreamManager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'Plot'   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smtClean="0">
                <a:latin typeface="Courier"/>
                <a:cs typeface="Courier"/>
              </a:rPr>
              <a:t>plotResponse_y3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/Output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&lt;Output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OutStreamManager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'Plot'   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smtClean="0">
                <a:latin typeface="Courier"/>
                <a:cs typeface="Courier"/>
              </a:rPr>
              <a:t>plotResponse_y4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OutStreamManager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'Plot'   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smtClean="0">
                <a:latin typeface="Courier"/>
                <a:cs typeface="Courier"/>
              </a:rPr>
              <a:t>plotResponse_y5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/Output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/Steps&gt;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Arial"/>
                <a:cs typeface="Arial"/>
              </a:rPr>
              <a:t>name: 1-sample_Grid_seed_adaptive.xml</a:t>
            </a:r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1 </a:t>
            </a:r>
            <a:r>
              <a:rPr lang="en-US" b="0" dirty="0" smtClean="0"/>
              <a:t>– Sample a Model to seed the Adaptive Sampler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95416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1109534"/>
          </a:xfrm>
        </p:spPr>
        <p:txBody>
          <a:bodyPr/>
          <a:lstStyle/>
          <a:p>
            <a:pPr algn="ctr"/>
            <a:r>
              <a:rPr lang="en-US" b="0" dirty="0" smtClean="0"/>
              <a:t>Exercise 2:</a:t>
            </a:r>
            <a:br>
              <a:rPr lang="en-US" b="0" dirty="0" smtClean="0"/>
            </a:br>
            <a:r>
              <a:rPr lang="en-US" b="0" dirty="0" smtClean="0"/>
              <a:t>Use generated data to seed the Adaptive Sampling Step and perform Limit Surface search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4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1324" y="2036778"/>
            <a:ext cx="6111024" cy="48320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PythonModule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</a:p>
          <a:p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  </a:t>
            </a:r>
            <a:r>
              <a:rPr lang="en-US" sz="1400" dirty="0" err="1" smtClean="0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workshop_model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     x2,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     x3,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     y1,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     y2,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     y3,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     y4,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     y5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,failure 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&lt;/variables&gt;    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&lt;ROM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AccelerationROM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&lt;Target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goalFunction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svm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|SVC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&lt;kernel&gt;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rbf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kernel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&lt;C&gt;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10.0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&lt;/C&gt;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/ROM&gt;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2- Use data </a:t>
            </a:r>
            <a:r>
              <a:rPr lang="en-US" b="0" dirty="0"/>
              <a:t>to </a:t>
            </a:r>
            <a:r>
              <a:rPr lang="en-US" b="0" dirty="0" smtClean="0"/>
              <a:t>seed the Adaptive Sampling Step</a:t>
            </a:r>
            <a:endParaRPr lang="en-US" b="0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9144000" y="85538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7049" y="1635983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325654" y="1634268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546212" y="1634268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935933" y="1634268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766770" y="1634268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156491" y="1635983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cxnSp>
        <p:nvCxnSpPr>
          <p:cNvPr id="19" name="Straight Arrow Connector 18"/>
          <p:cNvCxnSpPr>
            <a:endCxn id="12" idx="1"/>
          </p:cNvCxnSpPr>
          <p:nvPr/>
        </p:nvCxnSpPr>
        <p:spPr bwMode="auto">
          <a:xfrm flipH="1" flipV="1">
            <a:off x="421324" y="4452824"/>
            <a:ext cx="631344" cy="134608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 bwMode="auto">
          <a:xfrm>
            <a:off x="2535286" y="6059108"/>
            <a:ext cx="1825763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auto">
          <a:xfrm>
            <a:off x="30203" y="3608577"/>
            <a:ext cx="1199833" cy="5920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Kernel Type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361049" y="5665210"/>
            <a:ext cx="1654191" cy="75429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Penalty parameter of the error term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Arial"/>
                <a:cs typeface="Arial"/>
              </a:rPr>
              <a:t>name: </a:t>
            </a:r>
            <a:r>
              <a:rPr lang="en-US" sz="1400" dirty="0">
                <a:latin typeface="Arial "/>
                <a:cs typeface="Arial "/>
              </a:rPr>
              <a:t>2-seeded_adaptive_sampling.xml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6128397" y="2627682"/>
            <a:ext cx="2927938" cy="1609698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0"/>
                </a:schemeClr>
              </a:gs>
              <a:gs pos="35000">
                <a:schemeClr val="dk1">
                  <a:tint val="37000"/>
                  <a:satMod val="300000"/>
                  <a:alpha val="0"/>
                </a:schemeClr>
              </a:gs>
              <a:gs pos="100000">
                <a:schemeClr val="dk1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48098" y="2667720"/>
            <a:ext cx="2908237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run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self,Input</a:t>
            </a:r>
            <a:r>
              <a:rPr lang="en-US" sz="1600" dirty="0" smtClean="0">
                <a:latin typeface="Courier"/>
                <a:cs typeface="Courier"/>
              </a:rPr>
              <a:t>):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…</a:t>
            </a:r>
          </a:p>
          <a:p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b="1" dirty="0" smtClean="0">
                <a:latin typeface="Courier"/>
                <a:cs typeface="Courier"/>
              </a:rPr>
              <a:t>if </a:t>
            </a:r>
            <a:r>
              <a:rPr lang="en-US" sz="1600" dirty="0" smtClean="0">
                <a:latin typeface="Courier"/>
                <a:cs typeface="Courier"/>
              </a:rPr>
              <a:t>self.y4 &lt; 5.0: 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self.failure</a:t>
            </a:r>
            <a:r>
              <a:rPr lang="en-US" sz="1600" dirty="0" smtClean="0">
                <a:latin typeface="Courier"/>
                <a:cs typeface="Courier"/>
              </a:rPr>
              <a:t>= 0.0</a:t>
            </a:r>
          </a:p>
          <a:p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b="1" dirty="0" smtClean="0">
                <a:latin typeface="Courier"/>
                <a:cs typeface="Courier"/>
              </a:rPr>
              <a:t>else: </a:t>
            </a:r>
          </a:p>
          <a:p>
            <a:r>
              <a:rPr lang="en-US" sz="1600" b="1" dirty="0"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   </a:t>
            </a:r>
            <a:r>
              <a:rPr lang="en-US" sz="1600" dirty="0" err="1" smtClean="0">
                <a:latin typeface="Courier"/>
                <a:cs typeface="Courier"/>
              </a:rPr>
              <a:t>self.failure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smtClean="0">
                <a:latin typeface="Courier"/>
                <a:cs typeface="Courier"/>
              </a:rPr>
              <a:t>1.0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7612581" y="4237380"/>
            <a:ext cx="0" cy="59225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auto">
          <a:xfrm>
            <a:off x="6649311" y="4829224"/>
            <a:ext cx="1988371" cy="9028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Transition definition: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0.0 -&gt; success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1.0 -&gt; failure</a:t>
            </a:r>
          </a:p>
        </p:txBody>
      </p:sp>
    </p:spTree>
    <p:extLst>
      <p:ext uri="{BB962C8B-B14F-4D97-AF65-F5344CB8AC3E}">
        <p14:creationId xmlns:p14="http://schemas.microsoft.com/office/powerpoint/2010/main" val="38361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4010" y="2223827"/>
            <a:ext cx="7603497" cy="1600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&lt;Functions&gt;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&lt;External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goalFunction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file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‘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goalFunctionWorkshop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variables&gt;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y4,failure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variables&gt;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External&gt;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/Functions&gt;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2- </a:t>
            </a:r>
            <a:r>
              <a:rPr lang="en-US" b="0" dirty="0"/>
              <a:t>Use data to seed a Goal Oriented Sampling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77049" y="1635983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7325654" y="1634268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546212" y="1634268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935933" y="1634268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766770" y="1634268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156491" y="1635983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74010" y="5035570"/>
            <a:ext cx="4054891" cy="852289"/>
            <a:chOff x="1576042" y="5461715"/>
            <a:chExt cx="4054891" cy="852289"/>
          </a:xfrm>
        </p:grpSpPr>
        <p:sp>
          <p:nvSpPr>
            <p:cNvPr id="11" name="TextBox 10"/>
            <p:cNvSpPr txBox="1"/>
            <p:nvPr/>
          </p:nvSpPr>
          <p:spPr>
            <a:xfrm>
              <a:off x="1576042" y="5461715"/>
              <a:ext cx="4054891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solidFill>
                    <a:srgbClr val="1A4DB2"/>
                  </a:solidFill>
                  <a:latin typeface="Courier"/>
                  <a:cs typeface="Courier"/>
                </a:rPr>
                <a:t>def</a:t>
              </a:r>
              <a:r>
                <a:rPr lang="en-US" sz="1600" dirty="0" smtClean="0">
                  <a:solidFill>
                    <a:srgbClr val="1A4DB2"/>
                  </a:solidFill>
                  <a:latin typeface="Courier"/>
                  <a:cs typeface="Courier"/>
                </a:rPr>
                <a:t> </a:t>
              </a:r>
              <a:r>
                <a:rPr lang="en-US" sz="1600" b="1" dirty="0" smtClean="0">
                  <a:latin typeface="Courier"/>
                  <a:cs typeface="Courier"/>
                </a:rPr>
                <a:t>__</a:t>
              </a:r>
              <a:r>
                <a:rPr lang="en-US" sz="1600" b="1" dirty="0" err="1" smtClean="0">
                  <a:latin typeface="Courier"/>
                  <a:cs typeface="Courier"/>
                </a:rPr>
                <a:t>residuumSign</a:t>
              </a:r>
              <a:r>
                <a:rPr lang="en-US" sz="1600" dirty="0" smtClean="0">
                  <a:latin typeface="Courier"/>
                  <a:cs typeface="Courier"/>
                </a:rPr>
                <a:t>(self):</a:t>
              </a:r>
              <a:br>
                <a:rPr lang="en-US" sz="1600" dirty="0" smtClean="0">
                  <a:latin typeface="Courier"/>
                  <a:cs typeface="Courier"/>
                </a:rPr>
              </a:br>
              <a:r>
                <a:rPr lang="en-US" sz="1600" dirty="0" smtClean="0">
                  <a:latin typeface="Courier"/>
                  <a:cs typeface="Courier"/>
                </a:rPr>
                <a:t>    </a:t>
              </a:r>
              <a:r>
                <a:rPr lang="en-US" sz="1600" b="1" dirty="0" smtClean="0">
                  <a:latin typeface="Courier"/>
                  <a:cs typeface="Courier"/>
                </a:rPr>
                <a:t>if </a:t>
              </a:r>
              <a:r>
                <a:rPr lang="en-US" sz="1600" dirty="0" smtClean="0">
                  <a:latin typeface="Courier"/>
                  <a:cs typeface="Courier"/>
                </a:rPr>
                <a:t>self.y4 &lt; 5.0: </a:t>
              </a:r>
              <a:r>
                <a:rPr lang="en-US" sz="1600" b="1" dirty="0" smtClean="0">
                  <a:latin typeface="Courier"/>
                  <a:cs typeface="Courier"/>
                </a:rPr>
                <a:t>return</a:t>
              </a:r>
              <a:r>
                <a:rPr lang="en-US" sz="1600" dirty="0" smtClean="0">
                  <a:latin typeface="Courier"/>
                  <a:cs typeface="Courier"/>
                </a:rPr>
                <a:t>  1</a:t>
              </a:r>
            </a:p>
            <a:p>
              <a:r>
                <a:rPr lang="en-US" sz="1600" dirty="0" smtClean="0">
                  <a:latin typeface="Courier"/>
                  <a:cs typeface="Courier"/>
                </a:rPr>
                <a:t>    </a:t>
              </a:r>
              <a:r>
                <a:rPr lang="en-US" sz="1600" b="1" dirty="0" smtClean="0">
                  <a:latin typeface="Courier"/>
                  <a:cs typeface="Courier"/>
                </a:rPr>
                <a:t>else            : return </a:t>
              </a:r>
              <a:r>
                <a:rPr lang="en-US" sz="1600" dirty="0" smtClean="0">
                  <a:latin typeface="Courier"/>
                  <a:cs typeface="Courier"/>
                </a:rPr>
                <a:t>-1 </a:t>
              </a:r>
            </a:p>
          </p:txBody>
        </p:sp>
        <p:sp>
          <p:nvSpPr>
            <p:cNvPr id="2" name="Rectangle 1"/>
            <p:cNvSpPr/>
            <p:nvPr/>
          </p:nvSpPr>
          <p:spPr bwMode="auto">
            <a:xfrm>
              <a:off x="1576042" y="5461715"/>
              <a:ext cx="4054891" cy="852289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tint val="50000"/>
                    <a:satMod val="300000"/>
                    <a:alpha val="0"/>
                  </a:schemeClr>
                </a:gs>
                <a:gs pos="35000">
                  <a:schemeClr val="dk1">
                    <a:tint val="37000"/>
                    <a:satMod val="300000"/>
                    <a:alpha val="0"/>
                  </a:schemeClr>
                </a:gs>
                <a:gs pos="100000">
                  <a:schemeClr val="dk1">
                    <a:tint val="15000"/>
                    <a:satMod val="350000"/>
                    <a:alpha val="0"/>
                  </a:schemeClr>
                </a:gs>
              </a:gsLst>
              <a:lin ang="16200000" scaled="1"/>
              <a:tileRect/>
            </a:gra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4" name="Left Brace 13"/>
          <p:cNvSpPr/>
          <p:nvPr/>
        </p:nvSpPr>
        <p:spPr bwMode="auto">
          <a:xfrm rot="10800000">
            <a:off x="3355318" y="2831704"/>
            <a:ext cx="194007" cy="320422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462350" y="3824265"/>
            <a:ext cx="1616535" cy="100269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Variables that are needed for the evaluation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3549325" y="2988688"/>
            <a:ext cx="913025" cy="83557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Left Brace 23"/>
          <p:cNvSpPr/>
          <p:nvPr/>
        </p:nvSpPr>
        <p:spPr bwMode="auto">
          <a:xfrm rot="10800000">
            <a:off x="4787293" y="5376533"/>
            <a:ext cx="235614" cy="511325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5022908" y="5631790"/>
            <a:ext cx="775115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auto">
          <a:xfrm>
            <a:off x="5798023" y="5196880"/>
            <a:ext cx="1988371" cy="9028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Transition definition: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1 -&gt; success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-1 -&gt; failure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Arial"/>
                <a:cs typeface="Arial"/>
              </a:rPr>
              <a:t>name: </a:t>
            </a:r>
            <a:r>
              <a:rPr lang="en-US" sz="1400" dirty="0">
                <a:latin typeface="Arial "/>
                <a:cs typeface="Arial "/>
              </a:rPr>
              <a:t>2-seeded_adaptive_sampling.xml</a:t>
            </a:r>
          </a:p>
        </p:txBody>
      </p:sp>
    </p:spTree>
    <p:extLst>
      <p:ext uri="{BB962C8B-B14F-4D97-AF65-F5344CB8AC3E}">
        <p14:creationId xmlns:p14="http://schemas.microsoft.com/office/powerpoint/2010/main" val="180927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6331" y="2203610"/>
            <a:ext cx="8335132" cy="4401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LimitSurfaceSearch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’workshopAdaptive’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ROM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'Models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'ROM’</a:t>
            </a:r>
            <a:r>
              <a:rPr lang="en-US" sz="1400" dirty="0" smtClean="0"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accelerated_ROM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&lt;/ROM&gt;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Function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'Functions'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'External’</a:t>
            </a:r>
            <a:r>
              <a:rPr lang="en-US" sz="1400" dirty="0" smtClean="0">
                <a:latin typeface="Courier"/>
                <a:cs typeface="Courier"/>
              </a:rPr>
              <a:t>&gt;</a:t>
            </a:r>
            <a:r>
              <a:rPr lang="en-US" sz="1400" dirty="0" err="1" smtClean="0">
                <a:latin typeface="Courier"/>
                <a:cs typeface="Courier"/>
              </a:rPr>
              <a:t>goalFunction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/Function&gt;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</a:t>
            </a:r>
            <a:r>
              <a:rPr lang="en-US" sz="1400" dirty="0" err="1" smtClean="0">
                <a:latin typeface="Courier"/>
                <a:cs typeface="Courier"/>
              </a:rPr>
              <a:t>outAdaptive</a:t>
            </a:r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&lt;Convergence 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limit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3000' </a:t>
            </a:r>
            <a:endParaRPr lang="en-US" sz="1400" dirty="0" smtClean="0">
              <a:solidFill>
                <a:srgbClr val="1A4DB2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660066"/>
                </a:solidFill>
                <a:latin typeface="Courier"/>
                <a:cs typeface="Courier"/>
              </a:rPr>
              <a:t>forceIteration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False' </a:t>
            </a:r>
            <a:endParaRPr lang="en-US" sz="1400" dirty="0" smtClean="0">
              <a:solidFill>
                <a:srgbClr val="1A4DB2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       weight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value' </a:t>
            </a:r>
            <a:endParaRPr lang="en-US" sz="1400" dirty="0" smtClean="0">
              <a:solidFill>
                <a:srgbClr val="1A4DB2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      persistence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25'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latin typeface="Courier"/>
                <a:cs typeface="Courier"/>
              </a:rPr>
              <a:t>1e-4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/Convergence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'x1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normal_trunc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'x2'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&gt;&lt;distribution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normal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/distribution&gt;&lt;/variable&gt;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'x3'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&gt;&lt;distribution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uniform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/distribution&gt;&lt;/variable&gt;</a:t>
            </a:r>
          </a:p>
          <a:p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LimitSurfaceSearch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&lt;/Samplers&gt;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2- </a:t>
            </a:r>
            <a:r>
              <a:rPr lang="en-US" b="0" dirty="0"/>
              <a:t>Use data to seed </a:t>
            </a:r>
            <a:r>
              <a:rPr lang="en-US" b="0" dirty="0" smtClean="0"/>
              <a:t>the Adaptive Sampling Step</a:t>
            </a:r>
            <a:endParaRPr lang="en-US" b="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377049" y="152117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25654" y="1519461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546212" y="1519461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935933" y="1519461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766770" y="1519461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156491" y="152117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604293" y="3526137"/>
            <a:ext cx="1616535" cy="4177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Goal function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7307803" y="3125059"/>
            <a:ext cx="17851" cy="40107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 flipV="1">
            <a:off x="2355969" y="3526137"/>
            <a:ext cx="1381975" cy="56819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3737944" y="3375733"/>
            <a:ext cx="1616535" cy="4177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Max Iterations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3316636" y="4094329"/>
            <a:ext cx="643396" cy="20889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auto">
          <a:xfrm>
            <a:off x="3960032" y="3885434"/>
            <a:ext cx="2489641" cy="4177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Force Iteration until limit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2673239" y="4495394"/>
            <a:ext cx="941507" cy="11699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 bwMode="auto">
          <a:xfrm>
            <a:off x="3614746" y="4378401"/>
            <a:ext cx="3123219" cy="4177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Error Weighting: CDF or Value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614746" y="4940237"/>
            <a:ext cx="1247572" cy="4177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Tolerance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1775024" y="4908808"/>
            <a:ext cx="1839722" cy="2383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Arial"/>
                <a:cs typeface="Arial"/>
              </a:rPr>
              <a:t>name: </a:t>
            </a:r>
            <a:r>
              <a:rPr lang="en-US" sz="1400" dirty="0">
                <a:latin typeface="Arial "/>
                <a:cs typeface="Arial "/>
              </a:rPr>
              <a:t>2-seeded_adaptive_sampling.xml</a:t>
            </a:r>
          </a:p>
        </p:txBody>
      </p:sp>
    </p:spTree>
    <p:extLst>
      <p:ext uri="{BB962C8B-B14F-4D97-AF65-F5344CB8AC3E}">
        <p14:creationId xmlns:p14="http://schemas.microsoft.com/office/powerpoint/2010/main" val="301973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7844" y="2058790"/>
            <a:ext cx="8483652" cy="4401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Databases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out_db_adaptive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directory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DataBaseStorage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/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out_db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filename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out_db.h5’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out_db_ls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directory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DataBaseStorage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/'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Databases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outAdaptive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y3,y4,y5,failure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limitSurface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goalFunction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inputPlaceHolder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OutputPlaceHolder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2- </a:t>
            </a:r>
            <a:r>
              <a:rPr lang="en-US" b="0" dirty="0"/>
              <a:t>Use data to seed a Goal Oriented Sampling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77049" y="1564231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325654" y="156251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546212" y="1562516"/>
            <a:ext cx="1389721" cy="311335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935933" y="1562516"/>
            <a:ext cx="1389721" cy="311335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766770" y="156251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156491" y="156251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11" name="Left Brace 10"/>
          <p:cNvSpPr/>
          <p:nvPr/>
        </p:nvSpPr>
        <p:spPr bwMode="auto">
          <a:xfrm rot="10800000">
            <a:off x="5022907" y="4464739"/>
            <a:ext cx="194007" cy="632281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63358" y="4467643"/>
            <a:ext cx="1616535" cy="62937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Limit Surface Container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5250333" y="4779504"/>
            <a:ext cx="913025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Arial"/>
                <a:cs typeface="Arial"/>
              </a:rPr>
              <a:t>name: </a:t>
            </a:r>
            <a:r>
              <a:rPr lang="en-US" sz="1400" dirty="0">
                <a:latin typeface="Arial "/>
                <a:cs typeface="Arial "/>
              </a:rPr>
              <a:t>2-seeded_adaptive_sampling.xml</a:t>
            </a:r>
          </a:p>
        </p:txBody>
      </p:sp>
    </p:spTree>
    <p:extLst>
      <p:ext uri="{BB962C8B-B14F-4D97-AF65-F5344CB8AC3E}">
        <p14:creationId xmlns:p14="http://schemas.microsoft.com/office/powerpoint/2010/main" val="30484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 smtClean="0"/>
              <a:t>Reliability Analysis: </a:t>
            </a:r>
            <a:br>
              <a:rPr lang="en-US" b="0" dirty="0" smtClean="0"/>
            </a:br>
            <a:r>
              <a:rPr lang="en-US" b="0" dirty="0" smtClean="0"/>
              <a:t>INTRODUCTION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1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2108338"/>
            <a:ext cx="9144000" cy="4401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load_seed_dataset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'Databases'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'HDF5'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outAdaptive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GoalOrientedStep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DataObjects’</a:t>
            </a:r>
            <a:r>
              <a:rPr lang="en-US" sz="1400" dirty="0" err="1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TimePoint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'Models'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&lt;Sampler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'Samplers'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LimitSurfaceSearch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workshopAdaptive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/Sampler&gt;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DataObjects’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outAdaptive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'Databases'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HDF5'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out_db_adaptive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DataObjects’</a:t>
            </a:r>
            <a:r>
              <a:rPr lang="en-US" sz="1400" dirty="0" err="1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limitSurface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push_limitsurface_in_database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limitSurface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'Databases'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'HDF5'     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out_db_ls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/Steps&gt;&gt;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2- </a:t>
            </a:r>
            <a:r>
              <a:rPr lang="en-US" b="0" dirty="0"/>
              <a:t>Use data to seed a Goal Oriented Sampling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77049" y="1564231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7325654" y="156251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546212" y="156251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935933" y="1562516"/>
            <a:ext cx="1389721" cy="311335"/>
          </a:xfrm>
          <a:prstGeom prst="rect">
            <a:avLst/>
          </a:prstGeom>
          <a:solidFill>
            <a:srgbClr val="D9D9D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766770" y="156251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156491" y="156251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Arial"/>
                <a:cs typeface="Arial"/>
              </a:rPr>
              <a:t>name: </a:t>
            </a:r>
            <a:r>
              <a:rPr lang="en-US" sz="1400" dirty="0">
                <a:latin typeface="Arial "/>
                <a:cs typeface="Arial "/>
              </a:rPr>
              <a:t>2-seeded_adaptive_sampling.xml</a:t>
            </a:r>
          </a:p>
        </p:txBody>
      </p:sp>
    </p:spTree>
    <p:extLst>
      <p:ext uri="{BB962C8B-B14F-4D97-AF65-F5344CB8AC3E}">
        <p14:creationId xmlns:p14="http://schemas.microsoft.com/office/powerpoint/2010/main" val="94711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 smtClean="0"/>
              <a:t>Exercise 3:</a:t>
            </a:r>
            <a:br>
              <a:rPr lang="en-US" b="0" dirty="0" smtClean="0"/>
            </a:br>
            <a:r>
              <a:rPr lang="en-US" b="0" dirty="0" smtClean="0"/>
              <a:t>Compute failure probability from Converged solution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7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881700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613" y="2367439"/>
            <a:ext cx="6895829" cy="3754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&lt;ROM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probabilityROm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&lt;Target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failure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svm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|SVC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&lt;C&gt;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10.0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&lt;/C&gt;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&lt;kernel&gt;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rbf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&lt;/kernel&gt;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&lt;/ROM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PythonModule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</a:p>
          <a:p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 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workshop_model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…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computePb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BasicStatistics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&lt;what&gt;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expectedValue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&lt;/what&gt;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&lt;parameters&gt;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failure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paramters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3 –Failure Probability from Converged Solution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263284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643244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653005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042726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Arial"/>
                <a:cs typeface="Arial"/>
              </a:rPr>
              <a:t>name: 3-compute_failure_pb_from_ls.xml</a:t>
            </a:r>
          </a:p>
        </p:txBody>
      </p:sp>
    </p:spTree>
    <p:extLst>
      <p:ext uri="{BB962C8B-B14F-4D97-AF65-F5344CB8AC3E}">
        <p14:creationId xmlns:p14="http://schemas.microsoft.com/office/powerpoint/2010/main" val="16145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248741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2837" y="2458367"/>
            <a:ext cx="6633473" cy="3108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MonteCarlo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Montecarlo_sampling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sampler_init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 &lt;limit&gt;</a:t>
            </a:r>
            <a:r>
              <a:rPr lang="en-US" sz="1400" dirty="0" smtClean="0">
                <a:latin typeface="Courier"/>
                <a:cs typeface="Courier"/>
              </a:rPr>
              <a:t>17576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&lt;/limit&gt; 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sampler_init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x1’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normal_trunc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x2’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normal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x3’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uniform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MonteCarlo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&lt;/Samplers&gt;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3 –Failure Probability from Converged Solution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09769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65658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87713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26686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Arial"/>
                <a:cs typeface="Arial"/>
              </a:rPr>
              <a:t>name: 3-compute_failure_pb_from_ls.xml</a:t>
            </a:r>
          </a:p>
        </p:txBody>
      </p:sp>
    </p:spTree>
    <p:extLst>
      <p:ext uri="{BB962C8B-B14F-4D97-AF65-F5344CB8AC3E}">
        <p14:creationId xmlns:p14="http://schemas.microsoft.com/office/powerpoint/2010/main" val="47939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2837" y="2151996"/>
            <a:ext cx="7233176" cy="4401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Databases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"out_ROM3_db"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HDF5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out_db_montecarlo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400" dirty="0" smtClean="0">
                <a:latin typeface="Courier"/>
                <a:cs typeface="Courier"/>
              </a:rPr>
              <a:t> directory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latin typeface="Courier"/>
                <a:cs typeface="Courier"/>
              </a:rPr>
              <a:t>“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DatabaseStorage</a:t>
            </a:r>
            <a:r>
              <a:rPr lang="en-US" sz="1400" dirty="0" smtClean="0">
                <a:latin typeface="Courier"/>
                <a:cs typeface="Courier"/>
              </a:rPr>
              <a:t>/"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/&gt;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HDF5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out_db_adaptive</a:t>
            </a:r>
            <a:r>
              <a:rPr lang="en-US" sz="1400" dirty="0" smtClean="0">
                <a:latin typeface="Courier"/>
                <a:cs typeface="Courier"/>
              </a:rPr>
              <a:t>" filename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latin typeface="Courier"/>
                <a:cs typeface="Courier"/>
              </a:rPr>
              <a:t>"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out_db_adaptive.h5</a:t>
            </a:r>
            <a:r>
              <a:rPr lang="en-US" sz="1400" dirty="0" smtClean="0">
                <a:latin typeface="Courier"/>
                <a:cs typeface="Courier"/>
              </a:rPr>
              <a:t>” directory=“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DatabaseStorage</a:t>
            </a:r>
            <a:r>
              <a:rPr lang="en-US" sz="1400" dirty="0" smtClean="0">
                <a:latin typeface="Courier"/>
                <a:cs typeface="Courier"/>
              </a:rPr>
              <a:t>/"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Databases&gt;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outAdapt_failure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failure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outGrid_failure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failure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outMC_failure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failure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Da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tas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3 –Failure Probability from Converged Solution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686423" y="1766019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076144" y="1766019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296702" y="1766019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906981" y="1766019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465865" y="1766019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Arial"/>
                <a:cs typeface="Arial"/>
              </a:rPr>
              <a:t>name: 3-compute_failure_pb_from_ls.xml</a:t>
            </a:r>
          </a:p>
        </p:txBody>
      </p:sp>
    </p:spTree>
    <p:extLst>
      <p:ext uri="{BB962C8B-B14F-4D97-AF65-F5344CB8AC3E}">
        <p14:creationId xmlns:p14="http://schemas.microsoft.com/office/powerpoint/2010/main" val="356031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1109534"/>
          </a:xfrm>
        </p:spPr>
        <p:txBody>
          <a:bodyPr/>
          <a:lstStyle/>
          <a:p>
            <a:pPr algn="ctr"/>
            <a:r>
              <a:rPr lang="en-US" b="0" dirty="0" smtClean="0"/>
              <a:t>Exercise 4:</a:t>
            </a:r>
            <a:br>
              <a:rPr lang="en-US" b="0" dirty="0" smtClean="0"/>
            </a:br>
            <a:r>
              <a:rPr lang="en-US" b="0" dirty="0" smtClean="0"/>
              <a:t>Compute failure probability from Converged solution changing Distributions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520112" cy="743280"/>
          </a:xfrm>
        </p:spPr>
        <p:txBody>
          <a:bodyPr/>
          <a:lstStyle/>
          <a:p>
            <a:r>
              <a:rPr lang="en-US" b="0" dirty="0" smtClean="0"/>
              <a:t>4 – Compute failure probability changing distributions</a:t>
            </a:r>
            <a:endParaRPr lang="en-US" b="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686423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Distributions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3731" y="2750400"/>
            <a:ext cx="4124662" cy="353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&lt;Normal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normal_trunc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&lt;mean&gt;</a:t>
            </a:r>
            <a:r>
              <a:rPr lang="en-US" sz="1400" dirty="0">
                <a:latin typeface="Courier"/>
                <a:cs typeface="Courier"/>
              </a:rPr>
              <a:t>0.5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&lt;/mean&gt;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&lt;sigma&gt;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&lt;/sigma&gt;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&lt;/Normal&gt;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&lt;Normal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'normal'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&lt;mean&gt;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2.0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/mean&gt;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&lt;sigma&gt;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&lt;/sigma&gt;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&lt;/Normal&gt;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&lt;Uniform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'uniform'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4.0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&lt;/Uniform&gt;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51063" y="2750400"/>
            <a:ext cx="4124662" cy="353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&lt;Normal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normal_trunc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&lt;mean&gt;</a:t>
            </a:r>
            <a:r>
              <a:rPr lang="en-US" sz="1400" dirty="0">
                <a:latin typeface="Courier"/>
                <a:cs typeface="Courier"/>
              </a:rPr>
              <a:t>0.5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&lt;/mean&gt;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&lt;sigma&gt;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/sigma&gt;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&lt;/Normal&gt;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&lt;Normal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'normal'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&lt;mean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1.9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/mean&gt;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&lt;sigma&gt;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/sigma&gt;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&lt;/Normal&gt;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&lt;Uniform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'uniform'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3.8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&lt;/Uniform&gt;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&lt;/Distributions&gt;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3686423" y="3551205"/>
            <a:ext cx="2011346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 flipV="1">
            <a:off x="3686423" y="4656162"/>
            <a:ext cx="2011346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 flipV="1">
            <a:off x="4523892" y="5694274"/>
            <a:ext cx="1207295" cy="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Arial"/>
                <a:cs typeface="Arial"/>
              </a:rPr>
              <a:t>name: 4-compute_pb_with_rom_and_changed_dists.xml</a:t>
            </a:r>
          </a:p>
        </p:txBody>
      </p:sp>
    </p:spTree>
    <p:extLst>
      <p:ext uri="{BB962C8B-B14F-4D97-AF65-F5344CB8AC3E}">
        <p14:creationId xmlns:p14="http://schemas.microsoft.com/office/powerpoint/2010/main" val="3395673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1109534"/>
          </a:xfrm>
        </p:spPr>
        <p:txBody>
          <a:bodyPr/>
          <a:lstStyle/>
          <a:p>
            <a:pPr algn="ctr"/>
            <a:r>
              <a:rPr lang="en-US" b="0" dirty="0" smtClean="0"/>
              <a:t>Thank you</a:t>
            </a:r>
            <a:br>
              <a:rPr lang="en-US" b="0" dirty="0" smtClean="0"/>
            </a:br>
            <a:r>
              <a:rPr lang="en-US" b="0" dirty="0"/>
              <a:t/>
            </a:r>
            <a:br>
              <a:rPr lang="en-US" b="0" dirty="0"/>
            </a:br>
            <a:r>
              <a:rPr lang="en-US" b="0" dirty="0" smtClean="0"/>
              <a:t>Questions?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8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59152"/>
            <a:ext cx="8231187" cy="2217926"/>
          </a:xfrm>
        </p:spPr>
        <p:txBody>
          <a:bodyPr/>
          <a:lstStyle/>
          <a:p>
            <a:pPr algn="just"/>
            <a:r>
              <a:rPr lang="en-US" dirty="0"/>
              <a:t>Reliability theory </a:t>
            </a:r>
            <a:r>
              <a:rPr lang="en-US" dirty="0" smtClean="0"/>
              <a:t>evaluates the failure probability </a:t>
            </a:r>
            <a:r>
              <a:rPr lang="en-US" dirty="0"/>
              <a:t>of a system </a:t>
            </a:r>
            <a:r>
              <a:rPr lang="en-US" dirty="0" smtClean="0"/>
              <a:t>given </a:t>
            </a:r>
            <a:r>
              <a:rPr lang="en-US" dirty="0"/>
              <a:t>an interval of </a:t>
            </a:r>
            <a:r>
              <a:rPr lang="en-US" dirty="0" smtClean="0"/>
              <a:t>time </a:t>
            </a:r>
          </a:p>
          <a:p>
            <a:pPr algn="just"/>
            <a:r>
              <a:rPr lang="en-US" dirty="0" smtClean="0"/>
              <a:t>Failure is an “event”</a:t>
            </a:r>
          </a:p>
          <a:p>
            <a:pPr lvl="1" algn="just"/>
            <a:r>
              <a:rPr lang="en-US" dirty="0"/>
              <a:t>G</a:t>
            </a:r>
            <a:r>
              <a:rPr lang="en-US" dirty="0" smtClean="0"/>
              <a:t>oal </a:t>
            </a:r>
            <a:r>
              <a:rPr lang="en-US" dirty="0"/>
              <a:t>is </a:t>
            </a:r>
            <a:r>
              <a:rPr lang="en-US" dirty="0" smtClean="0"/>
              <a:t>to forecast/assess </a:t>
            </a:r>
            <a:r>
              <a:rPr lang="en-US" dirty="0"/>
              <a:t>the </a:t>
            </a:r>
            <a:r>
              <a:rPr lang="en-US" dirty="0" smtClean="0"/>
              <a:t>failure events of a </a:t>
            </a:r>
            <a:r>
              <a:rPr lang="en-US" dirty="0"/>
              <a:t>given population or </a:t>
            </a:r>
            <a:r>
              <a:rPr lang="en-US" dirty="0" smtClean="0"/>
              <a:t>the event failure probability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Reliability Analysis: a quick introduction</a:t>
            </a:r>
            <a:endParaRPr lang="en-US" b="0" dirty="0"/>
          </a:p>
        </p:txBody>
      </p:sp>
      <p:sp>
        <p:nvSpPr>
          <p:cNvPr id="2" name="Rectangle 1"/>
          <p:cNvSpPr/>
          <p:nvPr/>
        </p:nvSpPr>
        <p:spPr>
          <a:xfrm>
            <a:off x="484188" y="3689199"/>
            <a:ext cx="823118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endParaRPr lang="en-US" sz="2200" b="1" i="1" dirty="0" smtClean="0">
              <a:solidFill>
                <a:srgbClr val="3333CC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sz="2200" b="1" i="1" dirty="0" smtClean="0">
                <a:solidFill>
                  <a:srgbClr val="3333CC"/>
                </a:solidFill>
                <a:latin typeface="Arial"/>
                <a:cs typeface="Arial"/>
              </a:rPr>
              <a:t>Main </a:t>
            </a:r>
            <a:r>
              <a:rPr lang="en-US" sz="2200" b="1" i="1" dirty="0">
                <a:solidFill>
                  <a:srgbClr val="3333CC"/>
                </a:solidFill>
                <a:latin typeface="Arial"/>
                <a:cs typeface="Arial"/>
              </a:rPr>
              <a:t>goal</a:t>
            </a:r>
          </a:p>
          <a:p>
            <a:pPr marL="0" indent="0" algn="ctr">
              <a:buNone/>
            </a:pPr>
            <a:endParaRPr lang="en-US" sz="2200" b="1" i="1" dirty="0" smtClean="0">
              <a:solidFill>
                <a:srgbClr val="3333CC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endParaRPr lang="en-US" sz="2200" b="1" i="1" dirty="0" smtClean="0">
              <a:solidFill>
                <a:srgbClr val="3333CC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endParaRPr lang="en-US" sz="2200" b="1" i="1" dirty="0">
              <a:solidFill>
                <a:srgbClr val="3333CC"/>
              </a:solidFill>
              <a:latin typeface="Arial"/>
              <a:cs typeface="Arial"/>
            </a:endParaRPr>
          </a:p>
          <a:p>
            <a:pPr algn="ctr"/>
            <a:r>
              <a:rPr lang="en-US" sz="2200" b="1" i="1" dirty="0" smtClean="0">
                <a:solidFill>
                  <a:srgbClr val="3333CC"/>
                </a:solidFill>
                <a:latin typeface="Arial"/>
                <a:cs typeface="Arial"/>
              </a:rPr>
              <a:t>Compute </a:t>
            </a:r>
            <a:r>
              <a:rPr lang="en-US" sz="2200" b="1" i="1" dirty="0">
                <a:solidFill>
                  <a:srgbClr val="3333CC"/>
                </a:solidFill>
                <a:latin typeface="Arial"/>
                <a:cs typeface="Arial"/>
              </a:rPr>
              <a:t>the </a:t>
            </a:r>
            <a:r>
              <a:rPr lang="en-US" sz="2200" b="1" i="1" dirty="0" smtClean="0">
                <a:solidFill>
                  <a:srgbClr val="3333CC"/>
                </a:solidFill>
                <a:latin typeface="Arial"/>
                <a:cs typeface="Arial"/>
              </a:rPr>
              <a:t>failure</a:t>
            </a:r>
            <a:r>
              <a:rPr lang="en-US" sz="2200" b="1" i="1" dirty="0" smtClean="0">
                <a:solidFill>
                  <a:srgbClr val="3333CC"/>
                </a:solidFill>
              </a:rPr>
              <a:t> </a:t>
            </a:r>
            <a:r>
              <a:rPr lang="en-US" sz="2200" b="1" i="1" dirty="0" smtClean="0">
                <a:solidFill>
                  <a:srgbClr val="3333CC"/>
                </a:solidFill>
                <a:latin typeface="Arial"/>
                <a:cs typeface="Arial"/>
              </a:rPr>
              <a:t>probability</a:t>
            </a:r>
            <a:endParaRPr lang="en-US" sz="2200" b="1" i="1" dirty="0">
              <a:solidFill>
                <a:srgbClr val="3333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27631" y="4517837"/>
            <a:ext cx="511117" cy="827041"/>
          </a:xfrm>
          <a:prstGeom prst="downArrow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71357"/>
            <a:ext cx="8231187" cy="2894344"/>
          </a:xfrm>
        </p:spPr>
        <p:txBody>
          <a:bodyPr/>
          <a:lstStyle/>
          <a:p>
            <a:pPr algn="just"/>
            <a:r>
              <a:rPr lang="en-US" dirty="0" smtClean="0"/>
              <a:t>The evaluation of the failure probability might be computationally challenging, if traditional once-through sampling is employed:</a:t>
            </a:r>
          </a:p>
          <a:p>
            <a:pPr lvl="1" algn="just"/>
            <a:r>
              <a:rPr lang="en-US" dirty="0" smtClean="0"/>
              <a:t>Rare events (low probability) require an enormous number of input space explorations:</a:t>
            </a:r>
          </a:p>
          <a:p>
            <a:pPr lvl="2" algn="just"/>
            <a:r>
              <a:rPr lang="en-US" dirty="0" smtClean="0"/>
              <a:t>Computing a failure probability of 10</a:t>
            </a:r>
            <a:r>
              <a:rPr lang="en-US" baseline="30000" dirty="0" smtClean="0"/>
              <a:t>-6</a:t>
            </a:r>
            <a:r>
              <a:rPr lang="en-US" dirty="0" smtClean="0"/>
              <a:t> would require millions of Monte Carlo samples</a:t>
            </a:r>
          </a:p>
          <a:p>
            <a:pPr lvl="1" algn="just"/>
            <a:r>
              <a:rPr lang="en-US" dirty="0" smtClean="0"/>
              <a:t>The information entropy contained in the already-evaluated histories is not used to adapt the sampling strategy:</a:t>
            </a:r>
          </a:p>
          <a:p>
            <a:pPr lvl="2" algn="just"/>
            <a:r>
              <a:rPr lang="en-US" dirty="0" smtClean="0"/>
              <a:t>System </a:t>
            </a:r>
            <a:r>
              <a:rPr lang="en-US" dirty="0"/>
              <a:t>response depends on many variables but often </a:t>
            </a:r>
            <a:r>
              <a:rPr lang="en-US" dirty="0" smtClean="0"/>
              <a:t>few are really important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Reliability Analysis: Goal-oriented sampling</a:t>
            </a:r>
            <a:endParaRPr lang="en-US" b="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4253653" y="4792405"/>
            <a:ext cx="695439" cy="635095"/>
          </a:xfrm>
          <a:prstGeom prst="leftArrow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21840" y="5734175"/>
            <a:ext cx="8231187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2" indent="0" algn="ctr">
              <a:buNone/>
            </a:pPr>
            <a:r>
              <a:rPr lang="en-US" b="1" dirty="0" smtClean="0">
                <a:solidFill>
                  <a:srgbClr val="3333CC"/>
                </a:solidFill>
              </a:rPr>
              <a:t>Adaptive Sampling based on Reliability (Limit) Surface search</a:t>
            </a:r>
            <a:endParaRPr lang="en-US" b="1" i="1" dirty="0" smtClean="0">
              <a:solidFill>
                <a:srgbClr val="3333CC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8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2815184"/>
            <a:ext cx="8231187" cy="991995"/>
          </a:xfrm>
        </p:spPr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Consider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Reliability Analysis: Limit Surface Concept</a:t>
            </a:r>
            <a:endParaRPr lang="en-US" b="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073793"/>
              </p:ext>
            </p:extLst>
          </p:nvPr>
        </p:nvGraphicFramePr>
        <p:xfrm>
          <a:off x="743059" y="3230931"/>
          <a:ext cx="834513" cy="505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" name="Equation" r:id="rId3" imgW="355600" imgH="215900" progId="Equation.3">
                  <p:embed/>
                </p:oleObj>
              </mc:Choice>
              <mc:Fallback>
                <p:oleObj name="Equation" r:id="rId3" imgW="355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3059" y="3230931"/>
                        <a:ext cx="834513" cy="505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46077" y="3178462"/>
            <a:ext cx="1802681" cy="635095"/>
          </a:xfrm>
          <a:prstGeom prst="leftArrow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994578" y="3344224"/>
            <a:ext cx="4981147" cy="567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 smtClean="0"/>
              <a:t>System characterization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5613" y="1598613"/>
            <a:ext cx="8231187" cy="121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T</a:t>
            </a:r>
            <a:r>
              <a:rPr lang="en-US" dirty="0" smtClean="0"/>
              <a:t>he limit surface can be described as the hyper-surface that classifies the input space with respect transition regions:</a:t>
            </a:r>
          </a:p>
          <a:p>
            <a:pPr lvl="1"/>
            <a:r>
              <a:rPr lang="en-US" dirty="0" smtClean="0"/>
              <a:t>The locus of points that divides the input domain with respect a </a:t>
            </a:r>
            <a:r>
              <a:rPr lang="en-US" dirty="0" err="1" smtClean="0"/>
              <a:t>boolean</a:t>
            </a:r>
            <a:r>
              <a:rPr lang="en-US" dirty="0" smtClean="0"/>
              <a:t> response (e.g. failure/success)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5613" y="4034406"/>
            <a:ext cx="8231187" cy="760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goal function is an object that is defined as a part of the system outcome space. In a safety context, the goal function usually represents the success or failure (transition) of the system. 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644779"/>
              </p:ext>
            </p:extLst>
          </p:nvPr>
        </p:nvGraphicFramePr>
        <p:xfrm>
          <a:off x="2047300" y="5163062"/>
          <a:ext cx="4617997" cy="1068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" name="Equation" r:id="rId5" imgW="2908300" imgH="673100" progId="Equation.3">
                  <p:embed/>
                </p:oleObj>
              </mc:Choice>
              <mc:Fallback>
                <p:oleObj name="Equation" r:id="rId5" imgW="2908300" imgH="673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47300" y="5163062"/>
                        <a:ext cx="4617997" cy="1068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682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5613" y="3701412"/>
            <a:ext cx="4663607" cy="991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 smtClean="0"/>
              <a:t>If the system evolution is represented by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dirty="0" smtClean="0"/>
              <a:t>It is possible to identify the set of pairs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Reliability Analysis: Limit Surface Concept (cont.)</a:t>
            </a:r>
            <a:endParaRPr lang="en-US" b="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5614" y="1851029"/>
            <a:ext cx="7873965" cy="61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>
                <a:solidFill>
                  <a:srgbClr val="3366FF"/>
                </a:solidFill>
              </a:rPr>
              <a:t>Let’s consider              </a:t>
            </a:r>
            <a:r>
              <a:rPr lang="en-US" dirty="0" smtClean="0"/>
              <a:t>as </a:t>
            </a:r>
            <a:r>
              <a:rPr lang="en-US" dirty="0"/>
              <a:t>the transition surface in the output space with </a:t>
            </a:r>
            <a:r>
              <a:rPr lang="en-US" dirty="0" smtClean="0"/>
              <a:t>respect to the goal function</a:t>
            </a:r>
          </a:p>
          <a:p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415314"/>
              </p:ext>
            </p:extLst>
          </p:nvPr>
        </p:nvGraphicFramePr>
        <p:xfrm>
          <a:off x="2253953" y="1777753"/>
          <a:ext cx="98266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" name="Equation" r:id="rId3" imgW="457200" imgH="215900" progId="Equation.3">
                  <p:embed/>
                </p:oleObj>
              </mc:Choice>
              <mc:Fallback>
                <p:oleObj name="Equation" r:id="rId3" imgW="457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53953" y="1777753"/>
                        <a:ext cx="982663" cy="46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829684"/>
              </p:ext>
            </p:extLst>
          </p:nvPr>
        </p:nvGraphicFramePr>
        <p:xfrm>
          <a:off x="1871663" y="2782644"/>
          <a:ext cx="4003675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" name="Equation" r:id="rId5" imgW="2070100" imgH="342900" progId="Equation.3">
                  <p:embed/>
                </p:oleObj>
              </mc:Choice>
              <mc:Fallback>
                <p:oleObj name="Equation" r:id="rId5" imgW="20701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1663" y="2782644"/>
                        <a:ext cx="4003675" cy="661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830390"/>
              </p:ext>
            </p:extLst>
          </p:nvPr>
        </p:nvGraphicFramePr>
        <p:xfrm>
          <a:off x="3659188" y="4016375"/>
          <a:ext cx="10080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" name="Equation" r:id="rId7" imgW="609600" imgH="304800" progId="Equation.3">
                  <p:embed/>
                </p:oleObj>
              </mc:Choice>
              <mc:Fallback>
                <p:oleObj name="Equation" r:id="rId7" imgW="6096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59188" y="4016375"/>
                        <a:ext cx="1008062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386944"/>
              </p:ext>
            </p:extLst>
          </p:nvPr>
        </p:nvGraphicFramePr>
        <p:xfrm>
          <a:off x="4291660" y="2087563"/>
          <a:ext cx="94932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" name="Equation" r:id="rId9" imgW="596900" imgH="241300" progId="Equation.3">
                  <p:embed/>
                </p:oleObj>
              </mc:Choice>
              <mc:Fallback>
                <p:oleObj name="Equation" r:id="rId9" imgW="596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91660" y="2087563"/>
                        <a:ext cx="949325" cy="38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 bwMode="auto">
          <a:xfrm>
            <a:off x="4241055" y="4017004"/>
            <a:ext cx="339179" cy="418084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3988644" y="4018797"/>
            <a:ext cx="339179" cy="418084"/>
          </a:xfrm>
          <a:prstGeom prst="ellipse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Straight Arrow Connector 19"/>
          <p:cNvCxnSpPr>
            <a:stCxn id="18" idx="6"/>
            <a:endCxn id="26" idx="1"/>
          </p:cNvCxnSpPr>
          <p:nvPr/>
        </p:nvCxnSpPr>
        <p:spPr bwMode="auto">
          <a:xfrm flipV="1">
            <a:off x="4327823" y="3886687"/>
            <a:ext cx="2085006" cy="3411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9" idx="6"/>
          </p:cNvCxnSpPr>
          <p:nvPr/>
        </p:nvCxnSpPr>
        <p:spPr bwMode="auto">
          <a:xfrm>
            <a:off x="4580234" y="4226046"/>
            <a:ext cx="1832595" cy="2090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6412829" y="4249813"/>
            <a:ext cx="985982" cy="3705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Initial Conditions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6412829" y="3701412"/>
            <a:ext cx="985982" cy="370550"/>
          </a:xfrm>
          <a:prstGeom prst="rect">
            <a:avLst/>
          </a:prstGeom>
          <a:solidFill>
            <a:srgbClr val="8585E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Stochastic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 Parameters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459249"/>
              </p:ext>
            </p:extLst>
          </p:nvPr>
        </p:nvGraphicFramePr>
        <p:xfrm>
          <a:off x="3760788" y="4903788"/>
          <a:ext cx="9588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" name="Equation" r:id="rId11" imgW="520700" imgH="304800" progId="Equation.3">
                  <p:embed/>
                </p:oleObj>
              </mc:Choice>
              <mc:Fallback>
                <p:oleObj name="Equation" r:id="rId11" imgW="5207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60788" y="4903788"/>
                        <a:ext cx="958850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455614" y="5464982"/>
            <a:ext cx="7327580" cy="397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the input space, which leads </a:t>
            </a:r>
            <a:r>
              <a:rPr lang="en-US" dirty="0" smtClean="0"/>
              <a:t>the system </a:t>
            </a:r>
            <a:r>
              <a:rPr lang="en-US" dirty="0"/>
              <a:t>outcome to </a:t>
            </a:r>
            <a:r>
              <a:rPr lang="en-US" dirty="0" smtClean="0"/>
              <a:t>match: </a:t>
            </a:r>
            <a:endParaRPr lang="en-US" dirty="0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098538"/>
              </p:ext>
            </p:extLst>
          </p:nvPr>
        </p:nvGraphicFramePr>
        <p:xfrm>
          <a:off x="3685446" y="5980800"/>
          <a:ext cx="98266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" name="Equation" r:id="rId13" imgW="457200" imgH="215900" progId="Equation.3">
                  <p:embed/>
                </p:oleObj>
              </mc:Choice>
              <mc:Fallback>
                <p:oleObj name="Equation" r:id="rId13" imgW="457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85446" y="5980800"/>
                        <a:ext cx="982663" cy="46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020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8" grpId="0" animBg="1"/>
      <p:bldP spid="18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228600" y="1598613"/>
            <a:ext cx="5226050" cy="4524375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Arial" charset="0"/>
              </a:rPr>
              <a:t>Training on initial</a:t>
            </a:r>
            <a:r>
              <a:rPr lang="en-US" i="1" dirty="0">
                <a:solidFill>
                  <a:srgbClr val="000090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rgbClr val="3366FF"/>
                </a:solidFill>
              </a:rPr>
              <a:t>small number of sampled points</a:t>
            </a:r>
            <a:endParaRPr lang="en-US" i="1" dirty="0">
              <a:solidFill>
                <a:schemeClr val="accent6">
                  <a:lumMod val="60000"/>
                  <a:lumOff val="40000"/>
                </a:schemeClr>
              </a:solidFill>
              <a:latin typeface="Arial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Arial" charset="0"/>
              </a:rPr>
              <a:t>A fine grid is classified (failure or success) based on </a:t>
            </a:r>
            <a:r>
              <a:rPr lang="en-US" dirty="0" smtClean="0">
                <a:latin typeface="Arial" charset="0"/>
              </a:rPr>
              <a:t>an user-specified surrogate model (</a:t>
            </a:r>
            <a:r>
              <a:rPr lang="en-US" dirty="0" smtClean="0">
                <a:solidFill>
                  <a:srgbClr val="3366FF"/>
                </a:solidFill>
              </a:rPr>
              <a:t>sampling of the surrogate</a:t>
            </a:r>
            <a:r>
              <a:rPr lang="en-US" dirty="0" smtClean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Arial" charset="0"/>
              </a:rPr>
              <a:t>The limit surface is identified by the location of transition between failure/success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latin typeface="Arial" charset="0"/>
              </a:rPr>
              <a:t>The furthest </a:t>
            </a:r>
            <a:r>
              <a:rPr lang="en-US" dirty="0">
                <a:latin typeface="Arial" charset="0"/>
              </a:rPr>
              <a:t>point on the limit surface from any other already tested point is </a:t>
            </a:r>
            <a:r>
              <a:rPr lang="en-US" dirty="0" smtClean="0">
                <a:latin typeface="Arial" charset="0"/>
              </a:rPr>
              <a:t>chosen </a:t>
            </a:r>
            <a:r>
              <a:rPr lang="en-US" dirty="0">
                <a:latin typeface="Arial" charset="0"/>
              </a:rPr>
              <a:t>to test the classifier </a:t>
            </a:r>
            <a:r>
              <a:rPr lang="en-US" dirty="0" smtClean="0">
                <a:latin typeface="Arial" charset="0"/>
              </a:rPr>
              <a:t>(</a:t>
            </a:r>
            <a:r>
              <a:rPr lang="en-US" dirty="0" smtClean="0">
                <a:solidFill>
                  <a:srgbClr val="3366FF"/>
                </a:solidFill>
              </a:rPr>
              <a:t>convergence test</a:t>
            </a:r>
            <a:r>
              <a:rPr lang="en-US" dirty="0" smtClean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Arial" charset="0"/>
              </a:rPr>
              <a:t>Process </a:t>
            </a:r>
            <a:r>
              <a:rPr lang="en-US" dirty="0" smtClean="0">
                <a:latin typeface="Arial" charset="0"/>
              </a:rPr>
              <a:t>iterates (2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latin typeface="Arial" charset="0"/>
              </a:rPr>
              <a:t>4) until </a:t>
            </a:r>
            <a:r>
              <a:rPr lang="en-US" dirty="0">
                <a:latin typeface="Arial" charset="0"/>
              </a:rPr>
              <a:t>the limit </a:t>
            </a:r>
            <a:r>
              <a:rPr lang="en-US" dirty="0" smtClean="0">
                <a:latin typeface="Arial" charset="0"/>
              </a:rPr>
              <a:t>surface converges</a:t>
            </a:r>
            <a:endParaRPr lang="en-US" dirty="0">
              <a:latin typeface="Arial" charset="0"/>
            </a:endParaRPr>
          </a:p>
        </p:txBody>
      </p:sp>
      <p:cxnSp>
        <p:nvCxnSpPr>
          <p:cNvPr id="18435" name="Straight Connector 5"/>
          <p:cNvCxnSpPr>
            <a:cxnSpLocks noChangeShapeType="1"/>
          </p:cNvCxnSpPr>
          <p:nvPr/>
        </p:nvCxnSpPr>
        <p:spPr bwMode="auto">
          <a:xfrm>
            <a:off x="5894388" y="2292350"/>
            <a:ext cx="3027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6" name="Straight Connector 6"/>
          <p:cNvCxnSpPr>
            <a:cxnSpLocks noChangeShapeType="1"/>
          </p:cNvCxnSpPr>
          <p:nvPr/>
        </p:nvCxnSpPr>
        <p:spPr bwMode="auto">
          <a:xfrm>
            <a:off x="5894388" y="3032125"/>
            <a:ext cx="3027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7" name="Straight Connector 7"/>
          <p:cNvCxnSpPr>
            <a:cxnSpLocks noChangeShapeType="1"/>
          </p:cNvCxnSpPr>
          <p:nvPr/>
        </p:nvCxnSpPr>
        <p:spPr bwMode="auto">
          <a:xfrm>
            <a:off x="5921375" y="3813175"/>
            <a:ext cx="3027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8" name="Straight Connector 8"/>
          <p:cNvCxnSpPr>
            <a:cxnSpLocks noChangeShapeType="1"/>
          </p:cNvCxnSpPr>
          <p:nvPr/>
        </p:nvCxnSpPr>
        <p:spPr bwMode="auto">
          <a:xfrm>
            <a:off x="5921375" y="4627563"/>
            <a:ext cx="3027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9" name="Straight Connector 9"/>
          <p:cNvCxnSpPr>
            <a:cxnSpLocks noChangeShapeType="1"/>
          </p:cNvCxnSpPr>
          <p:nvPr/>
        </p:nvCxnSpPr>
        <p:spPr bwMode="auto">
          <a:xfrm flipV="1">
            <a:off x="6496050" y="1949450"/>
            <a:ext cx="0" cy="3046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0" name="Straight Connector 12"/>
          <p:cNvCxnSpPr>
            <a:cxnSpLocks noChangeShapeType="1"/>
          </p:cNvCxnSpPr>
          <p:nvPr/>
        </p:nvCxnSpPr>
        <p:spPr bwMode="auto">
          <a:xfrm flipV="1">
            <a:off x="7478713" y="1949450"/>
            <a:ext cx="0" cy="3046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1" name="Straight Connector 13"/>
          <p:cNvCxnSpPr>
            <a:cxnSpLocks noChangeShapeType="1"/>
          </p:cNvCxnSpPr>
          <p:nvPr/>
        </p:nvCxnSpPr>
        <p:spPr bwMode="auto">
          <a:xfrm flipV="1">
            <a:off x="8478838" y="1949450"/>
            <a:ext cx="0" cy="3046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2" name="Oval 14"/>
          <p:cNvSpPr>
            <a:spLocks noChangeArrowheads="1"/>
          </p:cNvSpPr>
          <p:nvPr/>
        </p:nvSpPr>
        <p:spPr bwMode="auto">
          <a:xfrm>
            <a:off x="8380413" y="4491038"/>
            <a:ext cx="234950" cy="2825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Oval 15"/>
          <p:cNvSpPr>
            <a:spLocks noChangeArrowheads="1"/>
          </p:cNvSpPr>
          <p:nvPr/>
        </p:nvSpPr>
        <p:spPr bwMode="auto">
          <a:xfrm>
            <a:off x="8361363" y="2890838"/>
            <a:ext cx="234950" cy="2825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Oval 16"/>
          <p:cNvSpPr>
            <a:spLocks noChangeArrowheads="1"/>
          </p:cNvSpPr>
          <p:nvPr/>
        </p:nvSpPr>
        <p:spPr bwMode="auto">
          <a:xfrm>
            <a:off x="6372225" y="3700463"/>
            <a:ext cx="234950" cy="2825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Oval 17"/>
          <p:cNvSpPr>
            <a:spLocks noChangeArrowheads="1"/>
          </p:cNvSpPr>
          <p:nvPr/>
        </p:nvSpPr>
        <p:spPr bwMode="auto">
          <a:xfrm>
            <a:off x="7356475" y="3671888"/>
            <a:ext cx="234950" cy="2825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Oval 18"/>
          <p:cNvSpPr>
            <a:spLocks noChangeArrowheads="1"/>
          </p:cNvSpPr>
          <p:nvPr/>
        </p:nvSpPr>
        <p:spPr bwMode="auto">
          <a:xfrm>
            <a:off x="8361363" y="3671888"/>
            <a:ext cx="234950" cy="2825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Oval 19"/>
          <p:cNvSpPr>
            <a:spLocks noChangeArrowheads="1"/>
          </p:cNvSpPr>
          <p:nvPr/>
        </p:nvSpPr>
        <p:spPr bwMode="auto">
          <a:xfrm>
            <a:off x="6378575" y="4486275"/>
            <a:ext cx="234950" cy="282575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Oval 20"/>
          <p:cNvSpPr>
            <a:spLocks noChangeArrowheads="1"/>
          </p:cNvSpPr>
          <p:nvPr/>
        </p:nvSpPr>
        <p:spPr bwMode="auto">
          <a:xfrm>
            <a:off x="7361238" y="4483100"/>
            <a:ext cx="236537" cy="2825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9" name="Oval 21"/>
          <p:cNvSpPr>
            <a:spLocks noChangeArrowheads="1"/>
          </p:cNvSpPr>
          <p:nvPr/>
        </p:nvSpPr>
        <p:spPr bwMode="auto">
          <a:xfrm>
            <a:off x="6372225" y="2863850"/>
            <a:ext cx="234950" cy="2825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0" name="Oval 22"/>
          <p:cNvSpPr>
            <a:spLocks noChangeArrowheads="1"/>
          </p:cNvSpPr>
          <p:nvPr/>
        </p:nvSpPr>
        <p:spPr bwMode="auto">
          <a:xfrm>
            <a:off x="7356475" y="2890838"/>
            <a:ext cx="234950" cy="2825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1" name="Oval 23"/>
          <p:cNvSpPr>
            <a:spLocks noChangeArrowheads="1"/>
          </p:cNvSpPr>
          <p:nvPr/>
        </p:nvSpPr>
        <p:spPr bwMode="auto">
          <a:xfrm>
            <a:off x="7326313" y="2151063"/>
            <a:ext cx="236537" cy="2841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2" name="Oval 24"/>
          <p:cNvSpPr>
            <a:spLocks noChangeArrowheads="1"/>
          </p:cNvSpPr>
          <p:nvPr/>
        </p:nvSpPr>
        <p:spPr bwMode="auto">
          <a:xfrm>
            <a:off x="8361363" y="2151063"/>
            <a:ext cx="234950" cy="2841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3" name="Oval 26"/>
          <p:cNvSpPr>
            <a:spLocks noChangeArrowheads="1"/>
          </p:cNvSpPr>
          <p:nvPr/>
        </p:nvSpPr>
        <p:spPr bwMode="auto">
          <a:xfrm>
            <a:off x="6378575" y="2166938"/>
            <a:ext cx="234950" cy="2825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8456" name="Straight Connector 31"/>
          <p:cNvCxnSpPr>
            <a:cxnSpLocks noChangeShapeType="1"/>
          </p:cNvCxnSpPr>
          <p:nvPr/>
        </p:nvCxnSpPr>
        <p:spPr bwMode="auto">
          <a:xfrm flipH="1">
            <a:off x="7915275" y="2527300"/>
            <a:ext cx="903288" cy="366713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7" name="Straight Connector 32"/>
          <p:cNvCxnSpPr>
            <a:cxnSpLocks noChangeShapeType="1"/>
          </p:cNvCxnSpPr>
          <p:nvPr/>
        </p:nvCxnSpPr>
        <p:spPr bwMode="auto">
          <a:xfrm>
            <a:off x="6956425" y="4325938"/>
            <a:ext cx="0" cy="1200150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8" name="Straight Connector 33"/>
          <p:cNvCxnSpPr>
            <a:cxnSpLocks noChangeShapeType="1"/>
          </p:cNvCxnSpPr>
          <p:nvPr/>
        </p:nvCxnSpPr>
        <p:spPr bwMode="auto">
          <a:xfrm flipH="1">
            <a:off x="6916738" y="4154488"/>
            <a:ext cx="1023937" cy="192087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9" name="Straight Connector 34"/>
          <p:cNvCxnSpPr>
            <a:cxnSpLocks noChangeShapeType="1"/>
          </p:cNvCxnSpPr>
          <p:nvPr/>
        </p:nvCxnSpPr>
        <p:spPr bwMode="auto">
          <a:xfrm flipV="1">
            <a:off x="7915275" y="2863850"/>
            <a:ext cx="0" cy="1309688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0" name="Content Placeholder 2"/>
          <p:cNvSpPr txBox="1">
            <a:spLocks/>
          </p:cNvSpPr>
          <p:nvPr/>
        </p:nvSpPr>
        <p:spPr bwMode="auto">
          <a:xfrm>
            <a:off x="6167438" y="5618163"/>
            <a:ext cx="15779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40000"/>
              </a:spcBef>
              <a:buClr>
                <a:srgbClr val="FF6600"/>
              </a:buClr>
            </a:pPr>
            <a:r>
              <a:rPr lang="en-US" sz="2000">
                <a:solidFill>
                  <a:srgbClr val="000090"/>
                </a:solidFill>
              </a:rPr>
              <a:t>Limit surface</a:t>
            </a:r>
          </a:p>
        </p:txBody>
      </p:sp>
      <p:sp>
        <p:nvSpPr>
          <p:cNvPr id="18461" name="Oval 4"/>
          <p:cNvSpPr>
            <a:spLocks noChangeArrowheads="1"/>
          </p:cNvSpPr>
          <p:nvPr/>
        </p:nvSpPr>
        <p:spPr bwMode="auto">
          <a:xfrm>
            <a:off x="6834188" y="2619375"/>
            <a:ext cx="563562" cy="6207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2" name="Oval 35"/>
          <p:cNvSpPr>
            <a:spLocks noChangeArrowheads="1"/>
          </p:cNvSpPr>
          <p:nvPr/>
        </p:nvSpPr>
        <p:spPr bwMode="auto">
          <a:xfrm>
            <a:off x="8504238" y="4257675"/>
            <a:ext cx="563562" cy="619125"/>
          </a:xfrm>
          <a:prstGeom prst="ellipse">
            <a:avLst/>
          </a:prstGeom>
          <a:solidFill>
            <a:srgbClr val="4EFF61"/>
          </a:solidFill>
          <a:ln w="38100">
            <a:noFill/>
            <a:round/>
            <a:headEnd/>
            <a:tailEnd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18463" name="Content Placeholder 2"/>
          <p:cNvSpPr txBox="1">
            <a:spLocks/>
          </p:cNvSpPr>
          <p:nvPr/>
        </p:nvSpPr>
        <p:spPr bwMode="auto">
          <a:xfrm>
            <a:off x="8010525" y="1571625"/>
            <a:ext cx="9366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40000"/>
              </a:spcBef>
              <a:buClr>
                <a:srgbClr val="FF6600"/>
              </a:buClr>
            </a:pPr>
            <a:r>
              <a:rPr lang="en-US" sz="2000">
                <a:solidFill>
                  <a:srgbClr val="000090"/>
                </a:solidFill>
              </a:rPr>
              <a:t>Failure</a:t>
            </a:r>
          </a:p>
        </p:txBody>
      </p:sp>
      <p:cxnSp>
        <p:nvCxnSpPr>
          <p:cNvPr id="18464" name="Straight Arrow Connector 37"/>
          <p:cNvCxnSpPr>
            <a:cxnSpLocks noChangeShapeType="1"/>
            <a:endCxn id="18461" idx="7"/>
          </p:cNvCxnSpPr>
          <p:nvPr/>
        </p:nvCxnSpPr>
        <p:spPr bwMode="auto">
          <a:xfrm flipH="1">
            <a:off x="7315200" y="1949450"/>
            <a:ext cx="695325" cy="760413"/>
          </a:xfrm>
          <a:prstGeom prst="straightConnector1">
            <a:avLst/>
          </a:prstGeom>
          <a:noFill/>
          <a:ln w="28575">
            <a:solidFill>
              <a:srgbClr val="003663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5" name="Content Placeholder 2"/>
          <p:cNvSpPr txBox="1">
            <a:spLocks/>
          </p:cNvSpPr>
          <p:nvPr/>
        </p:nvSpPr>
        <p:spPr bwMode="auto">
          <a:xfrm>
            <a:off x="7915275" y="5641975"/>
            <a:ext cx="10541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40000"/>
              </a:spcBef>
              <a:buClr>
                <a:srgbClr val="FF6600"/>
              </a:buClr>
            </a:pPr>
            <a:r>
              <a:rPr lang="en-US" sz="2000">
                <a:solidFill>
                  <a:srgbClr val="000090"/>
                </a:solidFill>
              </a:rPr>
              <a:t>Success</a:t>
            </a:r>
          </a:p>
        </p:txBody>
      </p:sp>
      <p:cxnSp>
        <p:nvCxnSpPr>
          <p:cNvPr id="18466" name="Straight Arrow Connector 39"/>
          <p:cNvCxnSpPr>
            <a:cxnSpLocks noChangeShapeType="1"/>
            <a:stCxn id="18465" idx="0"/>
          </p:cNvCxnSpPr>
          <p:nvPr/>
        </p:nvCxnSpPr>
        <p:spPr bwMode="auto">
          <a:xfrm flipV="1">
            <a:off x="8442325" y="4995863"/>
            <a:ext cx="173038" cy="646112"/>
          </a:xfrm>
          <a:prstGeom prst="straightConnector1">
            <a:avLst/>
          </a:prstGeom>
          <a:noFill/>
          <a:ln w="28575">
            <a:solidFill>
              <a:srgbClr val="003663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7" name="Content Placeholder 2"/>
          <p:cNvSpPr txBox="1">
            <a:spLocks/>
          </p:cNvSpPr>
          <p:nvPr/>
        </p:nvSpPr>
        <p:spPr bwMode="auto">
          <a:xfrm>
            <a:off x="4510088" y="6122988"/>
            <a:ext cx="12223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40000"/>
              </a:spcBef>
              <a:buClr>
                <a:srgbClr val="FF6600"/>
              </a:buClr>
            </a:pPr>
            <a:r>
              <a:rPr lang="en-US" sz="2000" dirty="0">
                <a:solidFill>
                  <a:srgbClr val="000090"/>
                </a:solidFill>
              </a:rPr>
              <a:t>Next point</a:t>
            </a:r>
          </a:p>
        </p:txBody>
      </p:sp>
      <p:cxnSp>
        <p:nvCxnSpPr>
          <p:cNvPr id="18468" name="Straight Arrow Connector 42"/>
          <p:cNvCxnSpPr>
            <a:cxnSpLocks noChangeShapeType="1"/>
            <a:endCxn id="18447" idx="3"/>
          </p:cNvCxnSpPr>
          <p:nvPr/>
        </p:nvCxnSpPr>
        <p:spPr bwMode="auto">
          <a:xfrm flipV="1">
            <a:off x="5486400" y="4727575"/>
            <a:ext cx="927100" cy="1325563"/>
          </a:xfrm>
          <a:prstGeom prst="straightConnector1">
            <a:avLst/>
          </a:prstGeom>
          <a:noFill/>
          <a:ln w="28575">
            <a:solidFill>
              <a:srgbClr val="003663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Multiply 1"/>
          <p:cNvSpPr/>
          <p:nvPr/>
        </p:nvSpPr>
        <p:spPr>
          <a:xfrm>
            <a:off x="6781800" y="2590800"/>
            <a:ext cx="641350" cy="642937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r>
              <a:rPr lang="en-US" b="0" dirty="0" smtClean="0"/>
              <a:t>Reliability Analysis: Limit Surface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99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Reliability </a:t>
            </a:r>
            <a:r>
              <a:rPr lang="en-US" b="0" dirty="0" smtClean="0"/>
              <a:t>Analysis: ROMs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71968"/>
            <a:ext cx="8231187" cy="1445624"/>
          </a:xfrm>
        </p:spPr>
        <p:txBody>
          <a:bodyPr/>
          <a:lstStyle/>
          <a:p>
            <a:pPr algn="just"/>
            <a:r>
              <a:rPr lang="en-US" dirty="0" smtClean="0"/>
              <a:t>For the Adaptive Sampling based on the Reliability (Limit) Surface search, special types of ROMs called “classifiers” are used:</a:t>
            </a:r>
          </a:p>
          <a:p>
            <a:pPr lvl="1" algn="just"/>
            <a:r>
              <a:rPr lang="en-US" dirty="0" smtClean="0">
                <a:solidFill>
                  <a:srgbClr val="3366FF"/>
                </a:solidFill>
              </a:rPr>
              <a:t>A model (set of equations) </a:t>
            </a:r>
            <a:r>
              <a:rPr lang="en-US" dirty="0" smtClean="0">
                <a:solidFill>
                  <a:srgbClr val="3366FF"/>
                </a:solidFill>
                <a:latin typeface="Arial" charset="0"/>
              </a:rPr>
              <a:t>that</a:t>
            </a:r>
            <a:r>
              <a:rPr lang="en-US" i="1" dirty="0" smtClean="0">
                <a:solidFill>
                  <a:srgbClr val="3366FF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rgbClr val="3366FF"/>
                </a:solidFill>
              </a:rPr>
              <a:t>identifies to which category </a:t>
            </a:r>
            <a:r>
              <a:rPr lang="en-US" dirty="0">
                <a:solidFill>
                  <a:srgbClr val="3366FF"/>
                </a:solidFill>
              </a:rPr>
              <a:t>an object </a:t>
            </a:r>
            <a:r>
              <a:rPr lang="en-US" dirty="0" smtClean="0">
                <a:solidFill>
                  <a:srgbClr val="3366FF"/>
                </a:solidFill>
              </a:rPr>
              <a:t>belongs in </a:t>
            </a:r>
            <a:r>
              <a:rPr lang="en-US" dirty="0">
                <a:solidFill>
                  <a:srgbClr val="3366FF"/>
                </a:solidFill>
              </a:rPr>
              <a:t>the feature (input) space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84188" y="5788920"/>
            <a:ext cx="8231187" cy="913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dirty="0" smtClean="0"/>
              <a:t>In RAVEN, these ROMs are used as acceleration schemes for goal oriented sampling strategies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ym typeface="Wingdings"/>
              </a:rPr>
              <a:t> </a:t>
            </a:r>
            <a:r>
              <a:rPr lang="en-US" dirty="0" smtClean="0"/>
              <a:t>they can be used to predict the location of the reliability (limit) surface </a:t>
            </a:r>
          </a:p>
          <a:p>
            <a:pPr marL="457200" lvl="1" indent="0">
              <a:buFont typeface="Times New Roman" pitchFamily="18" charset="0"/>
              <a:buNone/>
            </a:pPr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Font typeface="Times New Roman" pitchFamily="18" charset="0"/>
              <a:buNone/>
            </a:pP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5613" y="3199964"/>
            <a:ext cx="6395077" cy="1993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>
                <a:solidFill>
                  <a:srgbClr val="3366FF"/>
                </a:solidFill>
              </a:rPr>
              <a:t>Let’s consider again</a:t>
            </a:r>
            <a:r>
              <a:rPr lang="en-US" dirty="0" smtClean="0"/>
              <a:t> a set of </a:t>
            </a:r>
            <a:r>
              <a:rPr lang="en-US" i="1" dirty="0" smtClean="0"/>
              <a:t>N</a:t>
            </a:r>
            <a:r>
              <a:rPr lang="en-US" dirty="0" smtClean="0"/>
              <a:t> data points</a:t>
            </a:r>
          </a:p>
          <a:p>
            <a:r>
              <a:rPr lang="en-US" dirty="0" smtClean="0"/>
              <a:t>Based on the goal function     :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sz="1000" dirty="0" smtClean="0"/>
          </a:p>
          <a:p>
            <a:r>
              <a:rPr lang="en-US" dirty="0" smtClean="0"/>
              <a:t>Build a </a:t>
            </a:r>
            <a:r>
              <a:rPr lang="en-US" dirty="0" smtClean="0">
                <a:solidFill>
                  <a:srgbClr val="3366FF"/>
                </a:solidFill>
              </a:rPr>
              <a:t>surrogate model of type “classifier” </a:t>
            </a:r>
          </a:p>
          <a:p>
            <a:pPr lvl="1"/>
            <a:r>
              <a:rPr lang="en-US" dirty="0" smtClean="0"/>
              <a:t>Reduced Order Model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226906"/>
              </p:ext>
            </p:extLst>
          </p:nvPr>
        </p:nvGraphicFramePr>
        <p:xfrm>
          <a:off x="5469831" y="3133368"/>
          <a:ext cx="1111724" cy="422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0" name="Equation" r:id="rId3" imgW="635000" imgH="241300" progId="Equation.3">
                  <p:embed/>
                </p:oleObj>
              </mc:Choice>
              <mc:Fallback>
                <p:oleObj name="Equation" r:id="rId3" imgW="635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69831" y="3133368"/>
                        <a:ext cx="1111724" cy="422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907314"/>
              </p:ext>
            </p:extLst>
          </p:nvPr>
        </p:nvGraphicFramePr>
        <p:xfrm>
          <a:off x="3071613" y="3882957"/>
          <a:ext cx="292258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1" name="Equation" r:id="rId5" imgW="1714500" imgH="342900" progId="Equation.3">
                  <p:embed/>
                </p:oleObj>
              </mc:Choice>
              <mc:Fallback>
                <p:oleObj name="Equation" r:id="rId5" imgW="17145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71613" y="3882957"/>
                        <a:ext cx="2922588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720870"/>
              </p:ext>
            </p:extLst>
          </p:nvPr>
        </p:nvGraphicFramePr>
        <p:xfrm>
          <a:off x="3762623" y="3567261"/>
          <a:ext cx="258762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2" name="Equation" r:id="rId7" imgW="152400" imgH="165100" progId="Equation.3">
                  <p:embed/>
                </p:oleObj>
              </mc:Choice>
              <mc:Fallback>
                <p:oleObj name="Equation" r:id="rId7" imgW="1524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62623" y="3567261"/>
                        <a:ext cx="258762" cy="28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/>
          <p:cNvSpPr/>
          <p:nvPr/>
        </p:nvSpPr>
        <p:spPr bwMode="auto">
          <a:xfrm>
            <a:off x="3168308" y="3988682"/>
            <a:ext cx="339179" cy="418084"/>
          </a:xfrm>
          <a:prstGeom prst="ellipse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Straight Arrow Connector 12"/>
          <p:cNvCxnSpPr>
            <a:stCxn id="12" idx="2"/>
            <a:endCxn id="14" idx="1"/>
          </p:cNvCxnSpPr>
          <p:nvPr/>
        </p:nvCxnSpPr>
        <p:spPr bwMode="auto">
          <a:xfrm flipH="1">
            <a:off x="844002" y="4197724"/>
            <a:ext cx="232430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844002" y="4012449"/>
            <a:ext cx="985982" cy="370550"/>
          </a:xfrm>
          <a:prstGeom prst="rect">
            <a:avLst/>
          </a:prstGeom>
          <a:solidFill>
            <a:srgbClr val="8585E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Boolean vector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23233"/>
              </p:ext>
            </p:extLst>
          </p:nvPr>
        </p:nvGraphicFramePr>
        <p:xfrm>
          <a:off x="2873916" y="5193515"/>
          <a:ext cx="33893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3" name="Equation" r:id="rId9" imgW="1930400" imgH="254000" progId="Equation.3">
                  <p:embed/>
                </p:oleObj>
              </mc:Choice>
              <mc:Fallback>
                <p:oleObj name="Equation" r:id="rId9" imgW="19304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73916" y="5193515"/>
                        <a:ext cx="3389312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val 14"/>
          <p:cNvSpPr/>
          <p:nvPr/>
        </p:nvSpPr>
        <p:spPr>
          <a:xfrm>
            <a:off x="6517171" y="3701982"/>
            <a:ext cx="914400" cy="1143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193571" y="3625782"/>
            <a:ext cx="609600" cy="68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Oval 17"/>
          <p:cNvSpPr/>
          <p:nvPr/>
        </p:nvSpPr>
        <p:spPr>
          <a:xfrm>
            <a:off x="8193571" y="4463982"/>
            <a:ext cx="609600" cy="685800"/>
          </a:xfrm>
          <a:prstGeom prst="ellipse">
            <a:avLst/>
          </a:prstGeom>
          <a:solidFill>
            <a:srgbClr val="FF7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821971" y="3854382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745771" y="4463982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26771" y="4159182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974371" y="4540182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593371" y="4006782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669571" y="4311582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126771" y="3930582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98171" y="4311582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839350" y="4104275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16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859E-6 -3.98333E-6 L 0.20024 -0.07781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3" y="-389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13506E-6 L 0.18333 -0.055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0" y="-280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13506E-6 L 0.175 -0.0777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00" y="-390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6725E-6 L 0.16667 -0.06661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0" y="-33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8.60315E-7 L 0.15833 0.11101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00" y="560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46994E-6 L 0.15833 0.09991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00" y="500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2.77521E-8 L 0.15 0.09991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500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8.0481E-7 L 0.2 0.14431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7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943 -0.0542 " pathEditMode="relative" ptsTypes="AA">
                                      <p:cBhvr>
                                        <p:cTn id="8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animBg="1"/>
      <p:bldP spid="14" grpId="1" animBg="1"/>
      <p:bldP spid="15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21266</TotalTime>
  <Words>3566</Words>
  <Application>Microsoft Macintosh PowerPoint</Application>
  <PresentationFormat>On-screen Show (4:3)</PresentationFormat>
  <Paragraphs>564</Paragraphs>
  <Slides>37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Default Design</vt:lpstr>
      <vt:lpstr>Equation</vt:lpstr>
      <vt:lpstr>Advanced Reliability Analysis and RAVEN</vt:lpstr>
      <vt:lpstr>Outline</vt:lpstr>
      <vt:lpstr>Reliability Analysis:  INTRODUCTION</vt:lpstr>
      <vt:lpstr>Reliability Analysis: a quick introduction</vt:lpstr>
      <vt:lpstr>Reliability Analysis: Goal-oriented sampling</vt:lpstr>
      <vt:lpstr>Reliability Analysis: Limit Surface Concept</vt:lpstr>
      <vt:lpstr>Reliability Analysis: Limit Surface Concept (cont.)</vt:lpstr>
      <vt:lpstr>PowerPoint Presentation</vt:lpstr>
      <vt:lpstr>Reliability Analysis: ROMs</vt:lpstr>
      <vt:lpstr>Reliability Analysis and RAVEN</vt:lpstr>
      <vt:lpstr>Reliability Analysis and RAVEN: Samplers</vt:lpstr>
      <vt:lpstr>PowerPoint Presentation</vt:lpstr>
      <vt:lpstr>Reliability Analysis:  Applications</vt:lpstr>
      <vt:lpstr>PowerPoint Presentation</vt:lpstr>
      <vt:lpstr>PowerPoint Presentation</vt:lpstr>
      <vt:lpstr>PowerPoint Presentation</vt:lpstr>
      <vt:lpstr>RAVEN Examples</vt:lpstr>
      <vt:lpstr>Workflow</vt:lpstr>
      <vt:lpstr>Exercise 1: Create a data set to seed the Adaptive Sampler</vt:lpstr>
      <vt:lpstr>1 – Sample a Model to seed the Adaptive Sampler</vt:lpstr>
      <vt:lpstr>1 – Sample a Model to seed the Adaptive Sampler</vt:lpstr>
      <vt:lpstr>1 – Sample a Model to seed the Adaptive Sampler</vt:lpstr>
      <vt:lpstr>1 – Sample a Model to seed the Adaptive Sampler</vt:lpstr>
      <vt:lpstr>1 – Sample a Model to seed the Adaptive Sampler</vt:lpstr>
      <vt:lpstr>Exercise 2: Use generated data to seed the Adaptive Sampling Step and perform Limit Surface search</vt:lpstr>
      <vt:lpstr>2- Use data to seed the Adaptive Sampling Step</vt:lpstr>
      <vt:lpstr>2- Use data to seed a Goal Oriented Sampling</vt:lpstr>
      <vt:lpstr>2- Use data to seed the Adaptive Sampling Step</vt:lpstr>
      <vt:lpstr>2- Use data to seed a Goal Oriented Sampling</vt:lpstr>
      <vt:lpstr>2- Use data to seed a Goal Oriented Sampling</vt:lpstr>
      <vt:lpstr>Exercise 3: Compute failure probability from Converged solution</vt:lpstr>
      <vt:lpstr>3 –Failure Probability from Converged Solution</vt:lpstr>
      <vt:lpstr>3 –Failure Probability from Converged Solution</vt:lpstr>
      <vt:lpstr>3 –Failure Probability from Converged Solution</vt:lpstr>
      <vt:lpstr>Exercise 4: Compute failure probability from Converged solution changing Distributions</vt:lpstr>
      <vt:lpstr>4 – Compute failure probability changing distributions</vt:lpstr>
      <vt:lpstr>Thank you  Questions?</vt:lpstr>
    </vt:vector>
  </TitlesOfParts>
  <Company>Idaho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Andrea Alfonsi</cp:lastModifiedBy>
  <cp:revision>485</cp:revision>
  <cp:lastPrinted>2001-05-07T20:21:30Z</cp:lastPrinted>
  <dcterms:created xsi:type="dcterms:W3CDTF">1999-10-26T20:37:18Z</dcterms:created>
  <dcterms:modified xsi:type="dcterms:W3CDTF">2016-03-15T23:29:21Z</dcterms:modified>
</cp:coreProperties>
</file>