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72" r:id="rId2"/>
    <p:sldId id="273" r:id="rId3"/>
    <p:sldId id="300" r:id="rId4"/>
    <p:sldId id="383" r:id="rId5"/>
    <p:sldId id="385" r:id="rId6"/>
    <p:sldId id="386" r:id="rId7"/>
    <p:sldId id="389" r:id="rId8"/>
    <p:sldId id="417" r:id="rId9"/>
    <p:sldId id="418" r:id="rId10"/>
    <p:sldId id="380" r:id="rId11"/>
    <p:sldId id="382" r:id="rId12"/>
    <p:sldId id="397" r:id="rId13"/>
    <p:sldId id="398" r:id="rId14"/>
    <p:sldId id="399" r:id="rId15"/>
    <p:sldId id="400" r:id="rId16"/>
    <p:sldId id="402" r:id="rId17"/>
    <p:sldId id="401" r:id="rId18"/>
    <p:sldId id="403" r:id="rId19"/>
    <p:sldId id="404" r:id="rId20"/>
    <p:sldId id="405" r:id="rId21"/>
    <p:sldId id="413" r:id="rId22"/>
    <p:sldId id="408" r:id="rId23"/>
    <p:sldId id="409" r:id="rId24"/>
    <p:sldId id="419" r:id="rId25"/>
    <p:sldId id="410" r:id="rId26"/>
    <p:sldId id="420" r:id="rId27"/>
    <p:sldId id="411" r:id="rId28"/>
    <p:sldId id="412" r:id="rId29"/>
    <p:sldId id="415" r:id="rId30"/>
    <p:sldId id="421" r:id="rId31"/>
    <p:sldId id="396" r:id="rId32"/>
    <p:sldId id="350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62" autoAdjust="0"/>
  </p:normalViewPr>
  <p:slideViewPr>
    <p:cSldViewPr snapToGrid="0" snapToObjects="1">
      <p:cViewPr>
        <p:scale>
          <a:sx n="108" d="100"/>
          <a:sy n="108" d="100"/>
        </p:scale>
        <p:origin x="-1912" y="-9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57276" y="1298425"/>
            <a:ext cx="6132699" cy="849463"/>
          </a:xfrm>
        </p:spPr>
        <p:txBody>
          <a:bodyPr/>
          <a:lstStyle/>
          <a:p>
            <a:r>
              <a:rPr lang="en-US" b="0" dirty="0"/>
              <a:t>Uncertainty quantification on a PWR SBO 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IRUG Meeting and Training Seminars</a:t>
            </a:r>
          </a:p>
          <a:p>
            <a:r>
              <a:rPr lang="en-US" b="0" dirty="0" smtClean="0"/>
              <a:t>RAVEN Workshop</a:t>
            </a:r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Presenter: </a:t>
            </a:r>
            <a:r>
              <a:rPr lang="en-US" b="0" dirty="0" smtClean="0"/>
              <a:t>Carlo Parisi</a:t>
            </a:r>
            <a:endParaRPr lang="en-US" b="0" dirty="0" smtClean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 smtClean="0">
                <a:solidFill>
                  <a:srgbClr val="005A97"/>
                </a:solidFill>
                <a:latin typeface="Arial"/>
                <a:ea typeface="ＭＳ 明朝"/>
                <a:cs typeface="Times New Roman"/>
              </a:rPr>
              <a:t>7 October 2016</a:t>
            </a:r>
          </a:p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 smtClean="0">
                <a:solidFill>
                  <a:srgbClr val="005A97"/>
                </a:solidFill>
                <a:latin typeface="Arial"/>
                <a:ea typeface="ＭＳ 明朝"/>
                <a:cs typeface="Times New Roman"/>
              </a:rPr>
              <a:t>Residence </a:t>
            </a:r>
            <a:r>
              <a:rPr lang="en-US" sz="1600" dirty="0">
                <a:solidFill>
                  <a:srgbClr val="005A97"/>
                </a:solidFill>
                <a:latin typeface="Arial"/>
                <a:ea typeface="ＭＳ 明朝"/>
                <a:cs typeface="Times New Roman"/>
              </a:rPr>
              <a:t>Inn, 635 West Broadway, Idaho Falls, ID</a:t>
            </a:r>
            <a:r>
              <a:rPr lang="en-US" sz="1600" dirty="0"/>
              <a:t> 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Workflow </a:t>
            </a:r>
            <a:r>
              <a:rPr lang="en-US" dirty="0" smtClean="0"/>
              <a:t>for UQ – SBO PWR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442902"/>
            <a:ext cx="2245896" cy="430104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Run Info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239349" y="3009684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47984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name: </a:t>
            </a:r>
            <a:r>
              <a:rPr lang="en-US" sz="1400" dirty="0" err="1" smtClean="0">
                <a:latin typeface="+mn-lt"/>
              </a:rPr>
              <a:t>SBO_PWR.xml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051383" y="2540538"/>
            <a:ext cx="2992682" cy="469146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Files &amp; 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87563" y="3680774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Distributions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409259" y="4838957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Sampler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372443" y="598620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Store in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4239349" y="1873006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39349" y="4155170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>
            <a:off x="4239349" y="5312514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3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UQ – SBO </a:t>
            </a:r>
            <a:r>
              <a:rPr lang="en-US" dirty="0" smtClean="0"/>
              <a:t>PWR </a:t>
            </a:r>
            <a:r>
              <a:rPr lang="en-US" b="0" dirty="0" smtClean="0"/>
              <a:t>– </a:t>
            </a:r>
            <a:r>
              <a:rPr lang="en-US" b="0" dirty="0" smtClean="0"/>
              <a:t>Explanations of Input Blocks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 Info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703" y="2750400"/>
            <a:ext cx="6890704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PWR_SBO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RemoteRunCommand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raven_qsub_command.sh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RemoteRunCommand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&lt;Sequence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Ptest_DummyStep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&lt;/Sequence&gt;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batchSize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59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batchSize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mpi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runQSUB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&lt;/mode&gt;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NumMPI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NumMPI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clusterParameters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-P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lwrs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clusterParameters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01:45:00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266860" y="2117087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70489" y="4523739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RELAP5-3D serial running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Straight Arrow Connector 4"/>
          <p:cNvCxnSpPr>
            <a:stCxn id="17" idx="1"/>
          </p:cNvCxnSpPr>
          <p:nvPr/>
        </p:nvCxnSpPr>
        <p:spPr bwMode="auto">
          <a:xfrm flipH="1">
            <a:off x="3182279" y="4824962"/>
            <a:ext cx="4288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470489" y="3420850"/>
            <a:ext cx="1505236" cy="87217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Number of serial calculations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 bwMode="auto">
          <a:xfrm flipH="1" flipV="1">
            <a:off x="3774601" y="3762640"/>
            <a:ext cx="3695888" cy="942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7470489" y="5263181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Falcon Cluster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67157" y="6017641"/>
            <a:ext cx="1505236" cy="3716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Running Time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 flipV="1">
            <a:off x="5961721" y="5126184"/>
            <a:ext cx="1508768" cy="4119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3182279" y="5373521"/>
            <a:ext cx="1508768" cy="850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779686" y="5865626"/>
            <a:ext cx="1644201" cy="60173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Sequence to be run (see Steps)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Elbow Connector 40"/>
          <p:cNvCxnSpPr>
            <a:stCxn id="34" idx="1"/>
          </p:cNvCxnSpPr>
          <p:nvPr/>
        </p:nvCxnSpPr>
        <p:spPr bwMode="auto">
          <a:xfrm rot="10800000" flipH="1">
            <a:off x="779686" y="3539234"/>
            <a:ext cx="396202" cy="2627258"/>
          </a:xfrm>
          <a:prstGeom prst="bentConnector4">
            <a:avLst>
              <a:gd name="adj1" fmla="val -120024"/>
              <a:gd name="adj2" fmla="val 991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6868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UQ – SBO </a:t>
            </a:r>
            <a:r>
              <a:rPr lang="en-US" dirty="0" smtClean="0"/>
              <a:t>PWR </a:t>
            </a:r>
            <a:r>
              <a:rPr lang="en-US" b="0" dirty="0" smtClean="0"/>
              <a:t>– </a:t>
            </a:r>
            <a:r>
              <a:rPr lang="en-US" b="0" dirty="0" smtClean="0"/>
              <a:t>Explanations of Input Blocks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 Info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703" y="2750400"/>
            <a:ext cx="7901968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&lt;Files&gt;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PWR_SBO.i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type="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PWR_SBO.i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rellic.bin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type=""&gt;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rellic.bin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"tpfh2o"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type=""&gt;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tpfh2o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"relap5.x"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type=""&gt;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relap5.x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&lt;/Files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266860" y="2117087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6831187" y="3539235"/>
            <a:ext cx="1070782" cy="1198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6211269" y="4737774"/>
            <a:ext cx="2764456" cy="92970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Files to be stored in the Working Directory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(../../PWR_SBO)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Left Brace 16"/>
          <p:cNvSpPr/>
          <p:nvPr/>
        </p:nvSpPr>
        <p:spPr bwMode="auto">
          <a:xfrm flipH="1">
            <a:off x="6411420" y="2934511"/>
            <a:ext cx="349213" cy="1200884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40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UQ – SBO </a:t>
            </a:r>
            <a:r>
              <a:rPr lang="en-US" dirty="0" smtClean="0"/>
              <a:t>PWR </a:t>
            </a:r>
            <a:r>
              <a:rPr lang="en-US" b="0" dirty="0" smtClean="0"/>
              <a:t>– </a:t>
            </a:r>
            <a:r>
              <a:rPr lang="en-US" b="0" dirty="0" smtClean="0"/>
              <a:t>Explanations of Input Blocks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 Info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78" y="2750400"/>
            <a:ext cx="7901968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&lt;Code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MyRELAP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"Relap5"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&lt;executable&gt;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relap5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.x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&lt;/executable&gt;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&lt;alias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variable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mult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2|0000599:6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&lt;/alias&gt;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/Code&gt;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&lt;/Models&gt;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266860" y="2117087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05533" y="4737774"/>
            <a:ext cx="1897494" cy="158816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This is a dummy variable. Needed when you have to perturb in the same way multiple R5 words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516896" y="3668574"/>
            <a:ext cx="1505136" cy="106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Left Brace 18"/>
          <p:cNvSpPr/>
          <p:nvPr/>
        </p:nvSpPr>
        <p:spPr bwMode="auto">
          <a:xfrm rot="5400000" flipH="1">
            <a:off x="3788875" y="3219128"/>
            <a:ext cx="349213" cy="1200884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59253" y="4736516"/>
            <a:ext cx="3598218" cy="158816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2</a:t>
            </a:r>
            <a:r>
              <a:rPr lang="en-US" sz="1600" baseline="30000" dirty="0" smtClean="0">
                <a:latin typeface="+mj-lt"/>
              </a:rPr>
              <a:t>nd</a:t>
            </a:r>
            <a:r>
              <a:rPr lang="en-US" sz="1600" dirty="0" smtClean="0">
                <a:latin typeface="+mj-lt"/>
              </a:rPr>
              <a:t> RELAP5-3D input deck [transient},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Card 599, 6</a:t>
            </a:r>
            <a:r>
              <a:rPr lang="en-US" sz="1600" baseline="30000" dirty="0" smtClean="0">
                <a:latin typeface="+mj-lt"/>
              </a:rPr>
              <a:t>th</a:t>
            </a:r>
            <a:r>
              <a:rPr lang="en-US" sz="1600" dirty="0" smtClean="0">
                <a:latin typeface="+mj-lt"/>
              </a:rPr>
              <a:t> word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+mj-lt"/>
            </a:endParaRPr>
          </a:p>
          <a:p>
            <a:pPr algn="ctr"/>
            <a:r>
              <a:rPr lang="en-US" sz="1600" dirty="0"/>
              <a:t>0000599  time 0 </a:t>
            </a:r>
            <a:r>
              <a:rPr lang="en-US" sz="1600" dirty="0" err="1"/>
              <a:t>gt</a:t>
            </a:r>
            <a:r>
              <a:rPr lang="en-US" sz="1600" dirty="0"/>
              <a:t> null 0 1.0 n -1.0 * DUMMY TRIP FOR RAVEN CODE</a:t>
            </a:r>
            <a:endParaRPr lang="en-US" sz="1600" dirty="0" smtClean="0">
              <a:latin typeface="+mj-lt"/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 bwMode="auto">
          <a:xfrm flipH="1" flipV="1">
            <a:off x="4009778" y="3994177"/>
            <a:ext cx="349475" cy="15364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367434" y="5530599"/>
            <a:ext cx="364525" cy="253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6914221" y="2563803"/>
            <a:ext cx="2061504" cy="186905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+mj-lt"/>
              </a:rPr>
              <a:t>Invoke the Relap5 Interface of RAVEN and call it </a:t>
            </a:r>
            <a:r>
              <a:rPr lang="en-US" sz="1600" dirty="0"/>
              <a:t>“</a:t>
            </a:r>
            <a:r>
              <a:rPr lang="en-US" sz="1600" dirty="0" err="1"/>
              <a:t>MyRELAP</a:t>
            </a:r>
            <a:r>
              <a:rPr lang="en-US" sz="1600" dirty="0"/>
              <a:t>” </a:t>
            </a:r>
            <a:r>
              <a:rPr lang="en-US" sz="1600" dirty="0" smtClean="0">
                <a:latin typeface="+mj-lt"/>
              </a:rPr>
              <a:t>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Specify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RELAP5-3D executable name.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 flipV="1">
            <a:off x="4903453" y="3115937"/>
            <a:ext cx="2010768" cy="188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8363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UQ – SBO </a:t>
            </a:r>
            <a:r>
              <a:rPr lang="en-US" dirty="0" smtClean="0"/>
              <a:t>PWR </a:t>
            </a:r>
            <a:r>
              <a:rPr lang="en-US" b="0" dirty="0" smtClean="0"/>
              <a:t>– </a:t>
            </a:r>
            <a:r>
              <a:rPr lang="en-US" b="0" dirty="0" smtClean="0"/>
              <a:t>Explanations of Input Blocks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 Info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703" y="2750400"/>
            <a:ext cx="7901968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power_core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1.783826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1.459494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&lt;Uniform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"multiplication"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1.3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0.7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/Uniform&gt;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266860" y="2117087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95443" y="5225741"/>
            <a:ext cx="1897494" cy="90698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Perturbation of the Valve Flow Areas +/- 30%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4774105" y="4338795"/>
            <a:ext cx="1187617" cy="886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6843669" y="3554010"/>
            <a:ext cx="1897494" cy="90698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Perturbation of the Decay Power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+/- 10%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Left Brace 18"/>
          <p:cNvSpPr/>
          <p:nvPr/>
        </p:nvSpPr>
        <p:spPr bwMode="auto">
          <a:xfrm flipH="1">
            <a:off x="4571998" y="3915498"/>
            <a:ext cx="202107" cy="772534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Left Brace 20"/>
          <p:cNvSpPr/>
          <p:nvPr/>
        </p:nvSpPr>
        <p:spPr bwMode="auto">
          <a:xfrm flipH="1">
            <a:off x="4832432" y="3115937"/>
            <a:ext cx="202107" cy="619220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17" idx="1"/>
          </p:cNvCxnSpPr>
          <p:nvPr/>
        </p:nvCxnSpPr>
        <p:spPr bwMode="auto">
          <a:xfrm flipH="1" flipV="1">
            <a:off x="5034539" y="3456926"/>
            <a:ext cx="1809130" cy="550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02837" y="5346842"/>
            <a:ext cx="1897494" cy="60550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Names of different Distributions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4" name="Elbow Connector 33"/>
          <p:cNvCxnSpPr>
            <a:stCxn id="25" idx="1"/>
          </p:cNvCxnSpPr>
          <p:nvPr/>
        </p:nvCxnSpPr>
        <p:spPr bwMode="auto">
          <a:xfrm rot="10800000" flipH="1">
            <a:off x="402836" y="3115938"/>
            <a:ext cx="667221" cy="2533659"/>
          </a:xfrm>
          <a:prstGeom prst="bentConnector4">
            <a:avLst>
              <a:gd name="adj1" fmla="val -34262"/>
              <a:gd name="adj2" fmla="val 1000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Elbow Connector 37"/>
          <p:cNvCxnSpPr>
            <a:stCxn id="25" idx="1"/>
          </p:cNvCxnSpPr>
          <p:nvPr/>
        </p:nvCxnSpPr>
        <p:spPr bwMode="auto">
          <a:xfrm rot="10800000" flipH="1">
            <a:off x="402837" y="4007504"/>
            <a:ext cx="819620" cy="1642092"/>
          </a:xfrm>
          <a:prstGeom prst="bentConnector4">
            <a:avLst>
              <a:gd name="adj1" fmla="val -27891"/>
              <a:gd name="adj2" fmla="val 101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096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UQ – SBO </a:t>
            </a:r>
            <a:r>
              <a:rPr lang="en-US" dirty="0" smtClean="0"/>
              <a:t>PWR </a:t>
            </a:r>
            <a:r>
              <a:rPr lang="en-US" b="0" dirty="0" smtClean="0"/>
              <a:t>– </a:t>
            </a:r>
            <a:r>
              <a:rPr lang="en-US" b="0" dirty="0" smtClean="0"/>
              <a:t>Explanations of Input Blocks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68202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8202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8202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 Info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1993355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68202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68202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836" y="2444688"/>
            <a:ext cx="8376022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&lt;Functions&gt;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&lt;External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'multiprzporv1'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file=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'multiprzporv1.py'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&lt;variable&gt;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mult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&lt;/External&gt;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&lt;External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multiprzsrv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file=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multiprzsrv.py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&lt;variable&gt;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mult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&lt;/External&gt;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&lt;External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'multisgporv1'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file=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'multisgporv1.py'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&lt;variable&gt;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mult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&lt;/External&gt;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&lt;External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multisgsrv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file=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multisgsrv.py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&lt;variable&gt;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mult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&lt;/External&gt; 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/Functions&gt; 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68202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266860" y="1999507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255724" y="5219060"/>
            <a:ext cx="2567133" cy="145637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These files stores the reference values of the different valves.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They are being randomly perturbed +/- 30%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7125417" y="3820975"/>
            <a:ext cx="682480" cy="1398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Left Brace 19"/>
          <p:cNvSpPr/>
          <p:nvPr/>
        </p:nvSpPr>
        <p:spPr bwMode="auto">
          <a:xfrm flipH="1">
            <a:off x="6888032" y="2704397"/>
            <a:ext cx="202107" cy="2234068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1224" y="5479346"/>
            <a:ext cx="3018708" cy="137865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E.g., for multiprzporv1.py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 PRZ PORV = 0.01811 ft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sz="1600" dirty="0" smtClean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/>
              <a:t>evaluate(self):</a:t>
            </a:r>
          </a:p>
          <a:p>
            <a:r>
              <a:rPr lang="en-US" sz="1600" dirty="0"/>
              <a:t>     return 0.01811*</a:t>
            </a:r>
            <a:r>
              <a:rPr lang="en-US" sz="1600" dirty="0" err="1"/>
              <a:t>self.mult</a:t>
            </a:r>
            <a:endParaRPr lang="en-US" sz="16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4868235">
            <a:off x="5399641" y="589517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2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UQ – SBO </a:t>
            </a:r>
            <a:r>
              <a:rPr lang="en-US" dirty="0" smtClean="0"/>
              <a:t>PWR </a:t>
            </a:r>
            <a:r>
              <a:rPr lang="en-US" b="0" dirty="0" smtClean="0"/>
              <a:t>– </a:t>
            </a:r>
            <a:r>
              <a:rPr lang="en-US" b="0" dirty="0" smtClean="0"/>
              <a:t>Explanations of Input Blocks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 Info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702" y="2750400"/>
            <a:ext cx="854429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MC_samp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samplerInit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&lt;limit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59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/limit&gt;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samplerInit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"1|20210100:4"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&lt;distribution&gt;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power_core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mult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&lt;distribution&gt;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multiplication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266860" y="2117087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408592" y="2843894"/>
            <a:ext cx="2567133" cy="58951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Monte Carlo Sampler &amp;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59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calculations,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233197" y="3033629"/>
            <a:ext cx="2175395" cy="223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Left Brace 16"/>
          <p:cNvSpPr/>
          <p:nvPr/>
        </p:nvSpPr>
        <p:spPr bwMode="auto">
          <a:xfrm flipH="1">
            <a:off x="3877139" y="2843894"/>
            <a:ext cx="328782" cy="928901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03058" y="5133298"/>
            <a:ext cx="3440942" cy="132198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Perturb in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1</a:t>
            </a:r>
            <a:r>
              <a:rPr kumimoji="0" lang="en-US" sz="1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RELAP5-3D input deck the 4</a:t>
            </a:r>
            <a:r>
              <a:rPr kumimoji="0" lang="en-US" sz="1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word of card 20210100, using ‘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power_core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 distribution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aseline="0" dirty="0">
              <a:latin typeface="+mj-lt"/>
            </a:endParaRPr>
          </a:p>
          <a:p>
            <a:pPr algn="ctr"/>
            <a:r>
              <a:rPr lang="en-US" sz="1600" dirty="0"/>
              <a:t>20210100</a:t>
            </a:r>
            <a:r>
              <a:rPr lang="en-US" sz="1600" dirty="0"/>
              <a:t> </a:t>
            </a:r>
            <a:r>
              <a:rPr lang="en-US" sz="1600" dirty="0"/>
              <a:t>power</a:t>
            </a:r>
            <a:r>
              <a:rPr lang="en-US" sz="1600" dirty="0"/>
              <a:t> </a:t>
            </a:r>
            <a:r>
              <a:rPr lang="en-US" sz="1600" dirty="0"/>
              <a:t>522</a:t>
            </a:r>
            <a:r>
              <a:rPr lang="en-US" sz="1600" dirty="0"/>
              <a:t> </a:t>
            </a:r>
            <a:r>
              <a:rPr lang="en-US" sz="1600" dirty="0"/>
              <a:t>1.0</a:t>
            </a:r>
            <a:r>
              <a:rPr lang="en-US" sz="1600" dirty="0"/>
              <a:t> </a:t>
            </a:r>
            <a:r>
              <a:rPr lang="en-US" sz="1600" dirty="0"/>
              <a:t>1.62166</a:t>
            </a:r>
            <a:r>
              <a:rPr lang="en-US" sz="1600" dirty="0"/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Left Brace 18"/>
          <p:cNvSpPr/>
          <p:nvPr/>
        </p:nvSpPr>
        <p:spPr bwMode="auto">
          <a:xfrm flipH="1">
            <a:off x="5891165" y="3864343"/>
            <a:ext cx="329281" cy="491786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Elbow Connector 19"/>
          <p:cNvCxnSpPr/>
          <p:nvPr/>
        </p:nvCxnSpPr>
        <p:spPr bwMode="auto">
          <a:xfrm rot="10800000">
            <a:off x="6291001" y="4115388"/>
            <a:ext cx="1540415" cy="10179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Left Brace 22"/>
          <p:cNvSpPr/>
          <p:nvPr/>
        </p:nvSpPr>
        <p:spPr bwMode="auto">
          <a:xfrm rot="10800000" flipH="1">
            <a:off x="975485" y="4563091"/>
            <a:ext cx="329281" cy="491786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55613" y="5518745"/>
            <a:ext cx="3440942" cy="66099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Perturb the external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variable ‘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mult</a:t>
            </a:r>
            <a:r>
              <a:rPr lang="en-US" sz="1600" dirty="0" smtClean="0">
                <a:latin typeface="+mj-lt"/>
              </a:rPr>
              <a:t>’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using ‘multiplication’ distribution</a:t>
            </a:r>
          </a:p>
        </p:txBody>
      </p:sp>
      <p:cxnSp>
        <p:nvCxnSpPr>
          <p:cNvPr id="25" name="Elbow Connector 24"/>
          <p:cNvCxnSpPr>
            <a:stCxn id="24" idx="1"/>
            <a:endCxn id="23" idx="1"/>
          </p:cNvCxnSpPr>
          <p:nvPr/>
        </p:nvCxnSpPr>
        <p:spPr bwMode="auto">
          <a:xfrm rot="10800000" flipH="1">
            <a:off x="455613" y="4808985"/>
            <a:ext cx="519872" cy="1040257"/>
          </a:xfrm>
          <a:prstGeom prst="bentConnector3">
            <a:avLst>
              <a:gd name="adj1" fmla="val -439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8104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UQ – SBO </a:t>
            </a:r>
            <a:r>
              <a:rPr lang="en-US" dirty="0" smtClean="0"/>
              <a:t>PWR </a:t>
            </a:r>
            <a:r>
              <a:rPr lang="en-US" b="0" dirty="0" smtClean="0"/>
              <a:t>– </a:t>
            </a:r>
            <a:r>
              <a:rPr lang="en-US" b="0" dirty="0" smtClean="0"/>
              <a:t>Explanations of Input Blocks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 Info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750400"/>
            <a:ext cx="9143999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"2|4440101:3, 2|4460101:3"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&lt;function&gt;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multiprzporv1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&lt;/function&gt;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"2|4450101:3"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&lt;function&gt;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multiprzsrv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&lt;/function&gt;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"2|2890101:3,2|3890101:3,2|4890101:3"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&lt;function&gt;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multisgsrv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&lt;/function&gt;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"2|2870101:3, 2|6870101:3,2|4870101:3,2|8870101:3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	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	     2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|870101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:3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,  2|7870101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:3"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&lt;function&gt;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multisgporv1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&lt;/function&gt;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&lt;/variable&gt;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/Samplers&gt;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266860" y="2117087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Left Brace 13"/>
          <p:cNvSpPr/>
          <p:nvPr/>
        </p:nvSpPr>
        <p:spPr bwMode="auto">
          <a:xfrm flipH="1">
            <a:off x="5266860" y="2750401"/>
            <a:ext cx="153984" cy="541910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74700" y="5444070"/>
            <a:ext cx="5401025" cy="141393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Perturb in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2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RELAP5-3D input deck the 3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word of card 4440101 &amp; 4460101, using external function ‘multiprzporv1’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ctr"/>
            <a:r>
              <a:rPr lang="en-US" sz="1400" dirty="0" smtClean="0"/>
              <a:t>4440101  </a:t>
            </a:r>
            <a:r>
              <a:rPr lang="en-US" sz="1400" dirty="0"/>
              <a:t>440000000   449000000   0.01811   0.0   0.0   </a:t>
            </a:r>
            <a:r>
              <a:rPr lang="en-US" sz="1400" dirty="0" smtClean="0"/>
              <a:t>00100</a:t>
            </a:r>
          </a:p>
          <a:p>
            <a:pPr algn="ctr"/>
            <a:r>
              <a:rPr lang="en-US" sz="1400" dirty="0"/>
              <a:t>&amp;</a:t>
            </a:r>
            <a:endParaRPr lang="en-US" sz="1400" dirty="0" smtClean="0"/>
          </a:p>
          <a:p>
            <a:pPr algn="ctr"/>
            <a:r>
              <a:rPr lang="en-US" sz="1400" dirty="0"/>
              <a:t>4460101  440000000   449000000   0.01811   0.0   0.0   00100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8" name="Elbow Connector 17"/>
          <p:cNvCxnSpPr/>
          <p:nvPr/>
        </p:nvCxnSpPr>
        <p:spPr bwMode="auto">
          <a:xfrm rot="10800000">
            <a:off x="5420846" y="3010114"/>
            <a:ext cx="2857406" cy="2433957"/>
          </a:xfrm>
          <a:prstGeom prst="bentConnector3">
            <a:avLst>
              <a:gd name="adj1" fmla="val -14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581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UQ – SBO </a:t>
            </a:r>
            <a:r>
              <a:rPr lang="en-US" dirty="0" smtClean="0"/>
              <a:t>PWR </a:t>
            </a:r>
            <a:r>
              <a:rPr lang="en-US" b="0" dirty="0" smtClean="0"/>
              <a:t>– </a:t>
            </a:r>
            <a:r>
              <a:rPr lang="en-US" b="0" dirty="0" smtClean="0"/>
              <a:t>Explanations of Input Blocks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 Info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503" y="2737611"/>
            <a:ext cx="854429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Ptest_DummyStep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verbosity=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"debug"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re-seeding=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"1"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type=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SURRY2_A6d2_MD.i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type=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tpfh2o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type=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rellic.bin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type=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relap5.x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&lt;Model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type=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"Code"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MyRELAP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MC_samp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type=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DataB_REL5_1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&lt;/Steps&gt;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266860" y="2117087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74700" y="5444070"/>
            <a:ext cx="5401025" cy="1231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Execute in Multi-Run mode the Sequence 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Ptest</a:t>
            </a:r>
            <a:r>
              <a:rPr lang="en-US" sz="1400" dirty="0" err="1" smtClean="0">
                <a:latin typeface="+mj-lt"/>
              </a:rPr>
              <a:t>_DummyStep</a:t>
            </a:r>
            <a:r>
              <a:rPr lang="en-US" sz="1400" dirty="0" smtClean="0">
                <a:latin typeface="+mj-lt"/>
              </a:rPr>
              <a:t>”: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n-US" sz="1400" dirty="0" smtClean="0">
                <a:latin typeface="+mj-lt"/>
              </a:rPr>
              <a:t>Load RELAP5-3D Files  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n-US" sz="1400" dirty="0" smtClean="0">
                <a:latin typeface="+mj-lt"/>
              </a:rPr>
              <a:t>Load RELAP5-3D Interface called ‘</a:t>
            </a:r>
            <a:r>
              <a:rPr lang="en-US" sz="1400" dirty="0" err="1" smtClean="0">
                <a:latin typeface="+mj-lt"/>
              </a:rPr>
              <a:t>MyRELAP</a:t>
            </a:r>
            <a:r>
              <a:rPr lang="en-US" sz="1400" dirty="0" smtClean="0">
                <a:latin typeface="+mj-lt"/>
              </a:rPr>
              <a:t>’ {see Models}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Execute Sampler 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MC_Samp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”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n-US" sz="1400" dirty="0" smtClean="0">
                <a:latin typeface="+mj-lt"/>
              </a:rPr>
              <a:t>Store Sampled Variables in a HDF5 Database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Left Brace 13"/>
          <p:cNvSpPr/>
          <p:nvPr/>
        </p:nvSpPr>
        <p:spPr bwMode="auto">
          <a:xfrm flipH="1">
            <a:off x="7772618" y="3021356"/>
            <a:ext cx="258696" cy="2034692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Elbow Connector 16"/>
          <p:cNvCxnSpPr/>
          <p:nvPr/>
        </p:nvCxnSpPr>
        <p:spPr bwMode="auto">
          <a:xfrm rot="16200000" flipV="1">
            <a:off x="7806347" y="4407738"/>
            <a:ext cx="1375714" cy="696950"/>
          </a:xfrm>
          <a:prstGeom prst="bentConnector3">
            <a:avLst>
              <a:gd name="adj1" fmla="val 1004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4397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UQ – SBO </a:t>
            </a:r>
            <a:r>
              <a:rPr lang="en-US" dirty="0" smtClean="0"/>
              <a:t>PWR </a:t>
            </a:r>
            <a:r>
              <a:rPr lang="en-US" b="0" dirty="0" smtClean="0"/>
              <a:t>– </a:t>
            </a:r>
            <a:r>
              <a:rPr lang="en-US" b="0" dirty="0" smtClean="0"/>
              <a:t>Explanations of Input Blocks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 Info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702" y="2750400"/>
            <a:ext cx="8544297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&lt;Databases&gt;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"DataB_REL5_1" 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readMode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"overwrite"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&lt;/Databases&gt;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266860" y="2117087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92388" y="3903739"/>
            <a:ext cx="4907767" cy="57615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Store all the </a:t>
            </a:r>
            <a:r>
              <a:rPr lang="en-US" sz="1400" dirty="0" smtClean="0">
                <a:latin typeface="+mj-lt"/>
              </a:rPr>
              <a:t>Sampled Variable in this Database.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!Overwrite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mode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sym typeface="Wingdings"/>
              </a:rPr>
              <a:t> Old Database are being rewritten!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Elbow Connector 13"/>
          <p:cNvCxnSpPr/>
          <p:nvPr/>
        </p:nvCxnSpPr>
        <p:spPr bwMode="auto">
          <a:xfrm rot="10800000">
            <a:off x="6526180" y="3104181"/>
            <a:ext cx="1352271" cy="7995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Left Brace 18"/>
          <p:cNvSpPr/>
          <p:nvPr/>
        </p:nvSpPr>
        <p:spPr bwMode="auto">
          <a:xfrm flipH="1">
            <a:off x="6252550" y="2750401"/>
            <a:ext cx="188141" cy="738664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57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rgbClr val="3333CC"/>
              </a:solidFill>
            </a:endParaRPr>
          </a:p>
          <a:p>
            <a:r>
              <a:rPr lang="en-US" dirty="0" smtClean="0">
                <a:solidFill>
                  <a:srgbClr val="3333CC"/>
                </a:solidFill>
              </a:rPr>
              <a:t>Scope</a:t>
            </a:r>
          </a:p>
          <a:p>
            <a:r>
              <a:rPr lang="en-US" dirty="0" smtClean="0">
                <a:solidFill>
                  <a:srgbClr val="3333CC"/>
                </a:solidFill>
              </a:rPr>
              <a:t>Problem Definition</a:t>
            </a:r>
          </a:p>
          <a:p>
            <a:r>
              <a:rPr lang="en-US" dirty="0" smtClean="0">
                <a:solidFill>
                  <a:srgbClr val="3333CC"/>
                </a:solidFill>
              </a:rPr>
              <a:t>How to Solve the Problem using </a:t>
            </a:r>
            <a:r>
              <a:rPr lang="en-US" b="1" dirty="0" smtClean="0">
                <a:solidFill>
                  <a:srgbClr val="3333CC"/>
                </a:solidFill>
              </a:rPr>
              <a:t>RAVEN</a:t>
            </a:r>
          </a:p>
          <a:p>
            <a:pPr lvl="1"/>
            <a:r>
              <a:rPr lang="en-US" dirty="0" smtClean="0"/>
              <a:t>Sample Input deck for UQ</a:t>
            </a:r>
          </a:p>
          <a:p>
            <a:pPr lvl="1"/>
            <a:r>
              <a:rPr lang="en-US" dirty="0" smtClean="0"/>
              <a:t>Data post-processing input deck</a:t>
            </a:r>
          </a:p>
          <a:p>
            <a:pPr lvl="1"/>
            <a:r>
              <a:rPr lang="en-US" dirty="0" smtClean="0"/>
              <a:t>Tricks &amp; Pitfalls</a:t>
            </a:r>
          </a:p>
          <a:p>
            <a:pPr lvl="1"/>
            <a:r>
              <a:rPr lang="en-US" dirty="0" smtClean="0"/>
              <a:t>Final Results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UQ – SBO PWR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the code:</a:t>
            </a:r>
          </a:p>
          <a:p>
            <a:pPr lvl="1"/>
            <a:r>
              <a:rPr lang="en-US" dirty="0" smtClean="0"/>
              <a:t>Python ~/../raven/framework/</a:t>
            </a:r>
            <a:r>
              <a:rPr lang="en-US" dirty="0" err="1" smtClean="0"/>
              <a:t>Driver.py</a:t>
            </a:r>
            <a:r>
              <a:rPr lang="en-US" dirty="0" smtClean="0"/>
              <a:t> </a:t>
            </a:r>
            <a:r>
              <a:rPr lang="en-US" dirty="0" err="1" smtClean="0"/>
              <a:t>PWR_SBO.xlm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run is queued on the server. 59 parallel calculations are being </a:t>
            </a:r>
            <a:r>
              <a:rPr lang="en-US" dirty="0" err="1" smtClean="0"/>
              <a:t>runned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Remark: external function files (e.g., multiprzporv1.py) should be written in the working directory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0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Workflow </a:t>
            </a:r>
            <a:r>
              <a:rPr lang="en-US" dirty="0" smtClean="0"/>
              <a:t>for UQ – Post-Processing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442902"/>
            <a:ext cx="2245896" cy="430104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Run Info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239349" y="2750445"/>
            <a:ext cx="548105" cy="39923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47984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name: </a:t>
            </a:r>
            <a:r>
              <a:rPr lang="en-US" sz="1400" dirty="0" err="1" smtClean="0">
                <a:latin typeface="+mn-lt"/>
              </a:rPr>
              <a:t>Out_Processor.xml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051383" y="2281299"/>
            <a:ext cx="2992682" cy="469146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Files &amp; 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72443" y="3161336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72443" y="4988856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Steps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372443" y="598620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+mn-lt"/>
              </a:rPr>
              <a:t>OutStreams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4239349" y="1873006"/>
            <a:ext cx="548105" cy="40753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39349" y="3616488"/>
            <a:ext cx="548105" cy="451611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>
            <a:off x="4239349" y="5514620"/>
            <a:ext cx="548105" cy="468984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51383" y="4068099"/>
            <a:ext cx="2992682" cy="469146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+mn-lt"/>
              </a:rPr>
              <a:t>DataObjects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239349" y="4537245"/>
            <a:ext cx="548105" cy="451611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5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22" grpId="0" animBg="1"/>
      <p:bldP spid="23" grpId="0" animBg="1"/>
      <p:bldP spid="24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dirty="0"/>
              <a:t>UQ – SBO </a:t>
            </a:r>
            <a:r>
              <a:rPr lang="en-US" dirty="0" smtClean="0"/>
              <a:t>PWR </a:t>
            </a:r>
            <a:r>
              <a:rPr lang="en-US" b="0" dirty="0" smtClean="0"/>
              <a:t>– </a:t>
            </a:r>
            <a:r>
              <a:rPr lang="en-US" b="0" dirty="0" smtClean="0"/>
              <a:t>Explanations of Input </a:t>
            </a:r>
            <a:r>
              <a:rPr lang="en-US" b="0" dirty="0" smtClean="0"/>
              <a:t>Blocks Post processing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 Info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702" y="2750400"/>
            <a:ext cx="8544297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&lt;Sequence&gt;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LOAD, SYNCRONIZE, STATICS, READ, PRTFILE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&lt;/Sequence&gt;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batchSize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batchSize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04704" y="4289196"/>
            <a:ext cx="1505236" cy="11871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Serial Calculation for Post-processor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9685" y="4773850"/>
            <a:ext cx="4487175" cy="19015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Sequence to be run (see Steps):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LOAD database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n-US" sz="1600" dirty="0" smtClean="0">
                <a:latin typeface="+mj-lt"/>
              </a:rPr>
              <a:t>SYNCRONIZE time histories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n-US" sz="1600" dirty="0" smtClean="0">
                <a:latin typeface="+mj-lt"/>
              </a:rPr>
              <a:t> Perform Basic Statistics (STATICS)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Read the output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of the Basic Statistics (READ)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n-US" sz="1600" dirty="0" smtClean="0">
                <a:latin typeface="+mj-lt"/>
              </a:rPr>
              <a:t>Print the output (PRTFILE)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7" name="Elbow Connector 16"/>
          <p:cNvCxnSpPr>
            <a:stCxn id="14" idx="1"/>
          </p:cNvCxnSpPr>
          <p:nvPr/>
        </p:nvCxnSpPr>
        <p:spPr bwMode="auto">
          <a:xfrm rot="10800000" flipH="1">
            <a:off x="779685" y="3386400"/>
            <a:ext cx="396202" cy="2338245"/>
          </a:xfrm>
          <a:prstGeom prst="bentConnector4">
            <a:avLst>
              <a:gd name="adj1" fmla="val -57698"/>
              <a:gd name="adj2" fmla="val 1005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3739324" y="3562751"/>
            <a:ext cx="2765380" cy="1211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0624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dirty="0"/>
              <a:t>UQ – SBO </a:t>
            </a:r>
            <a:r>
              <a:rPr lang="en-US" dirty="0" smtClean="0"/>
              <a:t>PWR </a:t>
            </a:r>
            <a:r>
              <a:rPr lang="en-US" b="0" dirty="0" smtClean="0"/>
              <a:t>– </a:t>
            </a:r>
            <a:r>
              <a:rPr lang="en-US" b="0" dirty="0" smtClean="0"/>
              <a:t>Explanations of Input </a:t>
            </a:r>
            <a:r>
              <a:rPr lang="en-US" b="0" dirty="0" smtClean="0"/>
              <a:t>Blocks Post processing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 Info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702" y="2750400"/>
            <a:ext cx="8544297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&lt;Files&gt;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OutStatistix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"xml"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OutStatistix.xml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&lt;/Files&gt;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6831187" y="3539235"/>
            <a:ext cx="1070782" cy="1198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5961721" y="4737774"/>
            <a:ext cx="3014004" cy="90618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File created by RAVEN in the Working Directory (./). It stores the data being processed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943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dirty="0"/>
              <a:t>UQ – SBO </a:t>
            </a:r>
            <a:r>
              <a:rPr lang="en-US" dirty="0" smtClean="0"/>
              <a:t>PWR </a:t>
            </a:r>
            <a:r>
              <a:rPr lang="en-US" b="0" dirty="0" smtClean="0"/>
              <a:t>– </a:t>
            </a:r>
            <a:r>
              <a:rPr lang="en-US" b="0" dirty="0" smtClean="0"/>
              <a:t>Explanations of Input </a:t>
            </a:r>
            <a:r>
              <a:rPr lang="en-US" b="0" dirty="0" smtClean="0"/>
              <a:t>Blocks Post processing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 Info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503" y="2428121"/>
            <a:ext cx="8229820" cy="3416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Models&gt;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alpha’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8000"/>
                </a:solidFill>
                <a:latin typeface="Courier"/>
                <a:cs typeface="Courier"/>
              </a:rPr>
              <a:t>subType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200" dirty="0" err="1" smtClean="0">
                <a:solidFill>
                  <a:srgbClr val="1A4DB2"/>
                </a:solidFill>
                <a:latin typeface="Courier"/>
                <a:cs typeface="Courier"/>
              </a:rPr>
              <a:t>BasicStatistics</a:t>
            </a:r>
            <a:r>
              <a:rPr lang="en-US" sz="12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2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 	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what&gt;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expectedValue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cs typeface="Courier"/>
              </a:rPr>
              <a:t>,percentile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cs typeface="Courier"/>
              </a:rPr>
              <a:t>pearson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/what&gt;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 	&lt;parameters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httemp_1111010_12,cntrlvar_115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/parameters&gt;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 	&lt;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&lt;/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2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'beta'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subType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200" dirty="0" err="1">
                <a:solidFill>
                  <a:srgbClr val="1A4DB2"/>
                </a:solidFill>
                <a:latin typeface="Courier"/>
                <a:cs typeface="Courier"/>
              </a:rPr>
              <a:t>RavenOutput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File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200" dirty="0" err="1" smtClean="0">
                <a:solidFill>
                  <a:srgbClr val="1A4DB2"/>
                </a:solidFill>
                <a:latin typeface="Courier"/>
                <a:cs typeface="Courier"/>
              </a:rPr>
              <a:t>OutStatistix</a:t>
            </a:r>
            <a:r>
              <a:rPr lang="en-US" sz="12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	&lt;output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200" dirty="0" err="1">
                <a:solidFill>
                  <a:srgbClr val="1A4DB2"/>
                </a:solidFill>
                <a:latin typeface="Courier"/>
                <a:cs typeface="Courier"/>
              </a:rPr>
              <a:t>expv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httemp_1111010_12|expectedValue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'95up'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httemp_1111010_12|percentile_95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    	&lt;output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'5down'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httemp_1111010_12|percentile_5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2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       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200" dirty="0" smtClean="0">
                <a:solidFill>
                  <a:srgbClr val="1A4DB2"/>
                </a:solidFill>
                <a:latin typeface="Courier"/>
                <a:cs typeface="Courier"/>
              </a:rPr>
              <a:t>pearson1'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cntrlvar_115|pearson|httemp_1111010_12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File&gt;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dynamic&gt;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t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&lt;/dynamic&gt;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   </a:t>
            </a:r>
            <a:endParaRPr lang="en-US" sz="12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2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[..]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37939" y="5173631"/>
            <a:ext cx="2606062" cy="168436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Perform </a:t>
            </a:r>
            <a:r>
              <a:rPr lang="en-US" sz="1600" dirty="0" err="1" smtClean="0">
                <a:latin typeface="+mj-lt"/>
              </a:rPr>
              <a:t>BasicStatistics</a:t>
            </a:r>
            <a:r>
              <a:rPr lang="en-US" sz="1600" dirty="0" smtClean="0">
                <a:latin typeface="+mj-lt"/>
              </a:rPr>
              <a:t> on the Database. Extract expected va</a:t>
            </a:r>
            <a:r>
              <a:rPr lang="en-US" sz="1600" dirty="0" smtClean="0">
                <a:latin typeface="+mj-lt"/>
              </a:rPr>
              <a:t>lue, percentile and </a:t>
            </a:r>
            <a:r>
              <a:rPr lang="en-US" sz="1600" dirty="0" err="1" smtClean="0">
                <a:latin typeface="+mj-lt"/>
              </a:rPr>
              <a:t>pearson</a:t>
            </a:r>
            <a:r>
              <a:rPr lang="en-US" sz="1600" dirty="0" smtClean="0">
                <a:latin typeface="+mj-lt"/>
              </a:rPr>
              <a:t> coefficient for the listed variables as </a:t>
            </a:r>
            <a:r>
              <a:rPr lang="en-US" sz="1600" dirty="0" err="1" smtClean="0">
                <a:latin typeface="+mj-lt"/>
              </a:rPr>
              <a:t>funtion</a:t>
            </a:r>
            <a:r>
              <a:rPr lang="en-US" sz="1600" dirty="0" smtClean="0">
                <a:latin typeface="+mj-lt"/>
              </a:rPr>
              <a:t> of time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Left Brace 13"/>
          <p:cNvSpPr/>
          <p:nvPr/>
        </p:nvSpPr>
        <p:spPr bwMode="auto">
          <a:xfrm flipH="1">
            <a:off x="6185169" y="2539782"/>
            <a:ext cx="258696" cy="952419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Elbow Connector 15"/>
          <p:cNvCxnSpPr>
            <a:endCxn id="14" idx="1"/>
          </p:cNvCxnSpPr>
          <p:nvPr/>
        </p:nvCxnSpPr>
        <p:spPr bwMode="auto">
          <a:xfrm rot="16200000" flipV="1">
            <a:off x="6188170" y="3271688"/>
            <a:ext cx="2157639" cy="16462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Left Brace 16"/>
          <p:cNvSpPr/>
          <p:nvPr/>
        </p:nvSpPr>
        <p:spPr bwMode="auto">
          <a:xfrm>
            <a:off x="213203" y="3809216"/>
            <a:ext cx="379267" cy="1587821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182279" y="5667477"/>
            <a:ext cx="2606062" cy="119052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 </a:t>
            </a:r>
            <a:r>
              <a:rPr lang="en-US" sz="1600" dirty="0" err="1" smtClean="0">
                <a:latin typeface="+mj-lt"/>
              </a:rPr>
              <a:t>RavenOutput</a:t>
            </a:r>
            <a:r>
              <a:rPr lang="en-US" sz="1600" dirty="0" smtClean="0">
                <a:latin typeface="+mj-lt"/>
              </a:rPr>
              <a:t> database where to store the basic statistics of the listed variables.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9" name="Elbow Connector 18"/>
          <p:cNvCxnSpPr>
            <a:stCxn id="18" idx="1"/>
            <a:endCxn id="17" idx="1"/>
          </p:cNvCxnSpPr>
          <p:nvPr/>
        </p:nvCxnSpPr>
        <p:spPr bwMode="auto">
          <a:xfrm rot="10800000">
            <a:off x="213203" y="4603127"/>
            <a:ext cx="2969076" cy="1659612"/>
          </a:xfrm>
          <a:prstGeom prst="bentConnector3">
            <a:avLst>
              <a:gd name="adj1" fmla="val 1053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1827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dirty="0"/>
              <a:t>UQ – SBO </a:t>
            </a:r>
            <a:r>
              <a:rPr lang="en-US" dirty="0" smtClean="0"/>
              <a:t>PWR </a:t>
            </a:r>
            <a:r>
              <a:rPr lang="en-US" b="0" dirty="0" smtClean="0"/>
              <a:t>– </a:t>
            </a:r>
            <a:r>
              <a:rPr lang="en-US" b="0" dirty="0" smtClean="0"/>
              <a:t>Explanations of Input </a:t>
            </a:r>
            <a:r>
              <a:rPr lang="en-US" b="0" dirty="0" smtClean="0"/>
              <a:t>Blocks Post processing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 Info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504" y="2474123"/>
            <a:ext cx="8053436" cy="261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[..]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2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syncronizeHistorySet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     						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&lt;method&gt;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HistorySetSync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syncMethod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syncMethod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numberOfSamples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21600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numberOfSamples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&lt;extension&gt;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extended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&lt;/extension&gt;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&lt;/Models&gt;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551240" y="2762732"/>
            <a:ext cx="379267" cy="1587821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40413" y="5173632"/>
            <a:ext cx="4734421" cy="776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Syncronize</a:t>
            </a:r>
            <a:r>
              <a:rPr lang="en-US" sz="1600" dirty="0" smtClean="0">
                <a:latin typeface="+mj-lt"/>
              </a:rPr>
              <a:t> the 59 different Time Histories. Use a grid with 21600 points (!PWR SBO lasted &gt;8 </a:t>
            </a:r>
            <a:r>
              <a:rPr lang="en-US" sz="1600" dirty="0" err="1" smtClean="0">
                <a:latin typeface="+mj-lt"/>
              </a:rPr>
              <a:t>hrs</a:t>
            </a:r>
            <a:r>
              <a:rPr lang="en-US" sz="1600" dirty="0" smtClean="0">
                <a:latin typeface="+mj-lt"/>
              </a:rPr>
              <a:t>!)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6" name="Elbow Connector 15"/>
          <p:cNvCxnSpPr>
            <a:stCxn id="14" idx="3"/>
            <a:endCxn id="13" idx="1"/>
          </p:cNvCxnSpPr>
          <p:nvPr/>
        </p:nvCxnSpPr>
        <p:spPr bwMode="auto">
          <a:xfrm flipV="1">
            <a:off x="6274834" y="3556642"/>
            <a:ext cx="655673" cy="2005012"/>
          </a:xfrm>
          <a:prstGeom prst="bentConnector3">
            <a:avLst>
              <a:gd name="adj1" fmla="val 13486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2943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dirty="0"/>
              <a:t>UQ – SBO </a:t>
            </a:r>
            <a:r>
              <a:rPr lang="en-US" dirty="0" smtClean="0"/>
              <a:t>PWR </a:t>
            </a:r>
            <a:r>
              <a:rPr lang="en-US" b="0" dirty="0" smtClean="0"/>
              <a:t>– </a:t>
            </a:r>
            <a:r>
              <a:rPr lang="en-US" b="0" dirty="0" smtClean="0"/>
              <a:t>Explanations of Input </a:t>
            </a:r>
            <a:r>
              <a:rPr lang="en-US" b="0" dirty="0" smtClean="0"/>
              <a:t>Blocks Post processing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 Info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25788" y="2468203"/>
            <a:ext cx="8741163" cy="3231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"LOAD"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	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"Databases"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"HDF5"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DataB_REL5_1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	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DATA_OUT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"SYNCRONIZE"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	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DATA_OUT&lt;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	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Model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"Models"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syncronizeHistorySet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	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200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type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cs typeface="Courier"/>
              </a:rPr>
              <a:t>HistorySetPPTSyncronized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   &lt;/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endParaRPr lang="en-US" sz="12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"STATICS"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    &lt;Input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200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type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HistorySetPPTSyncronized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    &lt;Model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'Models'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alpha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    &lt;Output </a:t>
            </a:r>
            <a:r>
              <a:rPr lang="en-US" sz="12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"Files"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 "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cs typeface="Courier"/>
              </a:rPr>
              <a:t>OutStatistix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 [..]</a:t>
            </a:r>
            <a:endParaRPr lang="en-US" sz="12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" y="5682175"/>
            <a:ext cx="8595742" cy="11758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+mj-lt"/>
              </a:rPr>
              <a:t>Steps: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LOAD the HDF5 database and store its content in a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“DATA_OUT” for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HistorySet</a:t>
            </a:r>
            <a:endParaRPr kumimoji="0" 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n-US" sz="1400" dirty="0" smtClean="0">
                <a:latin typeface="+mj-lt"/>
              </a:rPr>
              <a:t>SYNCRONIZE the </a:t>
            </a:r>
            <a:r>
              <a:rPr lang="en-US" sz="1400" dirty="0" err="1" smtClean="0">
                <a:latin typeface="+mj-lt"/>
              </a:rPr>
              <a:t>HistorySet</a:t>
            </a:r>
            <a:r>
              <a:rPr lang="en-US" sz="1400" dirty="0" smtClean="0">
                <a:latin typeface="+mj-lt"/>
              </a:rPr>
              <a:t> in the “DATA_OUT” </a:t>
            </a:r>
            <a:r>
              <a:rPr lang="en-US" sz="1400" dirty="0" err="1" smtClean="0">
                <a:latin typeface="+mj-lt"/>
              </a:rPr>
              <a:t>DataObjects</a:t>
            </a:r>
            <a:r>
              <a:rPr lang="en-US" sz="1400" dirty="0" smtClean="0">
                <a:latin typeface="+mj-lt"/>
              </a:rPr>
              <a:t> and write in a new </a:t>
            </a:r>
            <a:r>
              <a:rPr lang="en-US" sz="1400" dirty="0" err="1" smtClean="0">
                <a:latin typeface="+mj-lt"/>
              </a:rPr>
              <a:t>DataObjects</a:t>
            </a:r>
            <a:r>
              <a:rPr lang="en-US" sz="1400" dirty="0" smtClean="0">
                <a:latin typeface="+mj-lt"/>
              </a:rPr>
              <a:t> called “</a:t>
            </a:r>
            <a:r>
              <a:rPr lang="en-US" sz="1400" dirty="0" err="1" smtClean="0">
                <a:latin typeface="+mj-lt"/>
              </a:rPr>
              <a:t>HistorySetPPTSyncronized</a:t>
            </a:r>
            <a:r>
              <a:rPr lang="en-US" sz="1400" dirty="0" smtClean="0">
                <a:latin typeface="+mj-lt"/>
              </a:rPr>
              <a:t>”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Take the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syncronized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perform basic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statsitcs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write results on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Outstatstix</a:t>
            </a:r>
            <a:r>
              <a:rPr lang="en-US" sz="1400" dirty="0" err="1" smtClean="0">
                <a:latin typeface="+mj-lt"/>
              </a:rPr>
              <a:t>.xml</a:t>
            </a:r>
            <a:r>
              <a:rPr lang="en-US" sz="1400" dirty="0" smtClean="0">
                <a:latin typeface="+mj-lt"/>
              </a:rPr>
              <a:t> file</a:t>
            </a:r>
            <a:endParaRPr kumimoji="0" 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Left Brace 13"/>
          <p:cNvSpPr/>
          <p:nvPr/>
        </p:nvSpPr>
        <p:spPr bwMode="auto">
          <a:xfrm rot="10800000">
            <a:off x="8091652" y="2656907"/>
            <a:ext cx="379267" cy="2716613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Elbow Connector 15"/>
          <p:cNvCxnSpPr>
            <a:stCxn id="13" idx="3"/>
          </p:cNvCxnSpPr>
          <p:nvPr/>
        </p:nvCxnSpPr>
        <p:spPr bwMode="auto">
          <a:xfrm flipH="1" flipV="1">
            <a:off x="8470919" y="3986047"/>
            <a:ext cx="124824" cy="2284041"/>
          </a:xfrm>
          <a:prstGeom prst="bentConnector4">
            <a:avLst>
              <a:gd name="adj1" fmla="val -324443"/>
              <a:gd name="adj2" fmla="val 1086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8514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dirty="0"/>
              <a:t>UQ – SBO </a:t>
            </a:r>
            <a:r>
              <a:rPr lang="en-US" dirty="0" smtClean="0"/>
              <a:t>PWR </a:t>
            </a:r>
            <a:r>
              <a:rPr lang="en-US" b="0" dirty="0" smtClean="0"/>
              <a:t>– </a:t>
            </a:r>
            <a:r>
              <a:rPr lang="en-US" b="0" dirty="0" smtClean="0"/>
              <a:t>Explanations of Input </a:t>
            </a:r>
            <a:r>
              <a:rPr lang="en-US" b="0" dirty="0" smtClean="0"/>
              <a:t>Blocks Post processing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 Info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2750400"/>
            <a:ext cx="7351442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[..]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"READ"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OutStatistix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&lt;Model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beta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PRINT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"PRTFILE"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"&gt;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PRINT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"Print"&gt;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chart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&lt;/Steps&gt;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937738" y="3115930"/>
            <a:ext cx="227943" cy="2198799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5682175"/>
            <a:ext cx="8854437" cy="11758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+mj-lt"/>
              </a:rPr>
              <a:t>Steps: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Read from the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OutStatistix.xml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file the basic statistics, extract the selected variables </a:t>
            </a:r>
            <a:r>
              <a:rPr lang="en-US" sz="1400" dirty="0" smtClean="0">
                <a:latin typeface="+mj-lt"/>
              </a:rPr>
              <a:t>declared in ‘beta’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write in a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PointSet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called PRINT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n-US" sz="1400" dirty="0" smtClean="0">
                <a:latin typeface="+mj-lt"/>
              </a:rPr>
              <a:t>From PRINT </a:t>
            </a:r>
            <a:r>
              <a:rPr lang="en-US" sz="1400" dirty="0" err="1" smtClean="0">
                <a:latin typeface="+mj-lt"/>
              </a:rPr>
              <a:t>DataObjects</a:t>
            </a:r>
            <a:r>
              <a:rPr lang="en-US" sz="1400" dirty="0" smtClean="0">
                <a:latin typeface="+mj-lt"/>
              </a:rPr>
              <a:t>, extract and print the info requested in an </a:t>
            </a:r>
            <a:r>
              <a:rPr lang="en-US" sz="1400" dirty="0" err="1" smtClean="0">
                <a:latin typeface="+mj-lt"/>
              </a:rPr>
              <a:t>OutStreams</a:t>
            </a:r>
            <a:r>
              <a:rPr lang="en-US" sz="1400" dirty="0" smtClean="0">
                <a:latin typeface="+mj-lt"/>
              </a:rPr>
              <a:t> object (</a:t>
            </a:r>
            <a:r>
              <a:rPr lang="en-US" sz="1400" dirty="0" smtClean="0">
                <a:latin typeface="+mj-lt"/>
                <a:sym typeface="Wingdings"/>
              </a:rPr>
              <a:t> </a:t>
            </a:r>
            <a:r>
              <a:rPr lang="en-US" sz="1400" dirty="0" err="1" smtClean="0">
                <a:latin typeface="+mj-lt"/>
                <a:sym typeface="Wingdings"/>
              </a:rPr>
              <a:t>chart.csv</a:t>
            </a:r>
            <a:r>
              <a:rPr lang="en-US" sz="1400" dirty="0" smtClean="0">
                <a:latin typeface="+mj-lt"/>
                <a:sym typeface="Wingdings"/>
              </a:rPr>
              <a:t> file)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6" name="Elbow Connector 15"/>
          <p:cNvCxnSpPr/>
          <p:nvPr/>
        </p:nvCxnSpPr>
        <p:spPr bwMode="auto">
          <a:xfrm rot="16200000" flipV="1">
            <a:off x="6659976" y="4792951"/>
            <a:ext cx="1484481" cy="293972"/>
          </a:xfrm>
          <a:prstGeom prst="bentConnector3">
            <a:avLst>
              <a:gd name="adj1" fmla="val 999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2943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dirty="0"/>
              <a:t>UQ – SBO </a:t>
            </a:r>
            <a:r>
              <a:rPr lang="en-US" dirty="0" smtClean="0"/>
              <a:t>PWR </a:t>
            </a:r>
            <a:r>
              <a:rPr lang="en-US" b="0" dirty="0" smtClean="0"/>
              <a:t>– </a:t>
            </a:r>
            <a:r>
              <a:rPr lang="en-US" b="0" dirty="0" smtClean="0"/>
              <a:t>Explanations of Input </a:t>
            </a:r>
            <a:r>
              <a:rPr lang="en-US" b="0" dirty="0" smtClean="0"/>
              <a:t>Blocks Post processing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 Info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851" y="2750400"/>
            <a:ext cx="8544297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HistorySet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"DATA_OUT"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1|20210100:4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time,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httemp_1111010_12, cntrlvar_115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HistorySet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	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HistorySet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HistorySetPPTSyncronized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	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1|20210100:4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time,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httemp_1111010_12,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cntrlvar_115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HistorySet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"PRINT"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&lt;Output&gt;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expv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pl-PL" sz="1400" dirty="0">
                <a:solidFill>
                  <a:srgbClr val="000000"/>
                </a:solidFill>
                <a:latin typeface="Courier"/>
                <a:cs typeface="Courier"/>
              </a:rPr>
              <a:t>95up, 5down</a:t>
            </a:r>
            <a:r>
              <a:rPr lang="pl-PL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pearson1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77139" y="5984950"/>
            <a:ext cx="4977298" cy="56825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+mj-lt"/>
              </a:rPr>
              <a:t>Define All </a:t>
            </a:r>
            <a:r>
              <a:rPr lang="en-US" sz="1400" dirty="0" err="1" smtClean="0">
                <a:latin typeface="+mj-lt"/>
              </a:rPr>
              <a:t>DataObjects</a:t>
            </a:r>
            <a:r>
              <a:rPr lang="en-US" sz="1400" dirty="0" smtClean="0">
                <a:latin typeface="+mj-lt"/>
              </a:rPr>
              <a:t> to be used in the Sequence and the variables that they contain.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Left Brace 13"/>
          <p:cNvSpPr/>
          <p:nvPr/>
        </p:nvSpPr>
        <p:spPr bwMode="auto">
          <a:xfrm rot="10800000">
            <a:off x="7478645" y="2974830"/>
            <a:ext cx="227943" cy="2480998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Elbow Connector 15"/>
          <p:cNvCxnSpPr/>
          <p:nvPr/>
        </p:nvCxnSpPr>
        <p:spPr bwMode="auto">
          <a:xfrm rot="16200000" flipV="1">
            <a:off x="7139952" y="4764335"/>
            <a:ext cx="1787253" cy="653981"/>
          </a:xfrm>
          <a:prstGeom prst="bentConnector3">
            <a:avLst>
              <a:gd name="adj1" fmla="val 986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149108" y="5984952"/>
            <a:ext cx="2026285" cy="5682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+mj-lt"/>
              </a:rPr>
              <a:t>Dummy Variable needed by RAVEN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 rot="5400000" flipH="1" flipV="1">
            <a:off x="-280626" y="4081599"/>
            <a:ext cx="2586815" cy="1219889"/>
          </a:xfrm>
          <a:prstGeom prst="bentConnector3">
            <a:avLst>
              <a:gd name="adj1" fmla="val 1009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Elbow Connector 30"/>
          <p:cNvCxnSpPr/>
          <p:nvPr/>
        </p:nvCxnSpPr>
        <p:spPr bwMode="auto">
          <a:xfrm rot="5400000" flipH="1" flipV="1">
            <a:off x="195354" y="4557581"/>
            <a:ext cx="1787254" cy="1067489"/>
          </a:xfrm>
          <a:prstGeom prst="bentConnector3">
            <a:avLst>
              <a:gd name="adj1" fmla="val 1006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2943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dirty="0"/>
              <a:t>UQ – SBO </a:t>
            </a:r>
            <a:r>
              <a:rPr lang="en-US" dirty="0" smtClean="0"/>
              <a:t>PWR </a:t>
            </a:r>
            <a:r>
              <a:rPr lang="en-US" b="0" dirty="0" smtClean="0"/>
              <a:t>– </a:t>
            </a:r>
            <a:r>
              <a:rPr lang="en-US" b="0" dirty="0" smtClean="0"/>
              <a:t>Explanations of Input </a:t>
            </a:r>
            <a:r>
              <a:rPr lang="en-US" b="0" dirty="0" smtClean="0"/>
              <a:t>Blocks Post processing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Run Info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851" y="2750400"/>
            <a:ext cx="8544297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	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Print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chart'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&lt;source&gt;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PRINT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&lt;/source&gt;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&lt;type&gt;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csv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&lt;/type&gt;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&lt;/Print&gt;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11554" y="4585720"/>
            <a:ext cx="2284980" cy="87010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latin typeface="+mj-lt"/>
              </a:rPr>
              <a:t>OutStreams</a:t>
            </a:r>
            <a:r>
              <a:rPr lang="en-US" sz="1400" dirty="0" smtClean="0">
                <a:latin typeface="+mj-lt"/>
              </a:rPr>
              <a:t>: print the content of the </a:t>
            </a:r>
            <a:r>
              <a:rPr lang="en-US" sz="1400" dirty="0" err="1" smtClean="0">
                <a:latin typeface="+mj-lt"/>
              </a:rPr>
              <a:t>DataObjects</a:t>
            </a:r>
            <a:r>
              <a:rPr lang="en-US" sz="1400" dirty="0" smtClean="0">
                <a:latin typeface="+mj-lt"/>
              </a:rPr>
              <a:t> PRINT in the </a:t>
            </a:r>
            <a:r>
              <a:rPr lang="en-US" sz="1400" dirty="0" err="1" smtClean="0">
                <a:latin typeface="+mj-lt"/>
              </a:rPr>
              <a:t>chart.csv</a:t>
            </a:r>
            <a:r>
              <a:rPr lang="en-US" sz="1400" dirty="0" smtClean="0">
                <a:latin typeface="+mj-lt"/>
              </a:rPr>
              <a:t> file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Left Brace 13"/>
          <p:cNvSpPr/>
          <p:nvPr/>
        </p:nvSpPr>
        <p:spPr bwMode="auto">
          <a:xfrm rot="10800000">
            <a:off x="3649195" y="2845496"/>
            <a:ext cx="227944" cy="1199341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Elbow Connector 15"/>
          <p:cNvCxnSpPr>
            <a:stCxn id="13" idx="0"/>
            <a:endCxn id="14" idx="1"/>
          </p:cNvCxnSpPr>
          <p:nvPr/>
        </p:nvCxnSpPr>
        <p:spPr bwMode="auto">
          <a:xfrm rot="16200000" flipV="1">
            <a:off x="4295315" y="3026990"/>
            <a:ext cx="1140554" cy="197690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4055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86556"/>
            <a:ext cx="5432983" cy="4394329"/>
          </a:xfrm>
        </p:spPr>
        <p:txBody>
          <a:bodyPr/>
          <a:lstStyle/>
          <a:p>
            <a:pPr algn="just">
              <a:spcBef>
                <a:spcPts val="960"/>
              </a:spcBef>
              <a:spcAft>
                <a:spcPts val="600"/>
              </a:spcAft>
            </a:pPr>
            <a:r>
              <a:rPr lang="en-US" b="1" dirty="0"/>
              <a:t>Scope:</a:t>
            </a:r>
            <a:r>
              <a:rPr lang="en-US" dirty="0"/>
              <a:t> Perform a </a:t>
            </a:r>
            <a:r>
              <a:rPr lang="en-US" b="1" dirty="0"/>
              <a:t>simplified UQ analysis </a:t>
            </a:r>
            <a:r>
              <a:rPr lang="en-US" dirty="0"/>
              <a:t>showing RAVEN capabilities</a:t>
            </a:r>
          </a:p>
          <a:p>
            <a:pPr algn="just">
              <a:spcBef>
                <a:spcPts val="960"/>
              </a:spcBef>
              <a:spcAft>
                <a:spcPts val="600"/>
              </a:spcAft>
            </a:pPr>
            <a:r>
              <a:rPr lang="en-US" b="1" dirty="0" smtClean="0"/>
              <a:t>General problem:</a:t>
            </a:r>
            <a:r>
              <a:rPr lang="en-US" dirty="0" smtClean="0"/>
              <a:t> perform an UQ for a NPP perturbing TH </a:t>
            </a:r>
            <a:r>
              <a:rPr lang="en-US" dirty="0" smtClean="0"/>
              <a:t>system </a:t>
            </a:r>
            <a:r>
              <a:rPr lang="en-US" dirty="0" smtClean="0"/>
              <a:t>code input variables</a:t>
            </a:r>
          </a:p>
          <a:p>
            <a:pPr algn="just">
              <a:spcBef>
                <a:spcPts val="960"/>
              </a:spcBef>
              <a:spcAft>
                <a:spcPts val="600"/>
              </a:spcAft>
            </a:pPr>
            <a:r>
              <a:rPr lang="en-US" b="1" dirty="0" smtClean="0"/>
              <a:t>Sample case:</a:t>
            </a:r>
            <a:r>
              <a:rPr lang="en-US" dirty="0" smtClean="0"/>
              <a:t> PWR, with a Station Blackout event </a:t>
            </a:r>
          </a:p>
          <a:p>
            <a:pPr lvl="1" algn="just">
              <a:spcBef>
                <a:spcPts val="960"/>
              </a:spcBef>
              <a:spcAft>
                <a:spcPts val="600"/>
              </a:spcAft>
            </a:pPr>
            <a:r>
              <a:rPr lang="en-US" dirty="0" smtClean="0"/>
              <a:t>see 2016 IRUG presentation : C. Parisi, et al. “</a:t>
            </a:r>
            <a:r>
              <a:rPr lang="en-US" i="1" dirty="0" smtClean="0"/>
              <a:t>RELAP5</a:t>
            </a:r>
            <a:r>
              <a:rPr lang="en-US" i="1" dirty="0"/>
              <a:t>-3D Analyses for the US-DOE LWRS/RISMC Program, Industry Application </a:t>
            </a:r>
            <a:r>
              <a:rPr lang="en-US" i="1" dirty="0" smtClean="0"/>
              <a:t>#2</a:t>
            </a:r>
            <a:r>
              <a:rPr lang="en-US" dirty="0" smtClean="0"/>
              <a:t>” </a:t>
            </a:r>
          </a:p>
          <a:p>
            <a:pPr marL="457200" lvl="1" indent="0" algn="just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algn="just"/>
            <a:endParaRPr lang="en-US" dirty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Scope &amp; Problem Definition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58" y="1381914"/>
            <a:ext cx="2832042" cy="140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Final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4" y="1700229"/>
            <a:ext cx="5053965" cy="34410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 bwMode="auto">
          <a:xfrm>
            <a:off x="6216691" y="2739676"/>
            <a:ext cx="2284980" cy="84659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+mj-lt"/>
              </a:rPr>
              <a:t>Pearson Correlation Coefficient for PCT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Decay Power: +0.0796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12376" y="5255484"/>
            <a:ext cx="2284980" cy="48254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+mj-lt"/>
              </a:rPr>
              <a:t>Expected Value, 95 and 5 Percentile of the PCT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327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23" y="816375"/>
            <a:ext cx="8258175" cy="377026"/>
          </a:xfrm>
        </p:spPr>
        <p:txBody>
          <a:bodyPr/>
          <a:lstStyle/>
          <a:p>
            <a:r>
              <a:rPr lang="en-US" dirty="0" smtClean="0"/>
              <a:t>Tricks &amp;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71" y="1441473"/>
            <a:ext cx="8258175" cy="4524375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dirty="0" smtClean="0"/>
              <a:t>RAVEN can not access RELAP5-3D </a:t>
            </a:r>
            <a:r>
              <a:rPr lang="en-US" dirty="0" err="1" smtClean="0"/>
              <a:t>plotf</a:t>
            </a:r>
            <a:r>
              <a:rPr lang="en-US" dirty="0" smtClean="0"/>
              <a:t>/restart files</a:t>
            </a:r>
          </a:p>
          <a:p>
            <a:pPr lvl="1"/>
            <a:r>
              <a:rPr lang="en-US" dirty="0" smtClean="0"/>
              <a:t>Variable to be sampled/processed should be stated as Minor Edits in the RELAP5-3D Input Deck</a:t>
            </a:r>
          </a:p>
          <a:p>
            <a:pPr lvl="1"/>
            <a:r>
              <a:rPr lang="en-US" dirty="0" smtClean="0"/>
              <a:t>Direct access to </a:t>
            </a:r>
            <a:r>
              <a:rPr lang="en-US" dirty="0" err="1" smtClean="0"/>
              <a:t>plotf</a:t>
            </a:r>
            <a:r>
              <a:rPr lang="en-US" dirty="0" smtClean="0"/>
              <a:t>/</a:t>
            </a:r>
            <a:r>
              <a:rPr lang="en-US" dirty="0" err="1" smtClean="0"/>
              <a:t>rstr</a:t>
            </a:r>
            <a:r>
              <a:rPr lang="en-US" dirty="0" smtClean="0"/>
              <a:t> to be implemented in the future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Since the Post Processor is running in serial mode, be prudent in not using a large number of points for the grid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76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/>
              <a:t>Thank you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Questions?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86556"/>
            <a:ext cx="7705052" cy="4394329"/>
          </a:xfrm>
        </p:spPr>
        <p:txBody>
          <a:bodyPr/>
          <a:lstStyle/>
          <a:p>
            <a:pPr algn="just"/>
            <a:r>
              <a:rPr lang="en-US" dirty="0"/>
              <a:t>UQ basic </a:t>
            </a:r>
            <a:r>
              <a:rPr lang="en-US" dirty="0" smtClean="0"/>
              <a:t>steps:</a:t>
            </a:r>
          </a:p>
          <a:p>
            <a:pPr lvl="1" algn="just"/>
            <a:r>
              <a:rPr lang="en-US" dirty="0" smtClean="0"/>
              <a:t>Selection </a:t>
            </a:r>
            <a:r>
              <a:rPr lang="en-US" dirty="0"/>
              <a:t>of the NPP and </a:t>
            </a:r>
            <a:r>
              <a:rPr lang="en-US" dirty="0" smtClean="0"/>
              <a:t>scenario </a:t>
            </a:r>
            <a:r>
              <a:rPr lang="en-US" dirty="0" smtClean="0">
                <a:sym typeface="Wingdings"/>
              </a:rPr>
              <a:t> PWR &amp; SBO</a:t>
            </a:r>
            <a:endParaRPr lang="en-US" sz="1800" dirty="0"/>
          </a:p>
          <a:p>
            <a:pPr lvl="1"/>
            <a:r>
              <a:rPr lang="en-US" dirty="0"/>
              <a:t>Characterization of the scenario and identification of important </a:t>
            </a:r>
            <a:r>
              <a:rPr lang="en-US" dirty="0" smtClean="0"/>
              <a:t>phenomena </a:t>
            </a:r>
            <a:r>
              <a:rPr lang="en-US" dirty="0" smtClean="0">
                <a:sym typeface="Wingdings"/>
              </a:rPr>
              <a:t> Simplified PIRT</a:t>
            </a:r>
            <a:endParaRPr lang="en-US" sz="1800" dirty="0"/>
          </a:p>
          <a:p>
            <a:pPr lvl="1"/>
            <a:r>
              <a:rPr lang="en-US" dirty="0"/>
              <a:t>Selection of the </a:t>
            </a:r>
            <a:r>
              <a:rPr lang="en-US" dirty="0" smtClean="0"/>
              <a:t>code </a:t>
            </a:r>
            <a:r>
              <a:rPr lang="en-US" dirty="0" smtClean="0">
                <a:sym typeface="Wingdings"/>
              </a:rPr>
              <a:t> RELAP5-3D</a:t>
            </a:r>
            <a:endParaRPr lang="en-US" sz="1800" dirty="0"/>
          </a:p>
          <a:p>
            <a:pPr lvl="1"/>
            <a:r>
              <a:rPr lang="en-US" dirty="0"/>
              <a:t>Preparation and qualification of the input </a:t>
            </a:r>
            <a:r>
              <a:rPr lang="en-US" dirty="0" smtClean="0"/>
              <a:t>deck </a:t>
            </a:r>
            <a:r>
              <a:rPr lang="en-US" dirty="0" smtClean="0">
                <a:sym typeface="Wingdings"/>
              </a:rPr>
              <a:t> see IRUG presentation</a:t>
            </a:r>
            <a:endParaRPr lang="en-US" sz="1800" dirty="0"/>
          </a:p>
          <a:p>
            <a:pPr lvl="1"/>
            <a:r>
              <a:rPr lang="en-US" dirty="0"/>
              <a:t>Selection of the uncertainty </a:t>
            </a:r>
            <a:r>
              <a:rPr lang="en-US" dirty="0" smtClean="0"/>
              <a:t>method </a:t>
            </a:r>
            <a:r>
              <a:rPr lang="en-US" dirty="0" smtClean="0">
                <a:sym typeface="Wingdings"/>
              </a:rPr>
              <a:t> MC Perturbation</a:t>
            </a:r>
            <a:endParaRPr lang="en-US" sz="1800" dirty="0"/>
          </a:p>
          <a:p>
            <a:pPr lvl="1"/>
            <a:r>
              <a:rPr lang="en-US" dirty="0"/>
              <a:t>Application of the uncertainty method</a:t>
            </a:r>
            <a:endParaRPr lang="en-US" sz="1800" dirty="0"/>
          </a:p>
          <a:p>
            <a:pPr lvl="1"/>
            <a:r>
              <a:rPr lang="en-US" dirty="0"/>
              <a:t>Comparison of the results with the relevant criteria</a:t>
            </a:r>
            <a:endParaRPr lang="en-US" sz="1800" dirty="0"/>
          </a:p>
          <a:p>
            <a:pPr marL="0" indent="0" algn="just">
              <a:buNone/>
            </a:pPr>
            <a:endParaRPr lang="en-US" dirty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0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4188" y="816375"/>
            <a:ext cx="8231187" cy="377026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4981" y="1379538"/>
            <a:ext cx="5397882" cy="195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smtClean="0"/>
              <a:t>INL-Generic PWR (IGPWR) defined for EE analysis</a:t>
            </a:r>
          </a:p>
          <a:p>
            <a:pPr>
              <a:lnSpc>
                <a:spcPct val="120000"/>
              </a:lnSpc>
            </a:pPr>
            <a:r>
              <a:rPr lang="en-US" sz="1600" smtClean="0"/>
              <a:t>Main Characteristics:</a:t>
            </a:r>
          </a:p>
          <a:p>
            <a:pPr lvl="1">
              <a:lnSpc>
                <a:spcPct val="120000"/>
              </a:lnSpc>
            </a:pPr>
            <a:r>
              <a:rPr lang="en-US" sz="1400" smtClean="0"/>
              <a:t>3 Loop PWR / NSSS by Westinghouse</a:t>
            </a:r>
          </a:p>
          <a:p>
            <a:pPr lvl="1">
              <a:lnSpc>
                <a:spcPct val="120000"/>
              </a:lnSpc>
            </a:pPr>
            <a:r>
              <a:rPr lang="en-US" sz="1400" smtClean="0"/>
              <a:t>Core average power: 2546 MW</a:t>
            </a:r>
            <a:r>
              <a:rPr lang="en-US" sz="1400" baseline="-25000" smtClean="0"/>
              <a:t>th </a:t>
            </a:r>
            <a:r>
              <a:rPr lang="en-US" sz="1400" smtClean="0"/>
              <a:t>[855 MW</a:t>
            </a:r>
            <a:r>
              <a:rPr lang="en-US" sz="1400" baseline="-25000" smtClean="0"/>
              <a:t>e</a:t>
            </a:r>
            <a:r>
              <a:rPr lang="en-US" sz="1400" smtClean="0"/>
              <a:t>]</a:t>
            </a:r>
            <a:endParaRPr lang="en-US" sz="1400" baseline="-25000" smtClean="0"/>
          </a:p>
          <a:p>
            <a:pPr lvl="1">
              <a:lnSpc>
                <a:spcPct val="120000"/>
              </a:lnSpc>
            </a:pPr>
            <a:r>
              <a:rPr lang="en-US" sz="1400" smtClean="0"/>
              <a:t>Core: 157 FA [15x15 Westinghouse FA]</a:t>
            </a:r>
          </a:p>
          <a:p>
            <a:pPr lvl="1">
              <a:lnSpc>
                <a:spcPct val="120000"/>
              </a:lnSpc>
            </a:pPr>
            <a:r>
              <a:rPr lang="en-US" sz="1400" smtClean="0"/>
              <a:t>Sub-atmospheric Containment</a:t>
            </a:r>
          </a:p>
          <a:p>
            <a:pPr lvl="1">
              <a:lnSpc>
                <a:spcPct val="120000"/>
              </a:lnSpc>
            </a:pPr>
            <a:endParaRPr lang="en-US" sz="1200" smtClean="0"/>
          </a:p>
          <a:p>
            <a:pPr lvl="1">
              <a:lnSpc>
                <a:spcPct val="120000"/>
              </a:lnSpc>
            </a:pPr>
            <a:endParaRPr lang="en-US" sz="1200" dirty="0" smtClean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1" y="3224641"/>
            <a:ext cx="5131435" cy="30086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20851" y="6245712"/>
            <a:ext cx="2981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Arial"/>
                <a:cs typeface="Arial"/>
              </a:rPr>
              <a:t>IGPWR ESF</a:t>
            </a:r>
            <a:endParaRPr lang="en-US" sz="1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pic>
        <p:nvPicPr>
          <p:cNvPr id="9" name="Picture 8" descr="Screen Shot 2016-04-08 at 10.19.1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" t="810"/>
          <a:stretch/>
        </p:blipFill>
        <p:spPr>
          <a:xfrm>
            <a:off x="5450233" y="1532820"/>
            <a:ext cx="3693767" cy="532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5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16" y="662791"/>
            <a:ext cx="8709728" cy="323165"/>
          </a:xfrm>
        </p:spPr>
        <p:txBody>
          <a:bodyPr/>
          <a:lstStyle/>
          <a:p>
            <a:r>
              <a:rPr lang="en-US" sz="2400" dirty="0" smtClean="0"/>
              <a:t>Problem Definition – Mitigated LTSBO with Battery Failures 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52965"/>
              </p:ext>
            </p:extLst>
          </p:nvPr>
        </p:nvGraphicFramePr>
        <p:xfrm>
          <a:off x="69697" y="1213965"/>
          <a:ext cx="4292848" cy="5473674"/>
        </p:xfrm>
        <a:graphic>
          <a:graphicData uri="http://schemas.openxmlformats.org/drawingml/2006/table">
            <a:tbl>
              <a:tblPr/>
              <a:tblGrid>
                <a:gridCol w="2989821"/>
                <a:gridCol w="1303027"/>
              </a:tblGrid>
              <a:tr h="4302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EVENT </a:t>
                      </a:r>
                    </a:p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DESCRIPTION 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6797" marR="6797" marT="679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TIME [</a:t>
                      </a:r>
                      <a:r>
                        <a:rPr lang="en-US" sz="8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hh:mm</a:t>
                      </a:r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]</a:t>
                      </a:r>
                    </a:p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INL / RELAP5-3D </a:t>
                      </a:r>
                    </a:p>
                  </a:txBody>
                  <a:tcPr marL="6797" marR="6797" marT="679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</a:tr>
              <a:tr h="430268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6797" marR="6797" marT="679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Early MCP</a:t>
                      </a:r>
                      <a:r>
                        <a:rPr lang="en-US" sz="8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seal failure </a:t>
                      </a:r>
                    </a:p>
                    <a:p>
                      <a:pPr algn="ctr" fontAlgn="ctr"/>
                      <a:r>
                        <a:rPr lang="en-US" sz="8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(182 gpm)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797" marR="6797" marT="679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</a:tr>
              <a:tr h="3796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Initiating event Station blackout – loss of all onsite and offsite AC power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Times New Roman"/>
                        </a:rPr>
                        <a:t>00:00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</a:tr>
              <a:tr h="42748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Reactor trip,</a:t>
                      </a:r>
                      <a:r>
                        <a:rPr lang="en-US" sz="800" baseline="0" dirty="0" smtClean="0">
                          <a:effectLst/>
                          <a:latin typeface="+mn-lt"/>
                          <a:ea typeface="Times New Roman"/>
                        </a:rPr>
                        <a:t> </a:t>
                      </a: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MSIVs close</a:t>
                      </a:r>
                      <a:r>
                        <a:rPr lang="en-US" sz="800" baseline="0" dirty="0" smtClean="0">
                          <a:effectLst/>
                          <a:latin typeface="+mn-lt"/>
                          <a:ea typeface="Times New Roman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MCP seals initially leak at 21 gpm/pump (~1 Kg/s) </a:t>
                      </a: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Times New Roman"/>
                        </a:rPr>
                        <a:t>00:</a:t>
                      </a: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00</a:t>
                      </a: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</a:tr>
              <a:tr h="36866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TD-AFW auto initiates at full flow</a:t>
                      </a: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Times New Roman"/>
                        </a:rPr>
                        <a:t>00:</a:t>
                      </a: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01</a:t>
                      </a: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</a:tr>
              <a:tr h="2988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RCP seal fail, leaking 182 gpm/pump </a:t>
                      </a: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Times New Roman"/>
                        </a:rPr>
                        <a:t>00:</a:t>
                      </a: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13</a:t>
                      </a: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</a:tr>
              <a:tr h="37498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First SG SRV opening </a:t>
                      </a: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Times New Roman"/>
                        </a:rPr>
                        <a:t>00:</a:t>
                      </a: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15</a:t>
                      </a: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</a:tr>
              <a:tr h="35998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Operators control TD-AFW to maintain level </a:t>
                      </a: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Times New Roman"/>
                        </a:rPr>
                        <a:t>00:</a:t>
                      </a: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15</a:t>
                      </a: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</a:tr>
              <a:tr h="38611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Batteries </a:t>
                      </a:r>
                      <a:r>
                        <a:rPr lang="en-US" sz="800" dirty="0" err="1" smtClean="0">
                          <a:effectLst/>
                          <a:latin typeface="+mn-lt"/>
                          <a:ea typeface="Times New Roman"/>
                        </a:rPr>
                        <a:t>Faiilure</a:t>
                      </a: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, Stop</a:t>
                      </a:r>
                      <a:r>
                        <a:rPr lang="en-US" sz="800" baseline="0" dirty="0" smtClean="0">
                          <a:effectLst/>
                          <a:latin typeface="+mn-lt"/>
                          <a:ea typeface="Times New Roman"/>
                        </a:rPr>
                        <a:t> of TD_AFW</a:t>
                      </a: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Times New Roman"/>
                        </a:rPr>
                        <a:t>00</a:t>
                      </a: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:41</a:t>
                      </a: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</a:tr>
              <a:tr h="3674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Recovery Actions, operators initiate controlled cooldown of secondary at ~100 F/hr (~55.5 K/hr)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03:11</a:t>
                      </a: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</a:tr>
              <a:tr h="412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Accumulator Injection, RPV</a:t>
                      </a:r>
                      <a:r>
                        <a:rPr lang="en-US" sz="800" baseline="0" dirty="0" smtClean="0">
                          <a:effectLst/>
                          <a:latin typeface="+mn-lt"/>
                          <a:ea typeface="Times New Roman"/>
                        </a:rPr>
                        <a:t> water level increase</a:t>
                      </a:r>
                      <a:endParaRPr lang="en-US" sz="800" dirty="0" smtClean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03:52</a:t>
                      </a: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</a:tr>
              <a:tr h="446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Kerr Pump </a:t>
                      </a:r>
                      <a:r>
                        <a:rPr lang="en-US" sz="800" dirty="0" err="1" smtClean="0">
                          <a:effectLst/>
                          <a:latin typeface="+mn-lt"/>
                          <a:ea typeface="Times New Roman"/>
                        </a:rPr>
                        <a:t>Injjection</a:t>
                      </a:r>
                      <a:endParaRPr lang="en-US" sz="800" dirty="0" smtClean="0">
                        <a:effectLst/>
                        <a:latin typeface="+mn-lt"/>
                        <a:ea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04:43</a:t>
                      </a: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</a:tr>
              <a:tr h="446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Vessel water level begins to increase </a:t>
                      </a: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Times New Roman"/>
                        </a:rPr>
                        <a:t>N/A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447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Start emergency diesel pump injection into RCS </a:t>
                      </a:r>
                      <a:endParaRPr lang="en-US" sz="800" dirty="0" smtClean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Times New Roman"/>
                        </a:rPr>
                        <a:t>03:</a:t>
                      </a:r>
                      <a:r>
                        <a:rPr lang="en-US" sz="800" dirty="0" smtClean="0">
                          <a:effectLst/>
                          <a:latin typeface="+mn-lt"/>
                          <a:ea typeface="Times New Roman"/>
                        </a:rPr>
                        <a:t>30</a:t>
                      </a:r>
                      <a:endParaRPr lang="en-US" sz="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Macintosh HD:Users:paric:Desktop:EXCHANGE:REFERENCE_MIT_LTSBO_182GPM:MCP_Se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2" y="985956"/>
            <a:ext cx="1865376" cy="14446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Elbow Connector 7"/>
          <p:cNvCxnSpPr/>
          <p:nvPr/>
        </p:nvCxnSpPr>
        <p:spPr bwMode="auto">
          <a:xfrm flipV="1">
            <a:off x="4362545" y="2104727"/>
            <a:ext cx="1834385" cy="13286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Elbow Connector 16"/>
          <p:cNvCxnSpPr>
            <a:endCxn id="24" idx="1"/>
          </p:cNvCxnSpPr>
          <p:nvPr/>
        </p:nvCxnSpPr>
        <p:spPr bwMode="auto">
          <a:xfrm flipV="1">
            <a:off x="4362545" y="4629217"/>
            <a:ext cx="1625167" cy="1085293"/>
          </a:xfrm>
          <a:prstGeom prst="bentConnector3">
            <a:avLst>
              <a:gd name="adj1" fmla="val 746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2" name="Picture 21" descr="Macintosh HD:Users:paric:Desktop:EXCHANGE:REFERENCE_BATTERY_FAILURE_182gpm:WATER_LEV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2" y="2430590"/>
            <a:ext cx="1865376" cy="1444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Macintosh HD:Users:paric:Desktop:EXCHANGE:REFERENCE_BATTERY_FAILURE_182gpm:KER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2" y="3906900"/>
            <a:ext cx="1865376" cy="1444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Macintosh HD:Users:paric:Desktop:EXCHANGE:REFERENCE_BATTERY_FAILURE_182gpm:Fuel Cla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2" y="5203842"/>
            <a:ext cx="1865376" cy="14446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Elbow Connector 46"/>
          <p:cNvCxnSpPr/>
          <p:nvPr/>
        </p:nvCxnSpPr>
        <p:spPr bwMode="auto">
          <a:xfrm flipV="1">
            <a:off x="4362545" y="3529905"/>
            <a:ext cx="1834385" cy="167393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6101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23" y="816375"/>
            <a:ext cx="8258175" cy="377026"/>
          </a:xfrm>
        </p:spPr>
        <p:txBody>
          <a:bodyPr/>
          <a:lstStyle/>
          <a:p>
            <a:r>
              <a:rPr lang="en-US" dirty="0" smtClean="0"/>
              <a:t>RELAP5-3D/RAVEN Uncertainty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71" y="1441473"/>
            <a:ext cx="8258175" cy="4524375"/>
          </a:xfrm>
        </p:spPr>
        <p:txBody>
          <a:bodyPr/>
          <a:lstStyle/>
          <a:p>
            <a:r>
              <a:rPr lang="en-US" sz="1600" dirty="0" smtClean="0"/>
              <a:t>Simplified PIRT for Mitigated-LTSBO</a:t>
            </a:r>
          </a:p>
          <a:p>
            <a:pPr lvl="2"/>
            <a:r>
              <a:rPr lang="en-US" sz="1600" dirty="0" smtClean="0"/>
              <a:t>Important TH phenomena influencing the PCT</a:t>
            </a:r>
          </a:p>
          <a:p>
            <a:pPr lvl="3"/>
            <a:r>
              <a:rPr lang="en-US" sz="1600" dirty="0" smtClean="0"/>
              <a:t>NC in primary loop</a:t>
            </a:r>
          </a:p>
          <a:p>
            <a:pPr lvl="3"/>
            <a:r>
              <a:rPr lang="en-US" sz="1600" dirty="0" smtClean="0"/>
              <a:t>Secondary Side Mass Inventory loss through SG SRV/ PORV</a:t>
            </a:r>
          </a:p>
          <a:p>
            <a:pPr lvl="3"/>
            <a:r>
              <a:rPr lang="en-US" sz="1600" dirty="0" smtClean="0"/>
              <a:t>Primary Side Mass Inventory loss through MCP seal PRZ SRV/PORV</a:t>
            </a:r>
          </a:p>
          <a:p>
            <a:pPr lvl="3"/>
            <a:r>
              <a:rPr lang="en-US" sz="1600" dirty="0" smtClean="0"/>
              <a:t>Heat Transfer between primary/secondary system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</a:rPr>
              <a:t>Selected </a:t>
            </a:r>
            <a:r>
              <a:rPr lang="en-US" sz="1600" b="1" dirty="0">
                <a:solidFill>
                  <a:srgbClr val="0000FF"/>
                </a:solidFill>
              </a:rPr>
              <a:t>RELAP5-3D </a:t>
            </a:r>
            <a:r>
              <a:rPr lang="en-US" sz="1600" dirty="0">
                <a:solidFill>
                  <a:srgbClr val="000000"/>
                </a:solidFill>
              </a:rPr>
              <a:t>input parameters to be perturbed by </a:t>
            </a:r>
            <a:r>
              <a:rPr lang="en-US" sz="1600" b="1" dirty="0">
                <a:solidFill>
                  <a:srgbClr val="FF0000"/>
                </a:solidFill>
              </a:rPr>
              <a:t>RAVEN </a:t>
            </a:r>
            <a:r>
              <a:rPr lang="en-US" sz="1600" dirty="0" smtClean="0">
                <a:solidFill>
                  <a:srgbClr val="000000"/>
                </a:solidFill>
              </a:rPr>
              <a:t>code.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E.g., let`s perturb the followings, 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Decay power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Valves flow areas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…and </a:t>
            </a:r>
            <a:r>
              <a:rPr lang="en-US" sz="1600" dirty="0">
                <a:solidFill>
                  <a:srgbClr val="000000"/>
                </a:solidFill>
              </a:rPr>
              <a:t>let’s apply </a:t>
            </a:r>
            <a:r>
              <a:rPr lang="en-US" sz="1600" dirty="0" err="1">
                <a:solidFill>
                  <a:srgbClr val="000000"/>
                </a:solidFill>
              </a:rPr>
              <a:t>Wilk`s</a:t>
            </a:r>
            <a:r>
              <a:rPr lang="en-US" sz="1600" dirty="0">
                <a:solidFill>
                  <a:srgbClr val="000000"/>
                </a:solidFill>
              </a:rPr>
              <a:t> formula (run 59 calculations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9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23" y="816375"/>
            <a:ext cx="8258175" cy="377026"/>
          </a:xfrm>
        </p:spPr>
        <p:txBody>
          <a:bodyPr/>
          <a:lstStyle/>
          <a:p>
            <a:r>
              <a:rPr lang="en-US" dirty="0" smtClean="0"/>
              <a:t>RELAP5-3D/RAVEN Uncertainty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71" y="1441473"/>
            <a:ext cx="8258175" cy="45243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Let`s assume the following distributions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For Decay Power:</a:t>
            </a:r>
          </a:p>
          <a:p>
            <a:pPr lvl="2"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Uniform Distribution</a:t>
            </a:r>
          </a:p>
          <a:p>
            <a:pPr lvl="2"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Reference Value in Power Table: 1.62166 (MWth)</a:t>
            </a:r>
          </a:p>
          <a:p>
            <a:pPr lvl="2"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Variation: +/- 10%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For Valves Flow Areas:</a:t>
            </a:r>
          </a:p>
          <a:p>
            <a:pPr lvl="2"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Uniform Distribution</a:t>
            </a:r>
          </a:p>
          <a:p>
            <a:pPr lvl="2"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Reference Value: depending by the Valve type (SG/PRZ, PORV/SRV)</a:t>
            </a:r>
          </a:p>
          <a:p>
            <a:pPr lvl="2"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Variation: +/- 30%</a:t>
            </a:r>
          </a:p>
          <a:p>
            <a:pPr lvl="1">
              <a:lnSpc>
                <a:spcPct val="120000"/>
              </a:lnSpc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9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23" y="816375"/>
            <a:ext cx="8258175" cy="377026"/>
          </a:xfrm>
        </p:spPr>
        <p:txBody>
          <a:bodyPr/>
          <a:lstStyle/>
          <a:p>
            <a:r>
              <a:rPr lang="en-US" dirty="0" smtClean="0"/>
              <a:t>RELAP5-3D/RAVEN Uncertainty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71" y="1441473"/>
            <a:ext cx="8258175" cy="52724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How to prepare a RELAP5-3D input deck being coupled to RAVEN code:</a:t>
            </a: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Use the RELAP5-3D multi-deck option</a:t>
            </a:r>
          </a:p>
          <a:p>
            <a:pPr lvl="2"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In a single Text File, past the Steady State and then the Transient File.</a:t>
            </a:r>
          </a:p>
          <a:p>
            <a:pPr lvl="2"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Both part should end with the input termination symbol (‘.’)</a:t>
            </a:r>
          </a:p>
          <a:p>
            <a:pPr lvl="2">
              <a:lnSpc>
                <a:spcPct val="12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E.g.: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*this is a sample relap5 input deck for RAVEN – 1</a:t>
            </a:r>
            <a:r>
              <a:rPr lang="en-US" sz="1600" baseline="30000" dirty="0" smtClean="0">
                <a:solidFill>
                  <a:srgbClr val="000000"/>
                </a:solidFill>
              </a:rPr>
              <a:t>st</a:t>
            </a:r>
            <a:r>
              <a:rPr lang="en-US" sz="1600" dirty="0" smtClean="0">
                <a:solidFill>
                  <a:srgbClr val="000000"/>
                </a:solidFill>
              </a:rPr>
              <a:t> part, or Steady State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100 new </a:t>
            </a:r>
            <a:r>
              <a:rPr lang="en-US" sz="1600" dirty="0" err="1" smtClean="0">
                <a:solidFill>
                  <a:srgbClr val="000000"/>
                </a:solidFill>
              </a:rPr>
              <a:t>stdy-st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1600" dirty="0" smtClean="0"/>
              <a:t>101 run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1600" dirty="0" smtClean="0"/>
              <a:t>[..]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1600" dirty="0"/>
              <a:t>.</a:t>
            </a:r>
            <a:endParaRPr lang="en-US" sz="1600" dirty="0" smtClean="0"/>
          </a:p>
          <a:p>
            <a:pPr marL="914400" lvl="2" indent="0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*2nd part here, or Transient</a:t>
            </a:r>
            <a:endParaRPr lang="en-US" sz="1600" dirty="0">
              <a:solidFill>
                <a:srgbClr val="000000"/>
              </a:solidFill>
            </a:endParaRP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100 restart </a:t>
            </a:r>
            <a:r>
              <a:rPr lang="en-US" sz="1600" dirty="0" err="1" smtClean="0">
                <a:solidFill>
                  <a:srgbClr val="000000"/>
                </a:solidFill>
              </a:rPr>
              <a:t>transnt</a:t>
            </a:r>
            <a:endParaRPr lang="en-US" sz="1600" dirty="0">
              <a:solidFill>
                <a:srgbClr val="000000"/>
              </a:solidFill>
            </a:endParaRP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1600" dirty="0"/>
              <a:t>101 run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1600" dirty="0"/>
              <a:t>[..]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1600" dirty="0"/>
              <a:t>.</a:t>
            </a:r>
          </a:p>
          <a:p>
            <a:pPr marL="914400" lvl="2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01667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27758</TotalTime>
  <Words>2952</Words>
  <Application>Microsoft Macintosh PowerPoint</Application>
  <PresentationFormat>On-screen Show (4:3)</PresentationFormat>
  <Paragraphs>599</Paragraphs>
  <Slides>32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Design</vt:lpstr>
      <vt:lpstr>Uncertainty quantification on a PWR SBO </vt:lpstr>
      <vt:lpstr>Outline</vt:lpstr>
      <vt:lpstr>Scope &amp; Problem Definition </vt:lpstr>
      <vt:lpstr>Problem Definition</vt:lpstr>
      <vt:lpstr>Problem Definition</vt:lpstr>
      <vt:lpstr>Problem Definition – Mitigated LTSBO with Battery Failures </vt:lpstr>
      <vt:lpstr>RELAP5-3D/RAVEN Uncertainty Analysis</vt:lpstr>
      <vt:lpstr>RELAP5-3D/RAVEN Uncertainty Analysis</vt:lpstr>
      <vt:lpstr>RELAP5-3D/RAVEN Uncertainty Analysis</vt:lpstr>
      <vt:lpstr>Workflow for UQ – SBO PWR</vt:lpstr>
      <vt:lpstr>UQ – SBO PWR – Explanations of Input Blocks</vt:lpstr>
      <vt:lpstr>UQ – SBO PWR – Explanations of Input Blocks</vt:lpstr>
      <vt:lpstr>UQ – SBO PWR – Explanations of Input Blocks</vt:lpstr>
      <vt:lpstr>UQ – SBO PWR – Explanations of Input Blocks</vt:lpstr>
      <vt:lpstr>UQ – SBO PWR – Explanations of Input Blocks</vt:lpstr>
      <vt:lpstr>UQ – SBO PWR – Explanations of Input Blocks</vt:lpstr>
      <vt:lpstr>UQ – SBO PWR – Explanations of Input Blocks</vt:lpstr>
      <vt:lpstr>UQ – SBO PWR – Explanations of Input Blocks</vt:lpstr>
      <vt:lpstr>UQ – SBO PWR – Explanations of Input Blocks</vt:lpstr>
      <vt:lpstr>UQ – SBO PWR </vt:lpstr>
      <vt:lpstr>Workflow for UQ – Post-Processing</vt:lpstr>
      <vt:lpstr>UQ – SBO PWR – Explanations of Input Blocks Post processing</vt:lpstr>
      <vt:lpstr>UQ – SBO PWR – Explanations of Input Blocks Post processing</vt:lpstr>
      <vt:lpstr>UQ – SBO PWR – Explanations of Input Blocks Post processing</vt:lpstr>
      <vt:lpstr>UQ – SBO PWR – Explanations of Input Blocks Post processing</vt:lpstr>
      <vt:lpstr>UQ – SBO PWR – Explanations of Input Blocks Post processing</vt:lpstr>
      <vt:lpstr>UQ – SBO PWR – Explanations of Input Blocks Post processing</vt:lpstr>
      <vt:lpstr>UQ – SBO PWR – Explanations of Input Blocks Post processing</vt:lpstr>
      <vt:lpstr>UQ – SBO PWR – Explanations of Input Blocks Post processing</vt:lpstr>
      <vt:lpstr>Final Results</vt:lpstr>
      <vt:lpstr>Tricks &amp; Pitfalls</vt:lpstr>
      <vt:lpstr>Thank you  Questions?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Carlo Parisi</cp:lastModifiedBy>
  <cp:revision>727</cp:revision>
  <cp:lastPrinted>2016-10-05T17:56:14Z</cp:lastPrinted>
  <dcterms:created xsi:type="dcterms:W3CDTF">1999-10-26T20:37:18Z</dcterms:created>
  <dcterms:modified xsi:type="dcterms:W3CDTF">2016-10-05T20:08:01Z</dcterms:modified>
</cp:coreProperties>
</file>