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1" r:id="rId4"/>
    <p:sldId id="332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33" r:id="rId13"/>
    <p:sldId id="342" r:id="rId14"/>
    <p:sldId id="320" r:id="rId15"/>
    <p:sldId id="345" r:id="rId16"/>
    <p:sldId id="321" r:id="rId17"/>
    <p:sldId id="343" r:id="rId18"/>
    <p:sldId id="346" r:id="rId19"/>
    <p:sldId id="347" r:id="rId20"/>
    <p:sldId id="349" r:id="rId21"/>
    <p:sldId id="352" r:id="rId22"/>
    <p:sldId id="350" r:id="rId23"/>
    <p:sldId id="351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04" y="-104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en-US" dirty="0" err="1" smtClean="0"/>
              <a:t>aggiungenerei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endParaRPr lang="en-US" baseline="0" dirty="0" smtClean="0"/>
          </a:p>
          <a:p>
            <a:r>
              <a:rPr lang="en-US" baseline="0" dirty="0" err="1" smtClean="0"/>
              <a:t>Self.newVar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self.sigma</a:t>
            </a:r>
            <a:r>
              <a:rPr lang="en-US" baseline="0" dirty="0" smtClean="0"/>
              <a:t>*</a:t>
            </a:r>
            <a:r>
              <a:rPr lang="en-US" baseline="0" dirty="0" err="1" smtClean="0"/>
              <a:t>self.rho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method is called by RAVEN at the end of each run if the return code is == 0.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This method needs to be implemented by the codes that, if the run fails, return a return code that is 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can happen in those codes that record the failure of the job (e.g. not converged, etc.) as normal termination 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returncode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== 0)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method can be used, for example, to parse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outputfile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looking for a special keyword that testifies that a particular job got failed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79849"/>
            <a:ext cx="5797550" cy="1268039"/>
          </a:xfrm>
        </p:spPr>
        <p:txBody>
          <a:bodyPr/>
          <a:lstStyle/>
          <a:p>
            <a:pPr algn="ctr"/>
            <a:r>
              <a:rPr lang="en-US" b="0" dirty="0" smtClean="0"/>
              <a:t>RAVEN interaction</a:t>
            </a:r>
            <a:br>
              <a:rPr lang="en-US" b="0" dirty="0" smtClean="0"/>
            </a:br>
            <a:r>
              <a:rPr lang="en-US" b="0" dirty="0" smtClean="0"/>
              <a:t> with External Models and Applications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Workshop</a:t>
            </a:r>
          </a:p>
          <a:p>
            <a:endParaRPr lang="en-US" b="0" dirty="0"/>
          </a:p>
          <a:p>
            <a:r>
              <a:rPr lang="en-US" b="0" dirty="0" smtClean="0"/>
              <a:t>Presenter: </a:t>
            </a:r>
            <a:r>
              <a:rPr lang="en-US" b="0" smtClean="0"/>
              <a:t>Andrea Alfonsi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– May 1</a:t>
            </a:r>
            <a:r>
              <a:rPr lang="en-US" sz="1600" baseline="30000" dirty="0" smtClean="0">
                <a:latin typeface="Arial" charset="0"/>
              </a:rPr>
              <a:t>st</a:t>
            </a:r>
            <a:r>
              <a:rPr lang="en-US" sz="1600" dirty="0" smtClean="0">
                <a:latin typeface="Arial" charset="0"/>
              </a:rPr>
              <a:t> 2016,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err="1" smtClean="0"/>
              <a:t>createNewInput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638104"/>
            <a:ext cx="676300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if </a:t>
            </a:r>
            <a:r>
              <a:rPr lang="en-US" sz="1600" dirty="0" err="1" smtClean="0">
                <a:latin typeface="Courier"/>
                <a:cs typeface="Courier"/>
              </a:rPr>
              <a:t>samplerType</a:t>
            </a:r>
            <a:r>
              <a:rPr lang="en-US" sz="1600" dirty="0" smtClean="0"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self.sigma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self.rho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    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aLocalVar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Kwargs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>
                <a:solidFill>
                  <a:srgbClr val="339933"/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latin typeface="Courier"/>
                <a:cs typeface="Courier"/>
              </a:rPr>
              <a:t>aLocalVar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7666" y="2695193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28590" y="3630633"/>
            <a:ext cx="1413410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Can be used to </a:t>
            </a:r>
            <a:r>
              <a:rPr lang="en-US" dirty="0"/>
              <a:t>create </a:t>
            </a:r>
            <a:r>
              <a:rPr lang="en-US" dirty="0" smtClean="0"/>
              <a:t>a custom Input with the information </a:t>
            </a:r>
            <a:r>
              <a:rPr lang="en-US" dirty="0"/>
              <a:t>coming from </a:t>
            </a:r>
            <a:r>
              <a:rPr lang="en-US" dirty="0" smtClean="0"/>
              <a:t>RAVEN</a:t>
            </a:r>
          </a:p>
          <a:p>
            <a:r>
              <a:rPr lang="en-US" dirty="0" smtClean="0"/>
              <a:t>The generated </a:t>
            </a:r>
            <a:r>
              <a:rPr lang="en-US" dirty="0"/>
              <a:t>input </a:t>
            </a:r>
            <a:r>
              <a:rPr lang="en-US" dirty="0" smtClean="0"/>
              <a:t>is transferred </a:t>
            </a:r>
            <a:r>
              <a:rPr lang="en-US" dirty="0"/>
              <a:t>to the “run” </a:t>
            </a:r>
            <a:r>
              <a:rPr lang="en-US" dirty="0" smtClean="0"/>
              <a:t>method</a:t>
            </a:r>
            <a:endParaRPr lang="en-US" dirty="0">
              <a:effectLst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0800000">
            <a:off x="5016745" y="3297952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72857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4237" y="4187962"/>
            <a:ext cx="1239469" cy="7162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262321" y="4902854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2087" y="2695193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Container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of Info coming from RAVEN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25369" y="5875753"/>
            <a:ext cx="1690160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From initialize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3565601">
            <a:off x="6951666" y="3338622"/>
            <a:ext cx="264272" cy="37604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24483" y="3630633"/>
            <a:ext cx="1000752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run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403056"/>
            <a:ext cx="332494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input = inputs[0]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600" i="1" dirty="0" smtClean="0">
                <a:latin typeface="Courier"/>
                <a:cs typeface="Courier"/>
              </a:rPr>
              <a:t>self.y1 =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input**2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this function, the user needs to implement the algorithm that RAVEN will </a:t>
            </a:r>
            <a:r>
              <a:rPr lang="en-US" dirty="0" smtClean="0"/>
              <a:t>execute</a:t>
            </a:r>
          </a:p>
          <a:p>
            <a:r>
              <a:rPr lang="en-US" dirty="0" smtClean="0"/>
              <a:t>The </a:t>
            </a:r>
            <a:r>
              <a:rPr lang="en-US" i="1" dirty="0"/>
              <a:t>run</a:t>
            </a:r>
            <a:r>
              <a:rPr lang="en-US" b="1" dirty="0"/>
              <a:t> </a:t>
            </a:r>
            <a:r>
              <a:rPr lang="en-US" dirty="0"/>
              <a:t>method is generally called after having inquired the </a:t>
            </a:r>
            <a:r>
              <a:rPr lang="en-US" i="1" dirty="0" err="1" smtClean="0"/>
              <a:t>createNewInput</a:t>
            </a:r>
            <a:r>
              <a:rPr lang="en-US" i="1" dirty="0" smtClean="0"/>
              <a:t> </a:t>
            </a:r>
            <a:r>
              <a:rPr lang="en-US" dirty="0" smtClean="0"/>
              <a:t>method (internal </a:t>
            </a:r>
            <a:r>
              <a:rPr lang="en-US" dirty="0"/>
              <a:t>or the user-</a:t>
            </a:r>
            <a:r>
              <a:rPr lang="en-US" dirty="0" smtClean="0"/>
              <a:t>implemented)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4951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70981" y="3414910"/>
            <a:ext cx="72410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3461233" y="2982772"/>
            <a:ext cx="264272" cy="119656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91650" y="2971226"/>
            <a:ext cx="2401755" cy="121542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generated in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creatNewInput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method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1157" y="3934343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1199417" y="424411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9517" y="5218578"/>
            <a:ext cx="2071592" cy="918203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Outcome stored in “self” =&gt; RAVEN can collect it</a:t>
            </a:r>
          </a:p>
        </p:txBody>
      </p:sp>
    </p:spTree>
    <p:extLst>
      <p:ext uri="{BB962C8B-B14F-4D97-AF65-F5344CB8AC3E}">
        <p14:creationId xmlns:p14="http://schemas.microsoft.com/office/powerpoint/2010/main" val="6547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Code Interface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an App with RAVEN: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</a:t>
            </a:r>
            <a:r>
              <a:rPr lang="en-US" dirty="0" smtClean="0"/>
              <a:t>Application </a:t>
            </a:r>
            <a:r>
              <a:rPr lang="en-US" dirty="0"/>
              <a:t>with RAVEN </a:t>
            </a:r>
            <a:r>
              <a:rPr lang="en-US" dirty="0" smtClean="0"/>
              <a:t>is a </a:t>
            </a:r>
            <a:r>
              <a:rPr lang="en-US" dirty="0"/>
              <a:t>straightforward </a:t>
            </a:r>
            <a:r>
              <a:rPr lang="en-US" dirty="0" smtClean="0"/>
              <a:t>process</a:t>
            </a:r>
          </a:p>
          <a:p>
            <a:pPr algn="just"/>
            <a:r>
              <a:rPr lang="en-US" dirty="0" smtClean="0"/>
              <a:t>The coupling is performed through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Interface </a:t>
            </a:r>
          </a:p>
          <a:p>
            <a:pPr algn="just"/>
            <a:r>
              <a:rPr lang="en-US" dirty="0" smtClean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Interpret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Translate such information in the input of the driven code</a:t>
            </a:r>
          </a:p>
          <a:p>
            <a:pPr algn="just"/>
            <a:r>
              <a:rPr lang="en-US" dirty="0" smtClean="0"/>
              <a:t>The coupling procedure does not require any modification of RAVEN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999980"/>
          </a:xfrm>
        </p:spPr>
        <p:txBody>
          <a:bodyPr/>
          <a:lstStyle/>
          <a:p>
            <a:r>
              <a:rPr lang="en-US" dirty="0" smtClean="0"/>
              <a:t>Input requirements: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-compatible parser for Application input</a:t>
            </a:r>
          </a:p>
          <a:p>
            <a:pPr lvl="1"/>
            <a:r>
              <a:rPr lang="en-US" dirty="0" smtClean="0"/>
              <a:t>Decide the syntax your Code Interface will be able to interpret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2921560"/>
            <a:ext cx="641161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simpleInputParser</a:t>
            </a:r>
            <a:r>
              <a:rPr lang="en-US" sz="1600" dirty="0" smtClean="0">
                <a:latin typeface="Courier"/>
                <a:cs typeface="Courier"/>
              </a:rPr>
              <a:t>():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 err="1" smtClean="0">
                <a:latin typeface="Courier"/>
                <a:cs typeface="Courier"/>
              </a:rPr>
              <a:t>init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self,filen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 = {}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lines=open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key=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value=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[key]=value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modifyInternalDict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</a:t>
            </a:r>
            <a:r>
              <a:rPr lang="en-US" sz="1600" dirty="0" err="1" smtClean="0">
                <a:latin typeface="Courier"/>
                <a:cs typeface="Courier"/>
              </a:rPr>
              <a:t>,inDictionary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 err="1" smtClean="0">
                <a:latin typeface="Courier"/>
                <a:cs typeface="Courier"/>
              </a:rPr>
              <a:t>key,</a:t>
            </a:r>
            <a:r>
              <a:rPr lang="en-US" sz="1600" dirty="0" err="1">
                <a:latin typeface="Courier"/>
                <a:cs typeface="Courier"/>
              </a:rPr>
              <a:t>newvalue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inDictionary.items</a:t>
            </a:r>
            <a:r>
              <a:rPr lang="en-US" sz="1600" dirty="0">
                <a:latin typeface="Courier"/>
                <a:cs typeface="Courier"/>
              </a:rPr>
              <a:t>():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]=</a:t>
            </a:r>
            <a:r>
              <a:rPr lang="en-US" sz="1600" dirty="0" err="1" smtClean="0">
                <a:latin typeface="Courier"/>
                <a:cs typeface="Courier"/>
              </a:rPr>
              <a:t>newvalue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writeNewInput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fileobject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  for </a:t>
            </a:r>
            <a:r>
              <a:rPr lang="en-US" sz="1600" dirty="0" err="1" smtClean="0">
                <a:latin typeface="Courier"/>
                <a:cs typeface="Courier"/>
              </a:rPr>
              <a:t>key,value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 smtClean="0">
                <a:latin typeface="Courier"/>
                <a:cs typeface="Courier"/>
              </a:rPr>
              <a:t>self.keyDict.items</a:t>
            </a:r>
            <a:r>
              <a:rPr lang="en-US" sz="1600" dirty="0">
                <a:latin typeface="Courier"/>
                <a:cs typeface="Courier"/>
              </a:rPr>
              <a:t>():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fileobject.write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+‘</a:t>
            </a:r>
            <a:r>
              <a:rPr lang="en-US" sz="1600" dirty="0">
                <a:latin typeface="Courier"/>
                <a:cs typeface="Courier"/>
              </a:rPr>
              <a:t>‘=’</a:t>
            </a:r>
            <a:r>
              <a:rPr lang="en-US" sz="1600" dirty="0" smtClean="0">
                <a:latin typeface="Courier"/>
                <a:cs typeface="Courier"/>
              </a:rPr>
              <a:t>’+</a:t>
            </a:r>
            <a:r>
              <a:rPr lang="en-US" sz="1600" dirty="0" err="1" smtClean="0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(value)+‘</a:t>
            </a:r>
            <a:r>
              <a:rPr lang="en-US" sz="1600" dirty="0">
                <a:latin typeface="Courier"/>
                <a:cs typeface="Courier"/>
              </a:rPr>
              <a:t>‘\n’’)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2495820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5636" y="2921560"/>
            <a:ext cx="193025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Key1 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Key2 = aValue2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Key3 = aValue3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30268" y="2495820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9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1249562"/>
          </a:xfrm>
        </p:spPr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/>
              <a:t>Output </a:t>
            </a:r>
            <a:r>
              <a:rPr lang="en-US" dirty="0" smtClean="0"/>
              <a:t>requirements:</a:t>
            </a:r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RAVEN handles </a:t>
            </a:r>
            <a:r>
              <a:rPr lang="en-US" dirty="0"/>
              <a:t>Comma Separated Values (CSV) </a:t>
            </a:r>
            <a:r>
              <a:rPr lang="en-US" dirty="0" smtClean="0"/>
              <a:t>files</a:t>
            </a:r>
            <a:endParaRPr lang="en-US" dirty="0"/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If </a:t>
            </a:r>
            <a:r>
              <a:rPr lang="en-US" dirty="0"/>
              <a:t>your code output is not in CSV format, your interface needs to </a:t>
            </a:r>
            <a:r>
              <a:rPr lang="en-US" dirty="0" smtClean="0"/>
              <a:t>convert </a:t>
            </a:r>
            <a:r>
              <a:rPr lang="en-US" dirty="0"/>
              <a:t>it into CSV 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3457417"/>
            <a:ext cx="625011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keywordDict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{}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fileobject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outputCSVfile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 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lines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fileobject.readlines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listSplitted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keyword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value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keyword] = value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keyDict.values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3009655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554" y="3501463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result1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result2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4724" y="3009655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7554" y="4688887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esult1,result2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aValue1,aValue2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24724" y="4211096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CSV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 smtClean="0"/>
              <a:t>RAVEN becomes aware of the codes it can use as Models only at run-time</a:t>
            </a:r>
          </a:p>
          <a:p>
            <a:pPr lvl="1" algn="just"/>
            <a:r>
              <a:rPr lang="en-US" dirty="0" smtClean="0"/>
              <a:t> RAVEN looks for code interfaces and loads them automatically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code interface needs to be placed in a </a:t>
            </a:r>
            <a:r>
              <a:rPr lang="en-US" dirty="0" smtClean="0"/>
              <a:t>new folder </a:t>
            </a:r>
            <a:r>
              <a:rPr lang="en-US" dirty="0"/>
              <a:t>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Interfaces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Methods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5291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generateCommand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input,exe,clargs,fargs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4399575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finalizeCodeOutput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,command,output,workDir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8" y="3968523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90" y="530772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529259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84664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351702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88" y="310510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newApplication</a:t>
            </a:r>
            <a:r>
              <a:rPr lang="en-US" sz="1600" b="1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CodeInterfaceBase</a:t>
            </a:r>
            <a:r>
              <a:rPr lang="en-US" sz="1600" b="1" dirty="0" smtClean="0">
                <a:latin typeface="Courier"/>
                <a:cs typeface="Courier"/>
              </a:rPr>
              <a:t>):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5613" y="1495840"/>
            <a:ext cx="8231187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RAVEN </a:t>
            </a:r>
            <a:r>
              <a:rPr lang="en-US" dirty="0"/>
              <a:t>imports all the “Code Interfaces” at run-time, without actually knowing the syntax of the driven </a:t>
            </a:r>
            <a:r>
              <a:rPr lang="en-US" dirty="0" smtClean="0"/>
              <a:t>codes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make RAVEN able to drive a </a:t>
            </a:r>
            <a:r>
              <a:rPr lang="en-US" dirty="0" smtClean="0"/>
              <a:t>new Application,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 containing few methods (strict syntax) needs to be implemented: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89" y="4869110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388764" y="439957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88764" y="3968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90" y="57986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setInputExtension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self, </a:t>
            </a:r>
            <a:r>
              <a:rPr lang="en-US" sz="1600" i="1" dirty="0" err="1" smtClean="0">
                <a:latin typeface="Courier"/>
                <a:cs typeface="Courier"/>
              </a:rPr>
              <a:t>exts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578354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124797" y="4204857"/>
            <a:ext cx="708432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</a:t>
            </a:r>
            <a:r>
              <a:rPr lang="en-US" sz="1600" dirty="0" err="1" smtClean="0">
                <a:latin typeface="Courier"/>
                <a:cs typeface="Courier"/>
              </a:rPr>
              <a:t>fargs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input[0]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 smtClean="0">
                <a:latin typeface="Courier"/>
                <a:cs typeface="Courier"/>
              </a:rPr>
              <a:t>=’out ̃’+</a:t>
            </a:r>
            <a:r>
              <a:rPr lang="en-US" sz="1600" dirty="0" err="1" smtClean="0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)[1].split(</a:t>
            </a:r>
            <a:r>
              <a:rPr lang="en-US" sz="1600" dirty="0" smtClean="0">
                <a:solidFill>
                  <a:srgbClr val="32946A"/>
                </a:solidFill>
                <a:latin typeface="Courier"/>
                <a:cs typeface="Courier"/>
              </a:rPr>
              <a:t>’.’</a:t>
            </a:r>
            <a:r>
              <a:rPr lang="en-US" sz="1600" dirty="0" smtClean="0">
                <a:latin typeface="Courier"/>
                <a:cs typeface="Courier"/>
              </a:rPr>
              <a:t>)[0] 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executeCommand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smtClean="0">
                <a:latin typeface="Courier"/>
                <a:cs typeface="Courier"/>
              </a:rPr>
              <a:t>exe+ 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‘ -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 ‘ 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[1]) 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executeCommand,outfile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96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/>
              <a:t>to retrieve the command </a:t>
            </a:r>
            <a:r>
              <a:rPr lang="en-US" dirty="0" smtClean="0"/>
              <a:t>needed </a:t>
            </a:r>
            <a:r>
              <a:rPr lang="en-US" dirty="0"/>
              <a:t>to launch the driven </a:t>
            </a:r>
            <a:r>
              <a:rPr lang="en-US" dirty="0" smtClean="0"/>
              <a:t>App and </a:t>
            </a:r>
            <a:r>
              <a:rPr lang="en-US" dirty="0"/>
              <a:t>the root of the </a:t>
            </a:r>
            <a:r>
              <a:rPr lang="en-US" dirty="0" smtClean="0"/>
              <a:t>output file</a:t>
            </a:r>
          </a:p>
          <a:p>
            <a:r>
              <a:rPr lang="en-US" dirty="0" smtClean="0"/>
              <a:t>The return </a:t>
            </a:r>
            <a:r>
              <a:rPr lang="en-US" dirty="0"/>
              <a:t>data type must be a </a:t>
            </a:r>
            <a:r>
              <a:rPr lang="en-US" dirty="0" smtClean="0"/>
              <a:t>TUPLE</a:t>
            </a:r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417895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418059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3424245" y="3814005"/>
            <a:ext cx="264272" cy="39085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49452" y="4224504"/>
            <a:ext cx="62778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54102" y="3144552"/>
            <a:ext cx="1214483" cy="66945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 files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036449" y="4534280"/>
            <a:ext cx="264272" cy="129092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909852" y="4224504"/>
            <a:ext cx="497795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61343" y="5825200"/>
            <a:ext cx="1324422" cy="4034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Executable</a:t>
            </a: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065578" y="3814004"/>
            <a:ext cx="264272" cy="41049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3846" y="4224504"/>
            <a:ext cx="1462277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35232" y="3151893"/>
            <a:ext cx="1324422" cy="6092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generate an input based on the information that RAVEN passes </a:t>
            </a:r>
          </a:p>
          <a:p>
            <a:r>
              <a:rPr lang="en-US" dirty="0" smtClean="0"/>
              <a:t>This </a:t>
            </a:r>
            <a:r>
              <a:rPr lang="en-US" dirty="0"/>
              <a:t>method needs to return a list containing the path and filenames of the modified </a:t>
            </a:r>
            <a:r>
              <a:rPr lang="en-US" dirty="0" smtClean="0"/>
              <a:t>input files 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624889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3532783"/>
            <a:ext cx="676300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parser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simpleInputParser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currentInputFiles</a:t>
            </a:r>
            <a:r>
              <a:rPr lang="en-US" sz="1600" dirty="0" smtClean="0">
                <a:latin typeface="Courier"/>
                <a:cs typeface="Courier"/>
              </a:rPr>
              <a:t>[0])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parser.modifyInternalDictionary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temp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index][:])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copy.copy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[</a:t>
            </a:r>
            <a:r>
              <a:rPr lang="en-US" sz="1600" dirty="0">
                <a:latin typeface="Courier"/>
                <a:cs typeface="Courier"/>
              </a:rPr>
              <a:t>0], </a:t>
            </a:r>
            <a:r>
              <a:rPr lang="en-US" sz="1600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’prefix’</a:t>
            </a:r>
            <a:r>
              <a:rPr lang="en-US" sz="1600" dirty="0">
                <a:latin typeface="Courier"/>
                <a:cs typeface="Courier"/>
              </a:rPr>
              <a:t>]+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" ̃"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(temp)[1]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79880" y="2519375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87845" y="3573912"/>
            <a:ext cx="1413410" cy="3040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4798236" y="3143330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819587" y="3573912"/>
            <a:ext cx="963707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3207519">
            <a:off x="6747633" y="3281424"/>
            <a:ext cx="264272" cy="2927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336555" y="2525931"/>
            <a:ext cx="8693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96330" y="2649102"/>
            <a:ext cx="197939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Dictionary of info from RAVEN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3630668" y="3132981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440359" y="3573912"/>
            <a:ext cx="769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Overview of RAVEN interaction with external Applications</a:t>
            </a:r>
          </a:p>
          <a:p>
            <a:pPr lvl="1"/>
            <a:r>
              <a:rPr lang="en-US" dirty="0" smtClean="0"/>
              <a:t>Available APIs: External Model and Code APIs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Using the External Model Entity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 smtClean="0"/>
              <a:t>Implementing the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</a:t>
            </a:r>
            <a:endParaRPr lang="en-US" dirty="0"/>
          </a:p>
          <a:p>
            <a:pPr lvl="1"/>
            <a:r>
              <a:rPr lang="en-US" dirty="0" smtClean="0"/>
              <a:t>Available methods</a:t>
            </a:r>
            <a:endParaRPr lang="en-US" dirty="0"/>
          </a:p>
          <a:p>
            <a:pPr lvl="1"/>
            <a:r>
              <a:rPr lang="en-US" dirty="0"/>
              <a:t>Interaction with </a:t>
            </a:r>
            <a:r>
              <a:rPr lang="en-US" dirty="0" smtClean="0"/>
              <a:t>RAVEN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Coupling a new Application through a Code Interface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Code requirements</a:t>
            </a:r>
            <a:endParaRPr lang="en-US" dirty="0"/>
          </a:p>
          <a:p>
            <a:pPr lvl="1"/>
            <a:r>
              <a:rPr lang="en-US" dirty="0" smtClean="0"/>
              <a:t>Interfaces that need to be implemented</a:t>
            </a:r>
          </a:p>
          <a:p>
            <a:pPr lvl="1"/>
            <a:r>
              <a:rPr lang="en-US" dirty="0" smtClean="0"/>
              <a:t>Interaction with RAVEN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</a:t>
            </a:r>
            <a:r>
              <a:rPr lang="en-US" dirty="0"/>
              <a:t>convert the whatever </a:t>
            </a:r>
            <a:r>
              <a:rPr lang="en-US" dirty="0" smtClean="0"/>
              <a:t>App output </a:t>
            </a:r>
            <a:r>
              <a:rPr lang="en-US" dirty="0"/>
              <a:t>format into a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RAVEN </a:t>
            </a:r>
            <a:r>
              <a:rPr lang="en-US" dirty="0"/>
              <a:t>checks if a string is </a:t>
            </a:r>
            <a:r>
              <a:rPr lang="en-US" dirty="0" smtClean="0"/>
              <a:t>returned</a:t>
            </a:r>
            <a:endParaRPr lang="en-US" dirty="0"/>
          </a:p>
          <a:p>
            <a:pPr lvl="1"/>
            <a:r>
              <a:rPr lang="en-US" dirty="0" smtClean="0"/>
              <a:t>RAVEN </a:t>
            </a:r>
            <a:r>
              <a:rPr lang="en-US" dirty="0"/>
              <a:t>interprets that string as the new output file name (CSV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4003141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outputfile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’.o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576" y="3042711"/>
            <a:ext cx="23857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Command created by </a:t>
            </a:r>
            <a:r>
              <a:rPr lang="en-US" sz="1800" b="1" i="1" dirty="0" err="1">
                <a:solidFill>
                  <a:schemeClr val="tx1"/>
                </a:solidFill>
                <a:latin typeface="Courier"/>
                <a:cs typeface="Courier"/>
              </a:rPr>
              <a:t>generateCommand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4248335" y="3652639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925166" y="4003141"/>
            <a:ext cx="927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25738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171529" y="4323566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44819" y="5234615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60841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9570296">
            <a:off x="6810724" y="4232413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52430" y="5082051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04888"/>
            <a:ext cx="9144000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checkForOutputFailure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check if a run failed even if the </a:t>
            </a:r>
            <a:r>
              <a:rPr lang="en-US" i="1" dirty="0" err="1" smtClean="0"/>
              <a:t>returncode</a:t>
            </a:r>
            <a:r>
              <a:rPr lang="en-US" i="1" dirty="0" smtClean="0"/>
              <a:t> = 0</a:t>
            </a:r>
          </a:p>
          <a:p>
            <a:r>
              <a:rPr lang="en-US" dirty="0" smtClean="0"/>
              <a:t>It must return a Boolean value. True if failure, False otherwise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143" y="4003141"/>
            <a:ext cx="698647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try: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fileName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i="1" dirty="0" err="1">
                <a:latin typeface="Courier"/>
                <a:cs typeface="Courier"/>
              </a:rPr>
              <a:t>'.</a:t>
            </a:r>
            <a:r>
              <a:rPr lang="en-US" sz="1600" i="1" dirty="0" err="1" smtClean="0">
                <a:latin typeface="Courier"/>
                <a:cs typeface="Courier"/>
              </a:rPr>
              <a:t>o</a:t>
            </a:r>
            <a:r>
              <a:rPr lang="en-US" sz="1600" i="1" dirty="0" smtClean="0">
                <a:latin typeface="Courier"/>
                <a:cs typeface="Courier"/>
              </a:rPr>
              <a:t>’)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>
                <a:latin typeface="Courier"/>
                <a:cs typeface="Courier"/>
              </a:rPr>
              <a:t>open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fileName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except</a:t>
            </a:r>
            <a:r>
              <a:rPr lang="en-US" sz="1600" dirty="0">
                <a:latin typeface="Courier"/>
                <a:cs typeface="Courier"/>
              </a:rPr>
              <a:t>: return failure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failure </a:t>
            </a:r>
            <a:r>
              <a:rPr lang="en-US" sz="1600" dirty="0">
                <a:latin typeface="Courier"/>
                <a:cs typeface="Courier"/>
              </a:rPr>
              <a:t>=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not </a:t>
            </a:r>
            <a:r>
              <a:rPr lang="en-US" sz="1600" dirty="0" err="1">
                <a:latin typeface="Courier"/>
                <a:cs typeface="Courier"/>
              </a:rPr>
              <a:t>b_any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’****Error’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x.strip</a:t>
            </a:r>
            <a:r>
              <a:rPr lang="en-US" sz="1600" dirty="0">
                <a:latin typeface="Courier"/>
                <a:cs typeface="Courier"/>
              </a:rPr>
              <a:t>() for x in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fileObj.readlines</a:t>
            </a:r>
            <a:r>
              <a:rPr lang="en-US" sz="1600" dirty="0">
                <a:latin typeface="Courier"/>
                <a:cs typeface="Courier"/>
              </a:rPr>
              <a:t>())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failure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120093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93794" y="2610028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55196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59390" y="2610028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20506" y="3219955"/>
            <a:ext cx="1455036" cy="783186"/>
            <a:chOff x="4420506" y="3219955"/>
            <a:chExt cx="1455036" cy="783186"/>
          </a:xfrm>
        </p:grpSpPr>
        <p:sp>
          <p:nvSpPr>
            <p:cNvPr id="23" name="Down Arrow 22"/>
            <p:cNvSpPr/>
            <p:nvPr/>
          </p:nvSpPr>
          <p:spPr bwMode="auto">
            <a:xfrm>
              <a:off x="4420506" y="3219955"/>
              <a:ext cx="264272" cy="783185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6000"/>
                  </a:schemeClr>
                </a:gs>
                <a:gs pos="80000">
                  <a:schemeClr val="accent5">
                    <a:shade val="93000"/>
                    <a:satMod val="130000"/>
                    <a:alpha val="56000"/>
                  </a:schemeClr>
                </a:gs>
                <a:gs pos="100000">
                  <a:schemeClr val="accent5">
                    <a:shade val="94000"/>
                    <a:satMod val="135000"/>
                    <a:alpha val="56000"/>
                  </a:schemeClr>
                </a:gs>
              </a:gsLst>
              <a:lin ang="16200000" scaled="0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5611270" y="3219956"/>
              <a:ext cx="264272" cy="783185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6000"/>
                  </a:schemeClr>
                </a:gs>
                <a:gs pos="80000">
                  <a:schemeClr val="accent5">
                    <a:shade val="93000"/>
                    <a:satMod val="130000"/>
                    <a:alpha val="56000"/>
                  </a:schemeClr>
                </a:gs>
                <a:gs pos="100000">
                  <a:schemeClr val="accent5">
                    <a:shade val="94000"/>
                    <a:satMod val="135000"/>
                    <a:alpha val="56000"/>
                  </a:schemeClr>
                </a:gs>
              </a:gsLst>
              <a:lin ang="16200000" scaled="0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4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1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>
                <a:latin typeface="Courier"/>
                <a:cs typeface="Courier"/>
              </a:rPr>
              <a:t>Thank you</a:t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/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>Questions?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Interaction with External Applications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3"/>
            <a:ext cx="8456709" cy="1244901"/>
          </a:xfrm>
        </p:spPr>
        <p:txBody>
          <a:bodyPr/>
          <a:lstStyle/>
          <a:p>
            <a:r>
              <a:rPr lang="en-US" dirty="0" smtClean="0"/>
              <a:t>RAVEN has two preferential APIs to interact with external Applications</a:t>
            </a:r>
          </a:p>
          <a:p>
            <a:pPr lvl="1"/>
            <a:r>
              <a:rPr lang="en-US" i="1" dirty="0" smtClean="0"/>
              <a:t>External </a:t>
            </a:r>
            <a:r>
              <a:rPr lang="en-US" i="1" dirty="0"/>
              <a:t>Model</a:t>
            </a:r>
            <a:r>
              <a:rPr lang="en-US" dirty="0" smtClean="0"/>
              <a:t>: An external Python “entity” that can act as, for example, a system model</a:t>
            </a:r>
          </a:p>
          <a:p>
            <a:pPr lvl="1"/>
            <a:r>
              <a:rPr lang="en-US" i="1" dirty="0" smtClean="0"/>
              <a:t>External Code</a:t>
            </a:r>
            <a:r>
              <a:rPr lang="en-US" dirty="0" smtClean="0"/>
              <a:t>: API to drive external system codes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External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ExternalModel</a:t>
            </a:r>
            <a:r>
              <a:rPr lang="en-US" i="1" dirty="0" smtClean="0"/>
              <a:t> </a:t>
            </a:r>
            <a:r>
              <a:rPr lang="en-US" dirty="0" smtClean="0"/>
              <a:t>object represents an entity that is embedded in RAVEN at runtime</a:t>
            </a:r>
          </a:p>
          <a:p>
            <a:pPr algn="just"/>
            <a:r>
              <a:rPr lang="en-US" dirty="0" smtClean="0"/>
              <a:t>This object allows the user to create a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smtClean="0"/>
              <a:t>module that is going to be treated as a pre-defined internal Model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8956" y="5110295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98789" y="5110295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3241004" y="4699216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imported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35696" y="2939934"/>
            <a:ext cx="264272" cy="590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5004" y="4431282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021132" y="3530864"/>
            <a:ext cx="4708075" cy="40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It becomes part of the RAVEN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RAVEN Input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283275" y="1949428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aConstant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20021986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aConstant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anotherConstant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2004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anotherConstant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3371187" y="2402570"/>
            <a:ext cx="194007" cy="38457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724554" y="2461295"/>
            <a:ext cx="1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45602" y="2845871"/>
            <a:ext cx="2157904" cy="850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(with or without path):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565194" y="2594859"/>
            <a:ext cx="648479" cy="265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13673" y="2597497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variables tracked by RAVEN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285443" y="3263946"/>
            <a:ext cx="2378449" cy="1241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6138921" y="4505052"/>
            <a:ext cx="2664585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RAVEN is able to “see” and “check”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10800000">
            <a:off x="3106723" y="2860551"/>
            <a:ext cx="194007" cy="1290434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" idx="1"/>
            <a:endCxn id="35" idx="0"/>
          </p:cNvCxnSpPr>
          <p:nvPr/>
        </p:nvCxnSpPr>
        <p:spPr bwMode="auto">
          <a:xfrm>
            <a:off x="3300730" y="3505768"/>
            <a:ext cx="912943" cy="1332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3134721" y="4838276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Custom piece of XML Input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Module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204111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3619377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initialize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,runInfo,inputs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7" y="4037016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88" y="4450965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318898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3608734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0352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445096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3724" y="4525256"/>
            <a:ext cx="579930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1827883" y="4789519"/>
            <a:ext cx="264272" cy="59093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192" y="6123935"/>
            <a:ext cx="187879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y1 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4663" y="5380449"/>
            <a:ext cx="326971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Each variable defined in the XML input is available in “self”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In the External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>
                <a:cs typeface="Arial"/>
              </a:rPr>
              <a:t> module, the user can implement all the methods that are needed for the functionality of the model</a:t>
            </a:r>
          </a:p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Only these methods are called by the framework: </a:t>
            </a:r>
          </a:p>
        </p:txBody>
      </p:sp>
    </p:spTree>
    <p:extLst>
      <p:ext uri="{BB962C8B-B14F-4D97-AF65-F5344CB8AC3E}">
        <p14:creationId xmlns:p14="http://schemas.microsoft.com/office/powerpoint/2010/main" val="2289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_</a:t>
            </a:r>
            <a:r>
              <a:rPr lang="en-US" b="0" dirty="0" err="1" smtClean="0"/>
              <a:t>readMoreXML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7" y="3493523"/>
            <a:ext cx="5802325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get the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node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xmlNode.find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newCustomXmlNode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get the information in the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subnodes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for </a:t>
            </a:r>
            <a:r>
              <a:rPr lang="en-US" sz="1600" dirty="0" smtClean="0">
                <a:latin typeface="Courier"/>
                <a:cs typeface="Courier"/>
              </a:rPr>
              <a:t>child in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:</a:t>
            </a: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child.tag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== 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‘</a:t>
            </a:r>
            <a:r>
              <a:rPr lang="en-US" sz="1600" i="1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aConstant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   </a:t>
            </a:r>
            <a:r>
              <a:rPr lang="en-US" sz="1600" dirty="0" err="1">
                <a:latin typeface="Courier"/>
                <a:cs typeface="Courier"/>
              </a:rPr>
              <a:t>self.aConstant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child.text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err="1" smtClean="0">
                <a:solidFill>
                  <a:srgbClr val="0000FF"/>
                </a:solidFill>
                <a:latin typeface="Courier"/>
                <a:cs typeface="Courier"/>
              </a:rPr>
              <a:t>elif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child.tag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== 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‘</a:t>
            </a:r>
            <a:r>
              <a:rPr lang="en-US" sz="1600" i="1" dirty="0" err="1" smtClean="0">
                <a:solidFill>
                  <a:srgbClr val="32946A"/>
                </a:solidFill>
                <a:latin typeface="Courier"/>
                <a:cs typeface="Courier"/>
              </a:rPr>
              <a:t>anotherConstant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self.anotherConstant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child.text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else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 raise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IOError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(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“unknown node tag”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)</a:t>
            </a:r>
            <a:endParaRPr lang="en-US" sz="1600" i="1" dirty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</a:t>
            </a:r>
            <a:endParaRPr lang="en-US" sz="1600" dirty="0">
              <a:solidFill>
                <a:srgbClr val="262699"/>
              </a:solidFill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0061931">
            <a:off x="6135448" y="4263521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23282" y="5177892"/>
            <a:ext cx="2625878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&lt;</a:t>
            </a:r>
            <a:r>
              <a:rPr lang="en-US" sz="1800" i="1" dirty="0" err="1" smtClean="0">
                <a:solidFill>
                  <a:schemeClr val="tx1"/>
                </a:solidFill>
                <a:cs typeface="Arial"/>
              </a:rPr>
              <a:t>newCustomXmlNode</a:t>
            </a:r>
            <a:r>
              <a:rPr lang="en-US" sz="1800" i="1" dirty="0">
                <a:solidFill>
                  <a:schemeClr val="tx1"/>
                </a:solidFill>
                <a:cs typeface="Arial"/>
              </a:rPr>
              <a:t>&gt;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is unknown (in RAVEN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6628" y="4068623"/>
            <a:ext cx="2275677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5613" y="1660279"/>
            <a:ext cx="7942369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Needed only</a:t>
            </a:r>
            <a:r>
              <a:rPr lang="en-US" dirty="0" smtClean="0"/>
              <a:t> </a:t>
            </a:r>
            <a:r>
              <a:rPr lang="en-US" dirty="0"/>
              <a:t>if the XML input that belongs to </a:t>
            </a:r>
            <a:r>
              <a:rPr lang="en-US" dirty="0" smtClean="0"/>
              <a:t>the External </a:t>
            </a:r>
            <a:r>
              <a:rPr lang="en-US" dirty="0"/>
              <a:t>Model needs to be extended to contain other </a:t>
            </a:r>
            <a:r>
              <a:rPr lang="en-US" dirty="0" smtClean="0"/>
              <a:t>information</a:t>
            </a:r>
          </a:p>
          <a:p>
            <a:pPr algn="just"/>
            <a:r>
              <a:rPr lang="en-US" dirty="0" smtClean="0"/>
              <a:t>Input data needs </a:t>
            </a:r>
            <a:r>
              <a:rPr lang="en-US" dirty="0"/>
              <a:t>to be stored in “self” in order to be available to all the 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7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initialize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8" y="3540235"/>
            <a:ext cx="475991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self,runInfo,inputs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initialize some quantities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 = 10.0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r>
              <a:rPr lang="en-US" sz="1600" dirty="0" smtClean="0">
                <a:latin typeface="Courier"/>
                <a:cs typeface="Courier"/>
              </a:rPr>
              <a:t>   = 5.0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self.newVar</a:t>
            </a:r>
            <a:r>
              <a:rPr lang="en-US" sz="1600" dirty="0" smtClean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507401" y="4907407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5612" y="5860768"/>
            <a:ext cx="2385313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Variables not listed in the XML input files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098794" y="4039446"/>
            <a:ext cx="1296814" cy="75150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4386" y="1669130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This method initializes the model</a:t>
            </a:r>
            <a:endParaRPr lang="en-US" dirty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For </a:t>
            </a:r>
            <a:r>
              <a:rPr lang="en-US" dirty="0">
                <a:cs typeface="Arial"/>
              </a:rPr>
              <a:t>example, it can be used to compute a quantity needed by the “run” </a:t>
            </a:r>
            <a:r>
              <a:rPr lang="en-US" dirty="0" smtClean="0">
                <a:cs typeface="Arial"/>
              </a:rPr>
              <a:t>method:</a:t>
            </a:r>
            <a:endParaRPr lang="en-US" dirty="0">
              <a:cs typeface="Arial"/>
            </a:endParaRPr>
          </a:p>
          <a:p>
            <a:pPr algn="just"/>
            <a:endParaRPr lang="en-US" dirty="0"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45441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583115" y="3816492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99693" y="4790951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Info read in &lt;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RunInfo</a:t>
            </a:r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&gt; XML input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1650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5492953" y="321914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12319" y="3149624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defined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in the Step entity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95335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6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17442</TotalTime>
  <Words>1763</Words>
  <Application>Microsoft Macintosh PowerPoint</Application>
  <PresentationFormat>On-screen Show (4:3)</PresentationFormat>
  <Paragraphs>280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RAVEN interaction  with External Models and Applications</vt:lpstr>
      <vt:lpstr>Outline </vt:lpstr>
      <vt:lpstr>RAVEN Interaction with External Applications</vt:lpstr>
      <vt:lpstr>External Model</vt:lpstr>
      <vt:lpstr>External Model Entity: Introduction</vt:lpstr>
      <vt:lpstr>External Model Entity: RAVEN Input</vt:lpstr>
      <vt:lpstr>External Model Entity: Python Module</vt:lpstr>
      <vt:lpstr>External Model Entity: _readMoreXML</vt:lpstr>
      <vt:lpstr>External Model Entity: initialize</vt:lpstr>
      <vt:lpstr>External Model Entity: createNewInput</vt:lpstr>
      <vt:lpstr>External Model Entity: run</vt:lpstr>
      <vt:lpstr>Code Interface</vt:lpstr>
      <vt:lpstr>Coupling an App with RAVEN: Introduction</vt:lpstr>
      <vt:lpstr>Coupling an App with RAVEN: Requirements</vt:lpstr>
      <vt:lpstr>Coupling an App with RAVEN: Requirements</vt:lpstr>
      <vt:lpstr>Coupling an App with RAVEN: Interfaces</vt:lpstr>
      <vt:lpstr>Coupling an App with RAVEN: Methods</vt:lpstr>
      <vt:lpstr>Coupling an App with RAVEN: generateCommand</vt:lpstr>
      <vt:lpstr>Coupling an App with RAVEN: createNewInput</vt:lpstr>
      <vt:lpstr>Coupling an App with RAVEN: finalizeCodeOutput</vt:lpstr>
      <vt:lpstr>Coupling an App with RAVEN: checkForOutputFailure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500</cp:revision>
  <cp:lastPrinted>2001-05-07T20:21:30Z</cp:lastPrinted>
  <dcterms:created xsi:type="dcterms:W3CDTF">1999-10-26T20:37:18Z</dcterms:created>
  <dcterms:modified xsi:type="dcterms:W3CDTF">2016-05-01T13:13:18Z</dcterms:modified>
</cp:coreProperties>
</file>