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72" r:id="rId2"/>
    <p:sldId id="273" r:id="rId3"/>
    <p:sldId id="331" r:id="rId4"/>
    <p:sldId id="332" r:id="rId5"/>
    <p:sldId id="334" r:id="rId6"/>
    <p:sldId id="335" r:id="rId7"/>
    <p:sldId id="336" r:id="rId8"/>
    <p:sldId id="338" r:id="rId9"/>
    <p:sldId id="339" r:id="rId10"/>
    <p:sldId id="340" r:id="rId11"/>
    <p:sldId id="341" r:id="rId12"/>
    <p:sldId id="333" r:id="rId13"/>
    <p:sldId id="342" r:id="rId14"/>
    <p:sldId id="320" r:id="rId15"/>
    <p:sldId id="345" r:id="rId16"/>
    <p:sldId id="321" r:id="rId17"/>
    <p:sldId id="343" r:id="rId18"/>
    <p:sldId id="346" r:id="rId19"/>
    <p:sldId id="347" r:id="rId20"/>
    <p:sldId id="349" r:id="rId21"/>
    <p:sldId id="350" r:id="rId22"/>
    <p:sldId id="351" r:id="rId23"/>
    <p:sldId id="329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1A4DB2"/>
    <a:srgbClr val="0033CC"/>
    <a:srgbClr val="18481D"/>
    <a:srgbClr val="008080"/>
    <a:srgbClr val="339933"/>
    <a:srgbClr val="0066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4" d="100"/>
          <a:sy n="54" d="100"/>
        </p:scale>
        <p:origin x="-1704" y="-96"/>
      </p:cViewPr>
      <p:guideLst>
        <p:guide orient="horz" pos="213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Io </a:t>
            </a:r>
            <a:r>
              <a:rPr lang="en-US" dirty="0" err="1" smtClean="0"/>
              <a:t>aggiungenerei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riga</a:t>
            </a:r>
            <a:r>
              <a:rPr lang="en-US" baseline="0" dirty="0" smtClean="0"/>
              <a:t> del </a:t>
            </a:r>
            <a:r>
              <a:rPr lang="en-US" baseline="0" dirty="0" err="1" smtClean="0"/>
              <a:t>tipo</a:t>
            </a:r>
            <a:endParaRPr lang="en-US" baseline="0" dirty="0" smtClean="0"/>
          </a:p>
          <a:p>
            <a:r>
              <a:rPr lang="en-US" baseline="0" dirty="0" err="1" smtClean="0"/>
              <a:t>Self.newVar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self.sigma</a:t>
            </a:r>
            <a:r>
              <a:rPr lang="en-US" baseline="0" dirty="0" smtClean="0"/>
              <a:t>*</a:t>
            </a:r>
            <a:r>
              <a:rPr lang="en-US" baseline="0" dirty="0" err="1" smtClean="0"/>
              <a:t>self.rho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51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It needs to modify the input file, accordingly with respect to the variables RAVEN is providing.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15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It needs to modify the input file, accordingly with respect to the variables RAVEN is providing.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15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457200"/>
            <a:ext cx="5797550" cy="1690688"/>
          </a:xfrm>
        </p:spPr>
        <p:txBody>
          <a:bodyPr anchor="b"/>
          <a:lstStyle>
            <a:lvl1pPr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436" name="Rectangle 1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13439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13440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67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13468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13469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0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1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72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13473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2B9183-2E21-4F31-9FE6-04951D1685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04888"/>
            <a:ext cx="2057400" cy="5118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21387" cy="5118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51143-1147-455F-9035-4B66870F58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68AD3-1E46-4A04-B4F4-61C8DD7D98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E8DDF-4328-4A57-92BF-416E514ED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grpSp>
        <p:nvGrpSpPr>
          <p:cNvPr id="1072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73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0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101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4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fld id="{C5A7D643-C2D2-4214-8434-F1CD84C008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879849"/>
            <a:ext cx="5797550" cy="1268039"/>
          </a:xfrm>
        </p:spPr>
        <p:txBody>
          <a:bodyPr/>
          <a:lstStyle/>
          <a:p>
            <a:pPr algn="ctr"/>
            <a:r>
              <a:rPr lang="en-US" b="0" dirty="0" smtClean="0"/>
              <a:t>RAVEN interaction</a:t>
            </a:r>
            <a:br>
              <a:rPr lang="en-US" b="0" dirty="0" smtClean="0"/>
            </a:br>
            <a:r>
              <a:rPr lang="en-US" b="0" dirty="0" smtClean="0"/>
              <a:t> with External </a:t>
            </a:r>
            <a:r>
              <a:rPr lang="en-US" b="0" dirty="0" smtClean="0"/>
              <a:t>Models and Applications</a:t>
            </a:r>
            <a:endParaRPr lang="en-US" b="0" dirty="0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 smtClean="0"/>
              <a:t>RAVEN Workshop</a:t>
            </a:r>
            <a:endParaRPr lang="en-US" b="0" dirty="0"/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2914650" y="6244389"/>
            <a:ext cx="577532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85000"/>
              </a:lnSpc>
              <a:spcBef>
                <a:spcPct val="40000"/>
              </a:spcBef>
            </a:pPr>
            <a:r>
              <a:rPr lang="en-US" sz="1600" dirty="0">
                <a:latin typeface="Arial" charset="0"/>
              </a:rPr>
              <a:t> </a:t>
            </a:r>
            <a:r>
              <a:rPr lang="en-US" sz="1600" dirty="0" smtClean="0">
                <a:latin typeface="Arial" charset="0"/>
              </a:rPr>
              <a:t>PSA 2015 - April </a:t>
            </a:r>
            <a:r>
              <a:rPr lang="en-US" sz="1600" dirty="0">
                <a:latin typeface="Arial" charset="0"/>
              </a:rPr>
              <a:t>26</a:t>
            </a:r>
            <a:r>
              <a:rPr lang="en-US" sz="1600" baseline="30000" dirty="0">
                <a:latin typeface="Arial" charset="0"/>
              </a:rPr>
              <a:t>th</a:t>
            </a:r>
            <a:r>
              <a:rPr lang="en-US" sz="1600" dirty="0">
                <a:latin typeface="Arial" charset="0"/>
              </a:rPr>
              <a:t> </a:t>
            </a:r>
            <a:r>
              <a:rPr lang="en-US" sz="1600" dirty="0" smtClean="0">
                <a:latin typeface="Arial" charset="0"/>
              </a:rPr>
              <a:t>2015, Sun Valley (ID)</a:t>
            </a:r>
            <a:endParaRPr lang="en-US" sz="1600" dirty="0">
              <a:latin typeface="Arial" charset="0"/>
            </a:endParaRP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External Model Entity: </a:t>
            </a:r>
            <a:r>
              <a:rPr lang="en-US" b="0" dirty="0" err="1" smtClean="0"/>
              <a:t>createNewInput</a:t>
            </a:r>
            <a:endParaRPr lang="en-US" b="0" dirty="0"/>
          </a:p>
        </p:txBody>
      </p:sp>
      <p:sp>
        <p:nvSpPr>
          <p:cNvPr id="15" name="TextBox 14"/>
          <p:cNvSpPr txBox="1"/>
          <p:nvPr/>
        </p:nvSpPr>
        <p:spPr>
          <a:xfrm>
            <a:off x="455613" y="3638104"/>
            <a:ext cx="6763003" cy="20621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 smtClean="0">
                <a:latin typeface="Courier"/>
                <a:cs typeface="Courier"/>
              </a:rPr>
              <a:t>createNewInput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i="1" dirty="0" err="1" smtClean="0">
                <a:latin typeface="Courier"/>
                <a:cs typeface="Courier"/>
              </a:rPr>
              <a:t>self,inputs,samplerType</a:t>
            </a:r>
            <a:r>
              <a:rPr lang="en-US" sz="1600" i="1" dirty="0" smtClean="0">
                <a:latin typeface="Courier"/>
                <a:cs typeface="Courier"/>
              </a:rPr>
              <a:t>,**</a:t>
            </a:r>
            <a:r>
              <a:rPr lang="en-US" sz="1600" i="1" dirty="0" err="1" smtClean="0">
                <a:latin typeface="Courier"/>
                <a:cs typeface="Courier"/>
              </a:rPr>
              <a:t>Kwargs</a:t>
            </a:r>
            <a:r>
              <a:rPr lang="en-US" sz="1600" dirty="0" smtClean="0">
                <a:latin typeface="Courier"/>
                <a:cs typeface="Courier"/>
              </a:rPr>
              <a:t>):</a:t>
            </a:r>
          </a:p>
          <a:p>
            <a:r>
              <a:rPr lang="en-US" sz="1600" dirty="0" smtClean="0">
                <a:latin typeface="Courier"/>
                <a:cs typeface="Courier"/>
              </a:rPr>
              <a:t>   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if </a:t>
            </a:r>
            <a:r>
              <a:rPr lang="en-US" sz="1600" dirty="0" err="1" smtClean="0">
                <a:latin typeface="Courier"/>
                <a:cs typeface="Courier"/>
              </a:rPr>
              <a:t>samplerType</a:t>
            </a:r>
            <a:r>
              <a:rPr lang="en-US" sz="1600" dirty="0" smtClean="0">
                <a:latin typeface="Courier"/>
                <a:cs typeface="Courier"/>
              </a:rPr>
              <a:t> == </a:t>
            </a:r>
            <a:r>
              <a:rPr lang="en-US" sz="1600" dirty="0" smtClean="0">
                <a:solidFill>
                  <a:srgbClr val="339933"/>
                </a:solidFill>
                <a:latin typeface="Courier"/>
                <a:cs typeface="Courier"/>
              </a:rPr>
              <a:t>‘</a:t>
            </a:r>
            <a:r>
              <a:rPr lang="en-US" sz="1600" dirty="0" err="1" smtClean="0">
                <a:solidFill>
                  <a:srgbClr val="339933"/>
                </a:solidFill>
                <a:latin typeface="Courier"/>
                <a:cs typeface="Courier"/>
              </a:rPr>
              <a:t>MonteCarlo</a:t>
            </a:r>
            <a:r>
              <a:rPr lang="en-US" sz="1600" dirty="0" smtClean="0">
                <a:solidFill>
                  <a:srgbClr val="339933"/>
                </a:solidFill>
                <a:latin typeface="Courier"/>
                <a:cs typeface="Courier"/>
              </a:rPr>
              <a:t>’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aVariable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= inputs[</a:t>
            </a:r>
            <a:r>
              <a:rPr lang="en-US" sz="1600" dirty="0" smtClean="0">
                <a:solidFill>
                  <a:srgbClr val="339933"/>
                </a:solidFill>
                <a:latin typeface="Courier"/>
                <a:cs typeface="Courier"/>
              </a:rPr>
              <a:t>‘</a:t>
            </a:r>
            <a:r>
              <a:rPr lang="en-US" sz="1600" dirty="0" err="1" smtClean="0">
                <a:solidFill>
                  <a:srgbClr val="339933"/>
                </a:solidFill>
                <a:latin typeface="Courier"/>
                <a:cs typeface="Courier"/>
              </a:rPr>
              <a:t>anInput</a:t>
            </a:r>
            <a:r>
              <a:rPr lang="en-US" sz="1600" dirty="0" smtClean="0">
                <a:solidFill>
                  <a:srgbClr val="339933"/>
                </a:solidFill>
                <a:latin typeface="Courier"/>
                <a:cs typeface="Courier"/>
              </a:rPr>
              <a:t>’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]*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self.sigma</a:t>
            </a:r>
            <a:endParaRPr lang="en-US" sz="16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   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else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: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    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aVariable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= inputs[</a:t>
            </a:r>
            <a:r>
              <a:rPr lang="en-US" sz="1600" dirty="0" smtClean="0">
                <a:solidFill>
                  <a:srgbClr val="339933"/>
                </a:solidFill>
                <a:latin typeface="Courier"/>
                <a:cs typeface="Courier"/>
              </a:rPr>
              <a:t>‘</a:t>
            </a:r>
            <a:r>
              <a:rPr lang="en-US" sz="1600" dirty="0" err="1" smtClean="0">
                <a:solidFill>
                  <a:srgbClr val="339933"/>
                </a:solidFill>
                <a:latin typeface="Courier"/>
                <a:cs typeface="Courier"/>
              </a:rPr>
              <a:t>anInput</a:t>
            </a:r>
            <a:r>
              <a:rPr lang="en-US" sz="1600" dirty="0" smtClean="0">
                <a:solidFill>
                  <a:srgbClr val="339933"/>
                </a:solidFill>
                <a:latin typeface="Courier"/>
                <a:cs typeface="Courier"/>
              </a:rPr>
              <a:t>’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]*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self.rho</a:t>
            </a:r>
            <a:r>
              <a:rPr lang="en-US" sz="1600" dirty="0" smtClean="0">
                <a:solidFill>
                  <a:srgbClr val="339933"/>
                </a:solidFill>
                <a:latin typeface="Courier"/>
                <a:cs typeface="Courier"/>
              </a:rPr>
              <a:t>     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 </a:t>
            </a:r>
            <a:r>
              <a:rPr lang="en-US" sz="1600" dirty="0" err="1" smtClean="0">
                <a:latin typeface="Courier"/>
                <a:cs typeface="Courier"/>
              </a:rPr>
              <a:t>aLocalVar</a:t>
            </a:r>
            <a:r>
              <a:rPr lang="en-US" sz="1600" dirty="0" smtClean="0">
                <a:latin typeface="Courier"/>
                <a:cs typeface="Courier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Kwargs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[</a:t>
            </a:r>
            <a:r>
              <a:rPr lang="en-US" sz="1600" dirty="0">
                <a:solidFill>
                  <a:srgbClr val="339933"/>
                </a:solidFill>
                <a:latin typeface="Courier"/>
                <a:cs typeface="Courier"/>
              </a:rPr>
              <a:t>‘</a:t>
            </a:r>
            <a:r>
              <a:rPr lang="en-US" sz="1600" dirty="0" err="1">
                <a:solidFill>
                  <a:srgbClr val="339933"/>
                </a:solidFill>
                <a:latin typeface="Courier"/>
                <a:cs typeface="Courier"/>
              </a:rPr>
              <a:t>SampledVars</a:t>
            </a:r>
            <a:r>
              <a:rPr lang="en-US" sz="1600" dirty="0">
                <a:solidFill>
                  <a:srgbClr val="339933"/>
                </a:solidFill>
                <a:latin typeface="Courier"/>
                <a:cs typeface="Courier"/>
              </a:rPr>
              <a:t>’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][</a:t>
            </a:r>
            <a:r>
              <a:rPr lang="en-US" sz="1600" dirty="0" smtClean="0">
                <a:solidFill>
                  <a:srgbClr val="339933"/>
                </a:solidFill>
                <a:latin typeface="Courier"/>
                <a:cs typeface="Courier"/>
              </a:rPr>
              <a:t>‘x1’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returnVar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aVariable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*</a:t>
            </a:r>
            <a:r>
              <a:rPr lang="en-US" sz="1600" dirty="0" err="1">
                <a:latin typeface="Courier"/>
                <a:cs typeface="Courier"/>
              </a:rPr>
              <a:t>aLocalVar</a:t>
            </a:r>
            <a:r>
              <a:rPr lang="en-US" sz="1600" dirty="0">
                <a:latin typeface="Courier"/>
                <a:cs typeface="Courier"/>
              </a:rPr>
              <a:t> 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  return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returnVar</a:t>
            </a:r>
            <a:endParaRPr lang="en-US" sz="1600" dirty="0" smtClean="0">
              <a:latin typeface="Courier"/>
              <a:cs typeface="Courier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577666" y="2695193"/>
            <a:ext cx="1105646" cy="623955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48000"/>
                </a:schemeClr>
              </a:gs>
              <a:gs pos="80000">
                <a:schemeClr val="accent5">
                  <a:shade val="93000"/>
                  <a:satMod val="130000"/>
                  <a:alpha val="48000"/>
                </a:schemeClr>
              </a:gs>
              <a:gs pos="100000">
                <a:schemeClr val="accent5">
                  <a:shade val="94000"/>
                  <a:satMod val="135000"/>
                  <a:alpha val="48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i="1" dirty="0" smtClean="0">
                <a:solidFill>
                  <a:schemeClr val="tx1"/>
                </a:solidFill>
                <a:cs typeface="Arial"/>
              </a:rPr>
              <a:t>Type of Sampler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4428590" y="3630633"/>
            <a:ext cx="1413410" cy="435611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37000"/>
                </a:schemeClr>
              </a:gs>
              <a:gs pos="80000">
                <a:schemeClr val="accent5">
                  <a:shade val="93000"/>
                  <a:satMod val="130000"/>
                  <a:alpha val="37000"/>
                </a:schemeClr>
              </a:gs>
              <a:gs pos="100000">
                <a:schemeClr val="accent5">
                  <a:shade val="94000"/>
                  <a:satMod val="135000"/>
                  <a:alpha val="37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14053" y="1491083"/>
            <a:ext cx="8471390" cy="115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Can be used to </a:t>
            </a:r>
            <a:r>
              <a:rPr lang="en-US" dirty="0"/>
              <a:t>create </a:t>
            </a:r>
            <a:r>
              <a:rPr lang="en-US" dirty="0" smtClean="0"/>
              <a:t>a custom Input with the information </a:t>
            </a:r>
            <a:r>
              <a:rPr lang="en-US" dirty="0"/>
              <a:t>coming from </a:t>
            </a:r>
            <a:r>
              <a:rPr lang="en-US" dirty="0" smtClean="0"/>
              <a:t>RAVEN</a:t>
            </a:r>
          </a:p>
          <a:p>
            <a:r>
              <a:rPr lang="en-US" dirty="0" smtClean="0"/>
              <a:t>The generated </a:t>
            </a:r>
            <a:r>
              <a:rPr lang="en-US" dirty="0"/>
              <a:t>input </a:t>
            </a:r>
            <a:r>
              <a:rPr lang="en-US" dirty="0" smtClean="0"/>
              <a:t>is transferred </a:t>
            </a:r>
            <a:r>
              <a:rPr lang="en-US" dirty="0"/>
              <a:t>to the “run” </a:t>
            </a:r>
            <a:r>
              <a:rPr lang="en-US" dirty="0" smtClean="0"/>
              <a:t>method</a:t>
            </a:r>
            <a:endParaRPr lang="en-US" dirty="0">
              <a:effectLst/>
            </a:endParaRPr>
          </a:p>
        </p:txBody>
      </p:sp>
      <p:sp>
        <p:nvSpPr>
          <p:cNvPr id="12" name="Down Arrow 11"/>
          <p:cNvSpPr/>
          <p:nvPr/>
        </p:nvSpPr>
        <p:spPr bwMode="auto">
          <a:xfrm rot="10800000">
            <a:off x="5016745" y="3297952"/>
            <a:ext cx="264272" cy="340152"/>
          </a:xfrm>
          <a:prstGeom prst="downArrow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56000"/>
                </a:schemeClr>
              </a:gs>
              <a:gs pos="80000">
                <a:schemeClr val="accent5">
                  <a:shade val="93000"/>
                  <a:satMod val="130000"/>
                  <a:alpha val="56000"/>
                </a:schemeClr>
              </a:gs>
              <a:gs pos="100000">
                <a:schemeClr val="accent5">
                  <a:shade val="94000"/>
                  <a:satMod val="135000"/>
                  <a:alpha val="56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7299372" y="3728571"/>
            <a:ext cx="138742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Optional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4804237" y="4187962"/>
            <a:ext cx="1239469" cy="71624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37000"/>
                </a:schemeClr>
              </a:gs>
              <a:gs pos="80000">
                <a:schemeClr val="accent5">
                  <a:shade val="93000"/>
                  <a:satMod val="130000"/>
                  <a:alpha val="37000"/>
                </a:schemeClr>
              </a:gs>
              <a:gs pos="100000">
                <a:schemeClr val="accent5">
                  <a:shade val="94000"/>
                  <a:satMod val="135000"/>
                  <a:alpha val="37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Down Arrow 22"/>
          <p:cNvSpPr/>
          <p:nvPr/>
        </p:nvSpPr>
        <p:spPr bwMode="auto">
          <a:xfrm>
            <a:off x="5262321" y="4902854"/>
            <a:ext cx="264272" cy="974459"/>
          </a:xfrm>
          <a:prstGeom prst="downArrow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56000"/>
                </a:schemeClr>
              </a:gs>
              <a:gs pos="80000">
                <a:schemeClr val="accent5">
                  <a:shade val="93000"/>
                  <a:satMod val="130000"/>
                  <a:alpha val="56000"/>
                </a:schemeClr>
              </a:gs>
              <a:gs pos="100000">
                <a:schemeClr val="accent5">
                  <a:shade val="94000"/>
                  <a:satMod val="135000"/>
                  <a:alpha val="56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6652087" y="2695193"/>
            <a:ext cx="2401755" cy="700387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48000"/>
                </a:schemeClr>
              </a:gs>
              <a:gs pos="80000">
                <a:schemeClr val="accent5">
                  <a:shade val="93000"/>
                  <a:satMod val="130000"/>
                  <a:alpha val="48000"/>
                </a:schemeClr>
              </a:gs>
              <a:gs pos="100000">
                <a:schemeClr val="accent5">
                  <a:shade val="94000"/>
                  <a:satMod val="135000"/>
                  <a:alpha val="48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Container</a:t>
            </a:r>
            <a:r>
              <a:rPr kumimoji="0" lang="en-US" sz="18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 of Info coming from RAVEN</a:t>
            </a: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4525369" y="5875753"/>
            <a:ext cx="1690160" cy="623955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48000"/>
                </a:schemeClr>
              </a:gs>
              <a:gs pos="80000">
                <a:schemeClr val="accent5">
                  <a:shade val="93000"/>
                  <a:satMod val="130000"/>
                  <a:alpha val="48000"/>
                </a:schemeClr>
              </a:gs>
              <a:gs pos="100000">
                <a:schemeClr val="accent5">
                  <a:shade val="94000"/>
                  <a:satMod val="135000"/>
                  <a:alpha val="48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i="1" dirty="0" smtClean="0">
                <a:solidFill>
                  <a:schemeClr val="tx1"/>
                </a:solidFill>
                <a:cs typeface="Arial"/>
              </a:rPr>
              <a:t>From initialize method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Down Arrow 25"/>
          <p:cNvSpPr/>
          <p:nvPr/>
        </p:nvSpPr>
        <p:spPr bwMode="auto">
          <a:xfrm rot="13565601">
            <a:off x="6951666" y="3338622"/>
            <a:ext cx="264272" cy="376041"/>
          </a:xfrm>
          <a:prstGeom prst="downArrow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56000"/>
                </a:schemeClr>
              </a:gs>
              <a:gs pos="80000">
                <a:schemeClr val="accent5">
                  <a:shade val="93000"/>
                  <a:satMod val="130000"/>
                  <a:alpha val="56000"/>
                </a:schemeClr>
              </a:gs>
              <a:gs pos="100000">
                <a:schemeClr val="accent5">
                  <a:shade val="94000"/>
                  <a:satMod val="135000"/>
                  <a:alpha val="56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5924483" y="3630633"/>
            <a:ext cx="1000752" cy="435611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37000"/>
                </a:schemeClr>
              </a:gs>
              <a:gs pos="80000">
                <a:schemeClr val="accent5">
                  <a:shade val="93000"/>
                  <a:satMod val="130000"/>
                  <a:alpha val="37000"/>
                </a:schemeClr>
              </a:gs>
              <a:gs pos="100000">
                <a:schemeClr val="accent5">
                  <a:shade val="94000"/>
                  <a:satMod val="135000"/>
                  <a:alpha val="37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927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animBg="1"/>
      <p:bldP spid="12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External Model Entity: run</a:t>
            </a:r>
            <a:endParaRPr lang="en-US" b="0" dirty="0"/>
          </a:p>
        </p:txBody>
      </p:sp>
      <p:sp>
        <p:nvSpPr>
          <p:cNvPr id="15" name="TextBox 14"/>
          <p:cNvSpPr txBox="1"/>
          <p:nvPr/>
        </p:nvSpPr>
        <p:spPr>
          <a:xfrm>
            <a:off x="455613" y="3403056"/>
            <a:ext cx="3324947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latin typeface="Courier"/>
                <a:cs typeface="Courier"/>
              </a:rPr>
              <a:t>run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i="1" dirty="0" err="1" smtClean="0">
                <a:latin typeface="Courier"/>
                <a:cs typeface="Courier"/>
              </a:rPr>
              <a:t>self,inputs</a:t>
            </a:r>
            <a:r>
              <a:rPr lang="en-US" sz="1600" dirty="0" smtClean="0">
                <a:latin typeface="Courier"/>
                <a:cs typeface="Courier"/>
              </a:rPr>
              <a:t>):</a:t>
            </a:r>
          </a:p>
          <a:p>
            <a:r>
              <a:rPr lang="en-US" sz="1600" dirty="0" smtClean="0">
                <a:latin typeface="Courier"/>
                <a:cs typeface="Courier"/>
              </a:rPr>
              <a:t>   input = inputs[0]</a:t>
            </a:r>
            <a:endParaRPr lang="en-US" sz="1600" dirty="0">
              <a:solidFill>
                <a:srgbClr val="1A4DB2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  </a:t>
            </a:r>
            <a:r>
              <a:rPr lang="en-US" sz="1600" i="1" dirty="0" smtClean="0">
                <a:latin typeface="Courier"/>
                <a:cs typeface="Courier"/>
              </a:rPr>
              <a:t>self.y1 = 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returnVar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**2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  return</a:t>
            </a:r>
            <a:endParaRPr lang="en-US" sz="1600" dirty="0" smtClean="0">
              <a:latin typeface="Courier"/>
              <a:cs typeface="Courier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14053" y="1491083"/>
            <a:ext cx="8471390" cy="115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In this function, the user needs to implement the algorithm that RAVEN will </a:t>
            </a:r>
            <a:r>
              <a:rPr lang="en-US" dirty="0" smtClean="0"/>
              <a:t>execute</a:t>
            </a:r>
          </a:p>
          <a:p>
            <a:r>
              <a:rPr lang="en-US" dirty="0" smtClean="0"/>
              <a:t>The </a:t>
            </a:r>
            <a:r>
              <a:rPr lang="en-US" i="1" dirty="0"/>
              <a:t>run</a:t>
            </a:r>
            <a:r>
              <a:rPr lang="en-US" b="1" dirty="0"/>
              <a:t> </a:t>
            </a:r>
            <a:r>
              <a:rPr lang="en-US" dirty="0"/>
              <a:t>method is generally called after having inquired the </a:t>
            </a:r>
            <a:r>
              <a:rPr lang="en-US" i="1" dirty="0" err="1" smtClean="0"/>
              <a:t>createNewInput</a:t>
            </a:r>
            <a:r>
              <a:rPr lang="en-US" i="1" dirty="0" smtClean="0"/>
              <a:t> </a:t>
            </a:r>
            <a:r>
              <a:rPr lang="en-US" dirty="0" smtClean="0"/>
              <a:t>method (internal </a:t>
            </a:r>
            <a:r>
              <a:rPr lang="en-US" dirty="0"/>
              <a:t>or the user-</a:t>
            </a:r>
            <a:r>
              <a:rPr lang="en-US" dirty="0" smtClean="0"/>
              <a:t>implemented)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7299372" y="3493523"/>
            <a:ext cx="138742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Optional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7299372" y="3495162"/>
            <a:ext cx="138742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Required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j-lt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2270981" y="3414910"/>
            <a:ext cx="724103" cy="30977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37000"/>
                </a:schemeClr>
              </a:gs>
              <a:gs pos="80000">
                <a:schemeClr val="accent5">
                  <a:shade val="93000"/>
                  <a:satMod val="130000"/>
                  <a:alpha val="37000"/>
                </a:schemeClr>
              </a:gs>
              <a:gs pos="100000">
                <a:schemeClr val="accent5">
                  <a:shade val="94000"/>
                  <a:satMod val="135000"/>
                  <a:alpha val="37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Down Arrow 19"/>
          <p:cNvSpPr/>
          <p:nvPr/>
        </p:nvSpPr>
        <p:spPr bwMode="auto">
          <a:xfrm rot="16200000">
            <a:off x="3461233" y="2982772"/>
            <a:ext cx="264272" cy="1196564"/>
          </a:xfrm>
          <a:prstGeom prst="downArrow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56000"/>
                </a:schemeClr>
              </a:gs>
              <a:gs pos="80000">
                <a:schemeClr val="accent5">
                  <a:shade val="93000"/>
                  <a:satMod val="130000"/>
                  <a:alpha val="56000"/>
                </a:schemeClr>
              </a:gs>
              <a:gs pos="100000">
                <a:schemeClr val="accent5">
                  <a:shade val="94000"/>
                  <a:satMod val="135000"/>
                  <a:alpha val="56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191650" y="2971226"/>
            <a:ext cx="2401755" cy="1215422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48000"/>
                </a:schemeClr>
              </a:gs>
              <a:gs pos="80000">
                <a:schemeClr val="accent5">
                  <a:shade val="93000"/>
                  <a:satMod val="130000"/>
                  <a:alpha val="48000"/>
                </a:schemeClr>
              </a:gs>
              <a:gs pos="100000">
                <a:schemeClr val="accent5">
                  <a:shade val="94000"/>
                  <a:satMod val="135000"/>
                  <a:alpha val="48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List of Inputs generated in </a:t>
            </a:r>
            <a:r>
              <a:rPr kumimoji="0" lang="en-US" sz="1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creatNewInput</a:t>
            </a:r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 method</a:t>
            </a:r>
          </a:p>
        </p:txBody>
      </p:sp>
      <p:sp>
        <p:nvSpPr>
          <p:cNvPr id="29" name="Rounded Rectangle 28"/>
          <p:cNvSpPr/>
          <p:nvPr/>
        </p:nvSpPr>
        <p:spPr bwMode="auto">
          <a:xfrm>
            <a:off x="911157" y="3934343"/>
            <a:ext cx="946209" cy="30977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37000"/>
                </a:schemeClr>
              </a:gs>
              <a:gs pos="80000">
                <a:schemeClr val="accent5">
                  <a:shade val="93000"/>
                  <a:satMod val="130000"/>
                  <a:alpha val="37000"/>
                </a:schemeClr>
              </a:gs>
              <a:gs pos="100000">
                <a:schemeClr val="accent5">
                  <a:shade val="94000"/>
                  <a:satMod val="135000"/>
                  <a:alpha val="37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Down Arrow 29"/>
          <p:cNvSpPr/>
          <p:nvPr/>
        </p:nvSpPr>
        <p:spPr bwMode="auto">
          <a:xfrm>
            <a:off x="1199417" y="4244119"/>
            <a:ext cx="264272" cy="974459"/>
          </a:xfrm>
          <a:prstGeom prst="downArrow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56000"/>
                </a:schemeClr>
              </a:gs>
              <a:gs pos="80000">
                <a:schemeClr val="accent5">
                  <a:shade val="93000"/>
                  <a:satMod val="130000"/>
                  <a:alpha val="56000"/>
                </a:schemeClr>
              </a:gs>
              <a:gs pos="100000">
                <a:schemeClr val="accent5">
                  <a:shade val="94000"/>
                  <a:satMod val="135000"/>
                  <a:alpha val="56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299517" y="5218578"/>
            <a:ext cx="2071592" cy="918203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48000"/>
                </a:schemeClr>
              </a:gs>
              <a:gs pos="80000">
                <a:schemeClr val="accent5">
                  <a:shade val="93000"/>
                  <a:satMod val="130000"/>
                  <a:alpha val="48000"/>
                </a:schemeClr>
              </a:gs>
              <a:gs pos="100000">
                <a:schemeClr val="accent5">
                  <a:shade val="94000"/>
                  <a:satMod val="135000"/>
                  <a:alpha val="48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Outcome stored in “self” =&gt; RAVEN can collect it</a:t>
            </a:r>
          </a:p>
        </p:txBody>
      </p:sp>
    </p:spTree>
    <p:extLst>
      <p:ext uri="{BB962C8B-B14F-4D97-AF65-F5344CB8AC3E}">
        <p14:creationId xmlns:p14="http://schemas.microsoft.com/office/powerpoint/2010/main" val="654755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377026"/>
          </a:xfrm>
        </p:spPr>
        <p:txBody>
          <a:bodyPr/>
          <a:lstStyle/>
          <a:p>
            <a:pPr algn="ctr"/>
            <a:r>
              <a:rPr lang="en-US" b="0" dirty="0" smtClean="0"/>
              <a:t>Code Interface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58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4062466" y="4630123"/>
            <a:ext cx="3575015" cy="1523185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50000"/>
                  <a:satMod val="300000"/>
                  <a:alpha val="3000"/>
                </a:schemeClr>
              </a:gs>
              <a:gs pos="35000">
                <a:schemeClr val="accent4">
                  <a:tint val="37000"/>
                  <a:satMod val="300000"/>
                  <a:alpha val="3000"/>
                </a:schemeClr>
              </a:gs>
              <a:gs pos="100000">
                <a:schemeClr val="accent4">
                  <a:tint val="15000"/>
                  <a:satMod val="350000"/>
                  <a:alpha val="3000"/>
                </a:schemeClr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solidFill>
                  <a:srgbClr val="000000"/>
                </a:solidFill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Coupling an Application with RAVEN: Introduction</a:t>
            </a:r>
            <a:endParaRPr lang="en-US" b="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98377" y="1731851"/>
            <a:ext cx="8231187" cy="188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dirty="0"/>
              <a:t>The procedure of coupling a new </a:t>
            </a:r>
            <a:r>
              <a:rPr lang="en-US" dirty="0" smtClean="0"/>
              <a:t>Application </a:t>
            </a:r>
            <a:r>
              <a:rPr lang="en-US" dirty="0"/>
              <a:t>with RAVEN </a:t>
            </a:r>
            <a:r>
              <a:rPr lang="en-US" dirty="0" smtClean="0"/>
              <a:t>is a </a:t>
            </a:r>
            <a:r>
              <a:rPr lang="en-US" dirty="0"/>
              <a:t>straightforward </a:t>
            </a:r>
            <a:r>
              <a:rPr lang="en-US" dirty="0" smtClean="0"/>
              <a:t>process</a:t>
            </a:r>
          </a:p>
          <a:p>
            <a:pPr algn="just"/>
            <a:r>
              <a:rPr lang="en-US" dirty="0" smtClean="0"/>
              <a:t>The coupling is performed through a </a:t>
            </a:r>
            <a:r>
              <a:rPr lang="en-US" dirty="0" smtClean="0">
                <a:latin typeface="Courier"/>
                <a:cs typeface="Courier"/>
              </a:rPr>
              <a:t>Python</a:t>
            </a:r>
            <a:r>
              <a:rPr lang="en-US" dirty="0" smtClean="0"/>
              <a:t> Interface </a:t>
            </a:r>
          </a:p>
          <a:p>
            <a:pPr algn="just"/>
            <a:r>
              <a:rPr lang="en-US" dirty="0" smtClean="0"/>
              <a:t>The Interface has two functions: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 smtClean="0"/>
              <a:t>Interpret the information coming from RAVEN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 smtClean="0"/>
              <a:t>Translate such information in the input of the system code</a:t>
            </a:r>
          </a:p>
          <a:p>
            <a:pPr algn="just"/>
            <a:r>
              <a:rPr lang="en-US" dirty="0" smtClean="0"/>
              <a:t>The coupling procedure does not require any modification of RAVEN</a:t>
            </a:r>
          </a:p>
        </p:txBody>
      </p:sp>
      <p:sp>
        <p:nvSpPr>
          <p:cNvPr id="22" name="Rounded Rectangle 21"/>
          <p:cNvSpPr/>
          <p:nvPr/>
        </p:nvSpPr>
        <p:spPr bwMode="auto">
          <a:xfrm>
            <a:off x="5956418" y="5309136"/>
            <a:ext cx="1482860" cy="6092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RAVEN</a:t>
            </a:r>
          </a:p>
        </p:txBody>
      </p:sp>
      <p:sp>
        <p:nvSpPr>
          <p:cNvPr id="23" name="Rounded Rectangle 22"/>
          <p:cNvSpPr/>
          <p:nvPr/>
        </p:nvSpPr>
        <p:spPr bwMode="auto">
          <a:xfrm>
            <a:off x="4266251" y="5309136"/>
            <a:ext cx="1029485" cy="6092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External Code</a:t>
            </a:r>
            <a:endParaRPr kumimoji="0" 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3" name="Curved Down Arrow 2"/>
          <p:cNvSpPr/>
          <p:nvPr/>
        </p:nvSpPr>
        <p:spPr bwMode="auto">
          <a:xfrm>
            <a:off x="4708466" y="4898057"/>
            <a:ext cx="2092154" cy="411079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tx1"/>
                </a:solidFill>
                <a:latin typeface="Arial"/>
                <a:cs typeface="Arial"/>
              </a:rPr>
              <a:t>embedded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5" name="Down Arrow 4"/>
          <p:cNvSpPr/>
          <p:nvPr/>
        </p:nvSpPr>
        <p:spPr bwMode="auto">
          <a:xfrm rot="3507023">
            <a:off x="3750498" y="5478589"/>
            <a:ext cx="264272" cy="73805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091355" y="5711036"/>
            <a:ext cx="2408931" cy="8845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Interpreting information coming from RAVEN</a:t>
            </a:r>
          </a:p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Translating them in the Application Input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9646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Coupling an Application with RAVEN: </a:t>
            </a:r>
            <a:r>
              <a:rPr lang="en-US" b="0" dirty="0" smtClean="0"/>
              <a:t>Requirements</a:t>
            </a:r>
            <a:endParaRPr lang="en-US" b="0" dirty="0"/>
          </a:p>
        </p:txBody>
      </p:sp>
      <p:sp>
        <p:nvSpPr>
          <p:cNvPr id="4" name="Content Placeholder 2"/>
          <p:cNvSpPr>
            <a:spLocks noGrp="1"/>
          </p:cNvSpPr>
          <p:nvPr>
            <p:ph type="body" idx="1"/>
          </p:nvPr>
        </p:nvSpPr>
        <p:spPr>
          <a:xfrm>
            <a:off x="455613" y="1495840"/>
            <a:ext cx="8231187" cy="999980"/>
          </a:xfrm>
        </p:spPr>
        <p:txBody>
          <a:bodyPr/>
          <a:lstStyle/>
          <a:p>
            <a:r>
              <a:rPr lang="en-US" dirty="0" smtClean="0"/>
              <a:t>Input requirements:</a:t>
            </a:r>
          </a:p>
          <a:p>
            <a:pPr lvl="1"/>
            <a:r>
              <a:rPr lang="en-US" dirty="0" smtClean="0">
                <a:latin typeface="Courier"/>
                <a:cs typeface="Courier"/>
              </a:rPr>
              <a:t>Python</a:t>
            </a:r>
            <a:r>
              <a:rPr lang="en-US" dirty="0" smtClean="0"/>
              <a:t>-compatible parser for Application input</a:t>
            </a:r>
          </a:p>
          <a:p>
            <a:pPr lvl="1"/>
            <a:r>
              <a:rPr lang="en-US" dirty="0" smtClean="0"/>
              <a:t>Decide the syntax your Code Interface will be able to interpret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7844" y="2921560"/>
            <a:ext cx="6411618" cy="3785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class </a:t>
            </a:r>
            <a:r>
              <a:rPr lang="en-US" sz="1600" b="1" dirty="0" err="1" smtClean="0">
                <a:latin typeface="Courier"/>
                <a:cs typeface="Courier"/>
              </a:rPr>
              <a:t>simpleInputParser</a:t>
            </a:r>
            <a:r>
              <a:rPr lang="en-US" sz="1600" dirty="0" smtClean="0">
                <a:latin typeface="Courier"/>
                <a:cs typeface="Courier"/>
              </a:rPr>
              <a:t>():</a:t>
            </a:r>
          </a:p>
          <a:p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 </a:t>
            </a:r>
            <a:r>
              <a:rPr lang="en-US" sz="1600" dirty="0" err="1" smtClean="0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latin typeface="Courier"/>
                <a:cs typeface="Courier"/>
              </a:rPr>
              <a:t>__</a:t>
            </a:r>
            <a:r>
              <a:rPr lang="en-US" sz="1600" b="1" dirty="0" err="1" smtClean="0">
                <a:latin typeface="Courier"/>
                <a:cs typeface="Courier"/>
              </a:rPr>
              <a:t>init</a:t>
            </a:r>
            <a:r>
              <a:rPr lang="en-US" sz="1600" b="1" dirty="0" smtClean="0">
                <a:latin typeface="Courier"/>
                <a:cs typeface="Courier"/>
              </a:rPr>
              <a:t>__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 err="1" smtClean="0">
                <a:latin typeface="Courier"/>
                <a:cs typeface="Courier"/>
              </a:rPr>
              <a:t>self,filen</a:t>
            </a:r>
            <a:r>
              <a:rPr lang="en-US" sz="1600" dirty="0" smtClean="0">
                <a:latin typeface="Courier"/>
                <a:cs typeface="Courier"/>
              </a:rPr>
              <a:t>):</a:t>
            </a: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 err="1" smtClean="0">
                <a:latin typeface="Courier"/>
                <a:cs typeface="Courier"/>
              </a:rPr>
              <a:t>self.keyDict</a:t>
            </a:r>
            <a:r>
              <a:rPr lang="en-US" sz="1600" dirty="0" smtClean="0">
                <a:latin typeface="Courier"/>
                <a:cs typeface="Courier"/>
              </a:rPr>
              <a:t> = {}</a:t>
            </a:r>
            <a:r>
              <a:rPr lang="en-US" sz="1600" b="1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/>
            </a:r>
            <a:br>
              <a:rPr lang="en-US" sz="1600" dirty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    lines=open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 smtClean="0">
                <a:latin typeface="Courier"/>
                <a:cs typeface="Courier"/>
              </a:rPr>
              <a:t>filen</a:t>
            </a:r>
            <a:r>
              <a:rPr lang="en-US" sz="1600" dirty="0" smtClean="0">
                <a:latin typeface="Courier"/>
                <a:cs typeface="Courier"/>
              </a:rPr>
              <a:t>).</a:t>
            </a:r>
            <a:r>
              <a:rPr lang="en-US" sz="1600" dirty="0" err="1">
                <a:latin typeface="Courier"/>
                <a:cs typeface="Courier"/>
              </a:rPr>
              <a:t>readlines</a:t>
            </a:r>
            <a:r>
              <a:rPr lang="en-US" sz="1600" dirty="0">
                <a:latin typeface="Courier"/>
                <a:cs typeface="Courier"/>
              </a:rPr>
              <a:t>()</a:t>
            </a:r>
            <a:br>
              <a:rPr lang="en-US" sz="1600" dirty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    </a:t>
            </a:r>
            <a:r>
              <a:rPr lang="en-US" sz="1600" b="1" dirty="0" smtClean="0">
                <a:latin typeface="Courier"/>
                <a:cs typeface="Courier"/>
              </a:rPr>
              <a:t>for </a:t>
            </a:r>
            <a:r>
              <a:rPr lang="en-US" sz="1600" dirty="0">
                <a:latin typeface="Courier"/>
                <a:cs typeface="Courier"/>
              </a:rPr>
              <a:t>line </a:t>
            </a:r>
            <a:r>
              <a:rPr lang="en-US" sz="1600" b="1" dirty="0">
                <a:latin typeface="Courier"/>
                <a:cs typeface="Courier"/>
              </a:rPr>
              <a:t>in </a:t>
            </a:r>
            <a:r>
              <a:rPr lang="en-US" sz="1600" dirty="0">
                <a:latin typeface="Courier"/>
                <a:cs typeface="Courier"/>
              </a:rPr>
              <a:t>lines: </a:t>
            </a:r>
          </a:p>
          <a:p>
            <a:r>
              <a:rPr lang="en-US" sz="1600" dirty="0" smtClean="0">
                <a:latin typeface="Courier"/>
                <a:cs typeface="Courier"/>
              </a:rPr>
              <a:t>      key=</a:t>
            </a:r>
            <a:r>
              <a:rPr lang="en-US" sz="1600" dirty="0" err="1" smtClean="0">
                <a:latin typeface="Courier"/>
                <a:cs typeface="Courier"/>
              </a:rPr>
              <a:t>line.split</a:t>
            </a:r>
            <a:r>
              <a:rPr lang="en-US" sz="1600" dirty="0">
                <a:latin typeface="Courier"/>
                <a:cs typeface="Courier"/>
              </a:rPr>
              <a:t>("</a:t>
            </a:r>
            <a:r>
              <a:rPr lang="en-US" sz="1600" dirty="0" smtClean="0">
                <a:latin typeface="Courier"/>
                <a:cs typeface="Courier"/>
              </a:rPr>
              <a:t>=”)[</a:t>
            </a:r>
            <a:r>
              <a:rPr lang="en-US" sz="1600" dirty="0">
                <a:latin typeface="Courier"/>
                <a:cs typeface="Courier"/>
              </a:rPr>
              <a:t>0]</a:t>
            </a:r>
            <a:br>
              <a:rPr lang="en-US" sz="1600" dirty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      value=</a:t>
            </a:r>
            <a:r>
              <a:rPr lang="en-US" sz="1600" dirty="0" err="1" smtClean="0">
                <a:latin typeface="Courier"/>
                <a:cs typeface="Courier"/>
              </a:rPr>
              <a:t>line.split</a:t>
            </a:r>
            <a:r>
              <a:rPr lang="en-US" sz="1600" dirty="0">
                <a:latin typeface="Courier"/>
                <a:cs typeface="Courier"/>
              </a:rPr>
              <a:t>("</a:t>
            </a:r>
            <a:r>
              <a:rPr lang="en-US" sz="1600" dirty="0" smtClean="0">
                <a:latin typeface="Courier"/>
                <a:cs typeface="Courier"/>
              </a:rPr>
              <a:t>=”)[</a:t>
            </a:r>
            <a:r>
              <a:rPr lang="en-US" sz="1600" dirty="0">
                <a:latin typeface="Courier"/>
                <a:cs typeface="Courier"/>
              </a:rPr>
              <a:t>1] 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    </a:t>
            </a:r>
            <a:r>
              <a:rPr lang="en-US" sz="1600" dirty="0" err="1" smtClean="0">
                <a:latin typeface="Courier"/>
                <a:cs typeface="Courier"/>
              </a:rPr>
              <a:t>self.keyDict</a:t>
            </a:r>
            <a:r>
              <a:rPr lang="en-US" sz="1600" dirty="0" smtClean="0">
                <a:latin typeface="Courier"/>
                <a:cs typeface="Courier"/>
              </a:rPr>
              <a:t>[key]=value 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 </a:t>
            </a:r>
            <a:r>
              <a:rPr lang="en-US" sz="1600" dirty="0" err="1" smtClean="0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 smtClean="0">
                <a:latin typeface="Courier"/>
                <a:cs typeface="Courier"/>
              </a:rPr>
              <a:t>modifyInternalDict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self</a:t>
            </a:r>
            <a:r>
              <a:rPr lang="en-US" sz="1600" dirty="0" err="1" smtClean="0">
                <a:latin typeface="Courier"/>
                <a:cs typeface="Courier"/>
              </a:rPr>
              <a:t>,inDictionary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  <a:r>
              <a:rPr lang="en-US" sz="1600" dirty="0">
                <a:latin typeface="Courier"/>
                <a:cs typeface="Courier"/>
              </a:rPr>
              <a:t>:</a:t>
            </a: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  </a:t>
            </a:r>
            <a:r>
              <a:rPr lang="en-US" sz="1600" b="1" dirty="0" smtClean="0">
                <a:latin typeface="Courier"/>
                <a:cs typeface="Courier"/>
              </a:rPr>
              <a:t>for </a:t>
            </a:r>
            <a:r>
              <a:rPr lang="en-US" sz="1600" dirty="0" err="1" smtClean="0">
                <a:latin typeface="Courier"/>
                <a:cs typeface="Courier"/>
              </a:rPr>
              <a:t>key,</a:t>
            </a:r>
            <a:r>
              <a:rPr lang="en-US" sz="1600" dirty="0" err="1">
                <a:latin typeface="Courier"/>
                <a:cs typeface="Courier"/>
              </a:rPr>
              <a:t>newvalue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b="1" dirty="0">
                <a:latin typeface="Courier"/>
                <a:cs typeface="Courier"/>
              </a:rPr>
              <a:t>in </a:t>
            </a:r>
            <a:r>
              <a:rPr lang="en-US" sz="1600" dirty="0" err="1">
                <a:latin typeface="Courier"/>
                <a:cs typeface="Courier"/>
              </a:rPr>
              <a:t>inDictionary.items</a:t>
            </a:r>
            <a:r>
              <a:rPr lang="en-US" sz="1600" dirty="0">
                <a:latin typeface="Courier"/>
                <a:cs typeface="Courier"/>
              </a:rPr>
              <a:t>(): </a:t>
            </a:r>
          </a:p>
          <a:p>
            <a:r>
              <a:rPr lang="en-US" sz="1600" dirty="0" smtClean="0">
                <a:latin typeface="Courier"/>
                <a:cs typeface="Courier"/>
              </a:rPr>
              <a:t>      </a:t>
            </a:r>
            <a:r>
              <a:rPr lang="en-US" sz="1600" dirty="0" err="1" smtClean="0">
                <a:latin typeface="Courier"/>
                <a:cs typeface="Courier"/>
              </a:rPr>
              <a:t>self.keyDict</a:t>
            </a:r>
            <a:r>
              <a:rPr lang="en-US" sz="1600" dirty="0" smtClean="0">
                <a:latin typeface="Courier"/>
                <a:cs typeface="Courier"/>
              </a:rPr>
              <a:t>[</a:t>
            </a:r>
            <a:r>
              <a:rPr lang="en-US" sz="1600" dirty="0">
                <a:latin typeface="Courier"/>
                <a:cs typeface="Courier"/>
              </a:rPr>
              <a:t>key</a:t>
            </a:r>
            <a:r>
              <a:rPr lang="en-US" sz="1600" dirty="0" smtClean="0">
                <a:latin typeface="Courier"/>
                <a:cs typeface="Courier"/>
              </a:rPr>
              <a:t>]=</a:t>
            </a:r>
            <a:r>
              <a:rPr lang="en-US" sz="1600" dirty="0" err="1" smtClean="0">
                <a:latin typeface="Courier"/>
                <a:cs typeface="Courier"/>
              </a:rPr>
              <a:t>newvalue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</a:p>
          <a:p>
            <a:r>
              <a:rPr lang="en-US" sz="1600" b="1" dirty="0">
                <a:latin typeface="Courier"/>
                <a:cs typeface="Courier"/>
              </a:rPr>
              <a:t> </a:t>
            </a:r>
            <a:r>
              <a:rPr lang="en-US" sz="1600" b="1" dirty="0" smtClean="0">
                <a:latin typeface="Courier"/>
                <a:cs typeface="Courier"/>
              </a:rPr>
              <a:t> </a:t>
            </a:r>
            <a:r>
              <a:rPr lang="en-US" sz="1600" dirty="0" err="1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 smtClean="0">
                <a:latin typeface="Courier"/>
                <a:cs typeface="Courier"/>
              </a:rPr>
              <a:t>writeNewInput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self,</a:t>
            </a:r>
            <a:r>
              <a:rPr lang="en-US" sz="1600" dirty="0" err="1" smtClean="0">
                <a:latin typeface="Courier"/>
                <a:cs typeface="Courier"/>
              </a:rPr>
              <a:t>filen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  <a:r>
              <a:rPr lang="en-US" sz="1600" dirty="0">
                <a:latin typeface="Courier"/>
                <a:cs typeface="Courier"/>
              </a:rPr>
              <a:t>: 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i="1" dirty="0" smtClean="0">
                <a:latin typeface="Courier"/>
                <a:cs typeface="Courier"/>
              </a:rPr>
              <a:t>    </a:t>
            </a:r>
            <a:r>
              <a:rPr lang="en-US" sz="1600" dirty="0" err="1">
                <a:latin typeface="Courier"/>
                <a:cs typeface="Courier"/>
              </a:rPr>
              <a:t>fileobject</a:t>
            </a:r>
            <a:r>
              <a:rPr lang="en-US" sz="1600" dirty="0">
                <a:latin typeface="Courier"/>
                <a:cs typeface="Courier"/>
              </a:rPr>
              <a:t> = open(</a:t>
            </a:r>
            <a:r>
              <a:rPr lang="en-US" sz="1600" dirty="0" err="1" smtClean="0">
                <a:latin typeface="Courier"/>
                <a:cs typeface="Courier"/>
              </a:rPr>
              <a:t>filen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  <a:endParaRPr lang="en-US" sz="1600" i="1" dirty="0">
              <a:latin typeface="Courier"/>
              <a:cs typeface="Courier"/>
            </a:endParaRPr>
          </a:p>
          <a:p>
            <a:r>
              <a:rPr lang="en-US" sz="1600" b="1" dirty="0" smtClean="0">
                <a:latin typeface="Courier"/>
                <a:cs typeface="Courier"/>
              </a:rPr>
              <a:t>    for </a:t>
            </a:r>
            <a:r>
              <a:rPr lang="en-US" sz="1600" dirty="0" err="1" smtClean="0">
                <a:latin typeface="Courier"/>
                <a:cs typeface="Courier"/>
              </a:rPr>
              <a:t>key,value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b="1" dirty="0">
                <a:latin typeface="Courier"/>
                <a:cs typeface="Courier"/>
              </a:rPr>
              <a:t>in </a:t>
            </a:r>
            <a:r>
              <a:rPr lang="en-US" sz="1600" dirty="0" err="1" smtClean="0">
                <a:latin typeface="Courier"/>
                <a:cs typeface="Courier"/>
              </a:rPr>
              <a:t>self.keyDict.items</a:t>
            </a:r>
            <a:r>
              <a:rPr lang="en-US" sz="1600" dirty="0">
                <a:latin typeface="Courier"/>
                <a:cs typeface="Courier"/>
              </a:rPr>
              <a:t>(): 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      </a:t>
            </a:r>
            <a:r>
              <a:rPr lang="en-US" sz="1600" dirty="0" err="1" smtClean="0">
                <a:latin typeface="Courier"/>
                <a:cs typeface="Courier"/>
              </a:rPr>
              <a:t>fileobject.write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>
                <a:latin typeface="Courier"/>
                <a:cs typeface="Courier"/>
              </a:rPr>
              <a:t>key</a:t>
            </a:r>
            <a:r>
              <a:rPr lang="en-US" sz="1600" dirty="0" smtClean="0">
                <a:latin typeface="Courier"/>
                <a:cs typeface="Courier"/>
              </a:rPr>
              <a:t>+‘</a:t>
            </a:r>
            <a:r>
              <a:rPr lang="en-US" sz="1600" dirty="0">
                <a:latin typeface="Courier"/>
                <a:cs typeface="Courier"/>
              </a:rPr>
              <a:t>‘=’</a:t>
            </a:r>
            <a:r>
              <a:rPr lang="en-US" sz="1600" dirty="0" smtClean="0">
                <a:latin typeface="Courier"/>
                <a:cs typeface="Courier"/>
              </a:rPr>
              <a:t>’+</a:t>
            </a:r>
            <a:r>
              <a:rPr lang="en-US" sz="1600" dirty="0" err="1" smtClean="0">
                <a:latin typeface="Courier"/>
                <a:cs typeface="Courier"/>
              </a:rPr>
              <a:t>str</a:t>
            </a:r>
            <a:r>
              <a:rPr lang="en-US" sz="1600" dirty="0" smtClean="0">
                <a:latin typeface="Courier"/>
                <a:cs typeface="Courier"/>
              </a:rPr>
              <a:t>(value)+‘</a:t>
            </a:r>
            <a:r>
              <a:rPr lang="en-US" sz="1600" dirty="0">
                <a:latin typeface="Courier"/>
                <a:cs typeface="Courier"/>
              </a:rPr>
              <a:t>‘\n’’) 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182769" y="2495820"/>
            <a:ext cx="2427311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Input Parser Example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25636" y="2921560"/>
            <a:ext cx="193025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Key1 = aValue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1</a:t>
            </a:r>
            <a:endParaRPr lang="en-US" sz="1600" dirty="0" smtClean="0">
              <a:solidFill>
                <a:srgbClr val="1A4DB2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Key2 = aValue2</a:t>
            </a:r>
          </a:p>
          <a:p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Key3 = aValue3</a:t>
            </a:r>
            <a:endParaRPr lang="en-US" sz="1600" dirty="0" smtClean="0"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330268" y="2495820"/>
            <a:ext cx="1283890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Input Text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6991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Coupling an Application with RAVEN: </a:t>
            </a:r>
            <a:r>
              <a:rPr lang="en-US" b="0" dirty="0" smtClean="0"/>
              <a:t>Requirements</a:t>
            </a:r>
            <a:endParaRPr lang="en-US" b="0" dirty="0"/>
          </a:p>
        </p:txBody>
      </p:sp>
      <p:sp>
        <p:nvSpPr>
          <p:cNvPr id="4" name="Content Placeholder 2"/>
          <p:cNvSpPr>
            <a:spLocks noGrp="1"/>
          </p:cNvSpPr>
          <p:nvPr>
            <p:ph type="body" idx="1"/>
          </p:nvPr>
        </p:nvSpPr>
        <p:spPr>
          <a:xfrm>
            <a:off x="455613" y="1495840"/>
            <a:ext cx="8231187" cy="1249562"/>
          </a:xfrm>
        </p:spPr>
        <p:txBody>
          <a:bodyPr/>
          <a:lstStyle/>
          <a:p>
            <a:pPr marL="230188" lvl="1" indent="-230188">
              <a:spcBef>
                <a:spcPct val="40000"/>
              </a:spcBef>
              <a:buFontTx/>
              <a:buChar char="•"/>
            </a:pPr>
            <a:r>
              <a:rPr lang="en-US" dirty="0"/>
              <a:t>Output </a:t>
            </a:r>
            <a:r>
              <a:rPr lang="en-US" dirty="0" smtClean="0"/>
              <a:t>requirements:</a:t>
            </a:r>
          </a:p>
          <a:p>
            <a:pPr marL="688975" lvl="2" indent="-230188">
              <a:spcBef>
                <a:spcPct val="40000"/>
              </a:spcBef>
            </a:pPr>
            <a:r>
              <a:rPr lang="en-US" dirty="0" smtClean="0"/>
              <a:t>RAVEN handles </a:t>
            </a:r>
            <a:r>
              <a:rPr lang="en-US" dirty="0"/>
              <a:t>Comma Separated Values (CSV) </a:t>
            </a:r>
            <a:r>
              <a:rPr lang="en-US" dirty="0" smtClean="0"/>
              <a:t>files</a:t>
            </a:r>
            <a:endParaRPr lang="en-US" dirty="0"/>
          </a:p>
          <a:p>
            <a:pPr marL="688975" lvl="2" indent="-230188">
              <a:spcBef>
                <a:spcPct val="40000"/>
              </a:spcBef>
            </a:pPr>
            <a:r>
              <a:rPr lang="en-US" dirty="0" smtClean="0"/>
              <a:t>If </a:t>
            </a:r>
            <a:r>
              <a:rPr lang="en-US" dirty="0"/>
              <a:t>your code output is not in CSV format, your interface needs to </a:t>
            </a:r>
            <a:r>
              <a:rPr lang="en-US" dirty="0" smtClean="0"/>
              <a:t>convert </a:t>
            </a:r>
            <a:r>
              <a:rPr lang="en-US" dirty="0"/>
              <a:t>it into CSV format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7844" y="3457417"/>
            <a:ext cx="6250119" cy="30469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 smtClean="0">
                <a:latin typeface="Courier"/>
                <a:cs typeface="Courier"/>
              </a:rPr>
              <a:t>convertOutputFileToCSV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 smtClean="0">
                <a:latin typeface="Courier"/>
                <a:cs typeface="Courier"/>
              </a:rPr>
              <a:t>outfile</a:t>
            </a:r>
            <a:r>
              <a:rPr lang="en-US" sz="1600" dirty="0">
                <a:latin typeface="Courier"/>
                <a:cs typeface="Courier"/>
              </a:rPr>
              <a:t>): 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 err="1" smtClean="0">
                <a:latin typeface="Courier"/>
                <a:cs typeface="Courier"/>
              </a:rPr>
              <a:t>keywordDict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= {}</a:t>
            </a:r>
            <a:br>
              <a:rPr lang="en-US" sz="1600" dirty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  </a:t>
            </a:r>
            <a:r>
              <a:rPr lang="en-US" sz="1600" dirty="0" err="1" smtClean="0">
                <a:latin typeface="Courier"/>
                <a:cs typeface="Courier"/>
              </a:rPr>
              <a:t>fileobject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= open(</a:t>
            </a:r>
            <a:r>
              <a:rPr lang="en-US" sz="1600" dirty="0" err="1">
                <a:latin typeface="Courier"/>
                <a:cs typeface="Courier"/>
              </a:rPr>
              <a:t>outputfile</a:t>
            </a:r>
            <a:r>
              <a:rPr lang="en-US" sz="1600" dirty="0">
                <a:latin typeface="Courier"/>
                <a:cs typeface="Courier"/>
              </a:rPr>
              <a:t>) 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 err="1" smtClean="0">
                <a:latin typeface="Courier"/>
                <a:cs typeface="Courier"/>
              </a:rPr>
              <a:t>outputCSVfile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= open (</a:t>
            </a:r>
            <a:r>
              <a:rPr lang="en-US" sz="1600" dirty="0" err="1">
                <a:latin typeface="Courier"/>
                <a:cs typeface="Courier"/>
              </a:rPr>
              <a:t>outputfile</a:t>
            </a:r>
            <a:r>
              <a:rPr lang="en-US" sz="1600" dirty="0">
                <a:latin typeface="Courier"/>
                <a:cs typeface="Courier"/>
              </a:rPr>
              <a:t> + ’.</a:t>
            </a:r>
            <a:r>
              <a:rPr lang="en-US" sz="1600" dirty="0" err="1">
                <a:latin typeface="Courier"/>
                <a:cs typeface="Courier"/>
              </a:rPr>
              <a:t>csv</a:t>
            </a:r>
            <a:r>
              <a:rPr lang="en-US" sz="1600" dirty="0">
                <a:latin typeface="Courier"/>
                <a:cs typeface="Courier"/>
              </a:rPr>
              <a:t>’) 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lines </a:t>
            </a:r>
            <a:r>
              <a:rPr lang="en-US" sz="1600" dirty="0">
                <a:latin typeface="Courier"/>
                <a:cs typeface="Courier"/>
              </a:rPr>
              <a:t>= </a:t>
            </a:r>
            <a:r>
              <a:rPr lang="en-US" sz="1600" dirty="0" err="1">
                <a:latin typeface="Courier"/>
                <a:cs typeface="Courier"/>
              </a:rPr>
              <a:t>fileobject.readlines</a:t>
            </a:r>
            <a:r>
              <a:rPr lang="en-US" sz="1600" dirty="0">
                <a:latin typeface="Courier"/>
                <a:cs typeface="Courier"/>
              </a:rPr>
              <a:t>() </a:t>
            </a:r>
            <a:endParaRPr lang="en-US" sz="1600" i="1" dirty="0" smtClean="0">
              <a:latin typeface="Courier"/>
              <a:cs typeface="Courier"/>
            </a:endParaRPr>
          </a:p>
          <a:p>
            <a:r>
              <a:rPr lang="en-US" sz="1600" b="1" dirty="0" smtClean="0">
                <a:latin typeface="Courier"/>
                <a:cs typeface="Courier"/>
              </a:rPr>
              <a:t>  for </a:t>
            </a:r>
            <a:r>
              <a:rPr lang="en-US" sz="1600" dirty="0">
                <a:latin typeface="Courier"/>
                <a:cs typeface="Courier"/>
              </a:rPr>
              <a:t>line </a:t>
            </a:r>
            <a:r>
              <a:rPr lang="en-US" sz="1600" b="1" dirty="0">
                <a:latin typeface="Courier"/>
                <a:cs typeface="Courier"/>
              </a:rPr>
              <a:t>in </a:t>
            </a:r>
            <a:r>
              <a:rPr lang="en-US" sz="1600" dirty="0">
                <a:latin typeface="Courier"/>
                <a:cs typeface="Courier"/>
              </a:rPr>
              <a:t>lines: </a:t>
            </a:r>
          </a:p>
          <a:p>
            <a:r>
              <a:rPr lang="en-US" sz="1600" dirty="0" smtClean="0">
                <a:latin typeface="Courier"/>
                <a:cs typeface="Courier"/>
              </a:rPr>
              <a:t>    </a:t>
            </a:r>
            <a:r>
              <a:rPr lang="en-US" sz="1600" dirty="0" err="1" smtClean="0">
                <a:latin typeface="Courier"/>
                <a:cs typeface="Courier"/>
              </a:rPr>
              <a:t>listSplitted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= </a:t>
            </a:r>
            <a:r>
              <a:rPr lang="en-US" sz="1600" dirty="0" err="1">
                <a:latin typeface="Courier"/>
                <a:cs typeface="Courier"/>
              </a:rPr>
              <a:t>line.split</a:t>
            </a:r>
            <a:r>
              <a:rPr lang="en-US" sz="1600" dirty="0">
                <a:latin typeface="Courier"/>
                <a:cs typeface="Courier"/>
              </a:rPr>
              <a:t>("=") 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  keyword </a:t>
            </a:r>
            <a:r>
              <a:rPr lang="en-US" sz="1600" dirty="0">
                <a:latin typeface="Courier"/>
                <a:cs typeface="Courier"/>
              </a:rPr>
              <a:t>= </a:t>
            </a:r>
            <a:r>
              <a:rPr lang="en-US" sz="1600" dirty="0" err="1">
                <a:latin typeface="Courier"/>
                <a:cs typeface="Courier"/>
              </a:rPr>
              <a:t>listSplitted</a:t>
            </a:r>
            <a:r>
              <a:rPr lang="en-US" sz="1600" dirty="0">
                <a:latin typeface="Courier"/>
                <a:cs typeface="Courier"/>
              </a:rPr>
              <a:t>[0]</a:t>
            </a:r>
            <a:br>
              <a:rPr lang="en-US" sz="1600" dirty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    value </a:t>
            </a:r>
            <a:r>
              <a:rPr lang="en-US" sz="1600" dirty="0">
                <a:latin typeface="Courier"/>
                <a:cs typeface="Courier"/>
              </a:rPr>
              <a:t>= </a:t>
            </a:r>
            <a:r>
              <a:rPr lang="en-US" sz="1600" dirty="0" err="1">
                <a:latin typeface="Courier"/>
                <a:cs typeface="Courier"/>
              </a:rPr>
              <a:t>listSplitted</a:t>
            </a:r>
            <a:r>
              <a:rPr lang="en-US" sz="1600" dirty="0">
                <a:latin typeface="Courier"/>
                <a:cs typeface="Courier"/>
              </a:rPr>
              <a:t>[1] 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  </a:t>
            </a:r>
            <a:r>
              <a:rPr lang="en-US" sz="1600" dirty="0" err="1" smtClean="0">
                <a:latin typeface="Courier"/>
                <a:cs typeface="Courier"/>
              </a:rPr>
              <a:t>keyDict</a:t>
            </a:r>
            <a:r>
              <a:rPr lang="en-US" sz="1600" dirty="0" smtClean="0">
                <a:latin typeface="Courier"/>
                <a:cs typeface="Courier"/>
              </a:rPr>
              <a:t>[</a:t>
            </a:r>
            <a:r>
              <a:rPr lang="en-US" sz="1600" dirty="0">
                <a:latin typeface="Courier"/>
                <a:cs typeface="Courier"/>
              </a:rPr>
              <a:t>keyword] = value </a:t>
            </a:r>
          </a:p>
          <a:p>
            <a:r>
              <a:rPr lang="en-US" sz="1600" dirty="0" smtClean="0">
                <a:latin typeface="Courier"/>
                <a:cs typeface="Courier"/>
              </a:rPr>
              <a:t>  </a:t>
            </a:r>
            <a:r>
              <a:rPr lang="en-US" sz="1600" dirty="0" err="1" smtClean="0">
                <a:latin typeface="Courier"/>
                <a:cs typeface="Courier"/>
              </a:rPr>
              <a:t>outputCSVfile.write</a:t>
            </a:r>
            <a:r>
              <a:rPr lang="en-US" sz="1600" dirty="0">
                <a:latin typeface="Courier"/>
                <a:cs typeface="Courier"/>
              </a:rPr>
              <a:t>(’,’.join(</a:t>
            </a:r>
            <a:r>
              <a:rPr lang="en-US" sz="1600" dirty="0" err="1" smtClean="0">
                <a:latin typeface="Courier"/>
                <a:cs typeface="Courier"/>
              </a:rPr>
              <a:t>keyDict.keys</a:t>
            </a:r>
            <a:r>
              <a:rPr lang="en-US" sz="1600" dirty="0">
                <a:latin typeface="Courier"/>
                <a:cs typeface="Courier"/>
              </a:rPr>
              <a:t>())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outputCSVfile.write</a:t>
            </a:r>
            <a:r>
              <a:rPr lang="en-US" sz="1600" dirty="0">
                <a:latin typeface="Courier"/>
                <a:cs typeface="Courier"/>
              </a:rPr>
              <a:t>(’,’.join(</a:t>
            </a:r>
            <a:r>
              <a:rPr lang="en-US" sz="1600" dirty="0" err="1" smtClean="0">
                <a:latin typeface="Courier"/>
                <a:cs typeface="Courier"/>
              </a:rPr>
              <a:t>keyDict.values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>
                <a:latin typeface="Courier"/>
                <a:cs typeface="Courier"/>
              </a:rPr>
              <a:t>))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182769" y="3009655"/>
            <a:ext cx="2427311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Input Parser Example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87554" y="3501463"/>
            <a:ext cx="2148356" cy="5847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result1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= aValue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1</a:t>
            </a:r>
            <a:endParaRPr lang="en-US" sz="1600" dirty="0" smtClean="0">
              <a:solidFill>
                <a:srgbClr val="1A4DB2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result2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= aValue2</a:t>
            </a:r>
            <a:endParaRPr lang="en-US" sz="1600" dirty="0">
              <a:solidFill>
                <a:srgbClr val="1A4DB2"/>
              </a:solidFill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124724" y="3009655"/>
            <a:ext cx="1283890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Output Text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87554" y="4688887"/>
            <a:ext cx="2148356" cy="5847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r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esult1,result2</a:t>
            </a:r>
          </a:p>
          <a:p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aValue1,aValue2</a:t>
            </a:r>
            <a:endParaRPr lang="en-US" sz="1600" dirty="0">
              <a:solidFill>
                <a:srgbClr val="1A4DB2"/>
              </a:solidFill>
              <a:latin typeface="Courier"/>
              <a:cs typeface="Courier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124724" y="4211096"/>
            <a:ext cx="1283890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Output CSV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32674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type="body" idx="1"/>
          </p:nvPr>
        </p:nvSpPr>
        <p:spPr>
          <a:xfrm>
            <a:off x="455613" y="1598613"/>
            <a:ext cx="8231187" cy="1396371"/>
          </a:xfrm>
        </p:spPr>
        <p:txBody>
          <a:bodyPr/>
          <a:lstStyle/>
          <a:p>
            <a:pPr algn="just"/>
            <a:r>
              <a:rPr lang="en-US" dirty="0" smtClean="0"/>
              <a:t>RAVEN becomes aware of the codes it can use as Models only at run-time</a:t>
            </a:r>
          </a:p>
          <a:p>
            <a:pPr lvl="1" algn="just"/>
            <a:r>
              <a:rPr lang="en-US" dirty="0" smtClean="0"/>
              <a:t> RAVEN looks for code interfaces and loads them automatically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code interface needs to be placed in a </a:t>
            </a:r>
            <a:r>
              <a:rPr lang="en-US" dirty="0" smtClean="0"/>
              <a:t>new folder </a:t>
            </a:r>
            <a:r>
              <a:rPr lang="en-US" dirty="0"/>
              <a:t>under the directory “</a:t>
            </a:r>
            <a:r>
              <a:rPr lang="en-US" i="1" dirty="0"/>
              <a:t>./raven/framework/</a:t>
            </a:r>
            <a:r>
              <a:rPr lang="en-US" i="1" dirty="0" err="1"/>
              <a:t>CodeInterfaces</a:t>
            </a:r>
            <a:r>
              <a:rPr lang="en-US" i="1" dirty="0"/>
              <a:t>”  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 descr="Screen Shot 2015-04-24 at 1.07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70" y="3464139"/>
            <a:ext cx="6747209" cy="262081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1017169" y="3464140"/>
            <a:ext cx="6747209" cy="2620816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50000"/>
                  <a:satMod val="300000"/>
                  <a:alpha val="0"/>
                </a:schemeClr>
              </a:gs>
              <a:gs pos="35000">
                <a:schemeClr val="accent4">
                  <a:tint val="37000"/>
                  <a:satMod val="300000"/>
                  <a:alpha val="0"/>
                </a:schemeClr>
              </a:gs>
              <a:gs pos="100000">
                <a:schemeClr val="accent4">
                  <a:tint val="15000"/>
                  <a:satMod val="350000"/>
                  <a:alpha val="0"/>
                </a:schemeClr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Coupling an Application with RAVEN: </a:t>
            </a:r>
            <a:r>
              <a:rPr lang="en-US" b="0" dirty="0" smtClean="0"/>
              <a:t>Interfaces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239297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Coupling an Application with RAVEN: </a:t>
            </a:r>
            <a:r>
              <a:rPr lang="en-US" b="0" dirty="0" smtClean="0"/>
              <a:t>Methods</a:t>
            </a:r>
            <a:endParaRPr lang="en-US" b="0" dirty="0"/>
          </a:p>
        </p:txBody>
      </p:sp>
      <p:sp>
        <p:nvSpPr>
          <p:cNvPr id="15" name="TextBox 14"/>
          <p:cNvSpPr txBox="1"/>
          <p:nvPr/>
        </p:nvSpPr>
        <p:spPr>
          <a:xfrm>
            <a:off x="518188" y="3529174"/>
            <a:ext cx="671059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 smtClean="0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 smtClean="0">
                <a:latin typeface="Courier"/>
                <a:cs typeface="Courier"/>
              </a:rPr>
              <a:t>generateCommand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i="1" dirty="0" err="1" smtClean="0">
                <a:latin typeface="Courier"/>
                <a:cs typeface="Courier"/>
              </a:rPr>
              <a:t>self,</a:t>
            </a:r>
            <a:r>
              <a:rPr lang="en-US" sz="1600" dirty="0" err="1" smtClean="0">
                <a:latin typeface="Courier"/>
                <a:cs typeface="Courier"/>
              </a:rPr>
              <a:t>input,exe,clargs,fargs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8186" y="4399575"/>
            <a:ext cx="6710591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dirty="0" err="1" smtClean="0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 smtClean="0">
                <a:latin typeface="Courier"/>
                <a:cs typeface="Courier"/>
              </a:rPr>
              <a:t>finalizeCodeOutput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i="1" dirty="0" err="1">
                <a:latin typeface="Courier"/>
                <a:cs typeface="Courier"/>
              </a:rPr>
              <a:t>self</a:t>
            </a:r>
            <a:r>
              <a:rPr lang="en-US" sz="1600" i="1" dirty="0" err="1" smtClean="0">
                <a:latin typeface="Courier"/>
                <a:cs typeface="Courier"/>
              </a:rPr>
              <a:t>,command,output,workDir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8188" y="3968523"/>
            <a:ext cx="6710591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dirty="0" err="1" smtClean="0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 smtClean="0">
                <a:latin typeface="Courier"/>
                <a:cs typeface="Courier"/>
              </a:rPr>
              <a:t>createNewInput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i="1" dirty="0" err="1" smtClean="0">
                <a:latin typeface="Courier"/>
                <a:cs typeface="Courier"/>
              </a:rPr>
              <a:t>self,inputs,samplerType</a:t>
            </a:r>
            <a:r>
              <a:rPr lang="en-US" sz="1600" i="1" dirty="0" smtClean="0">
                <a:latin typeface="Courier"/>
                <a:cs typeface="Courier"/>
              </a:rPr>
              <a:t>,**</a:t>
            </a:r>
            <a:r>
              <a:rPr lang="en-US" sz="1600" i="1" dirty="0" err="1" smtClean="0">
                <a:latin typeface="Courier"/>
                <a:cs typeface="Courier"/>
              </a:rPr>
              <a:t>Kwargs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8190" y="5307720"/>
            <a:ext cx="671059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dirty="0" err="1" smtClean="0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 smtClean="0">
                <a:latin typeface="Courier"/>
                <a:cs typeface="Courier"/>
              </a:rPr>
              <a:t>getInputExtension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i="1" dirty="0" smtClean="0">
                <a:latin typeface="Courier"/>
                <a:cs typeface="Courier"/>
              </a:rPr>
              <a:t>self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7388764" y="5292591"/>
            <a:ext cx="138742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Optional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7388764" y="4846641"/>
            <a:ext cx="138742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Optional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388764" y="3517020"/>
            <a:ext cx="138742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Required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8188" y="3105100"/>
            <a:ext cx="671059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class </a:t>
            </a:r>
            <a:r>
              <a:rPr lang="en-US" sz="1600" b="1" dirty="0" err="1" smtClean="0">
                <a:latin typeface="Courier"/>
                <a:cs typeface="Courier"/>
              </a:rPr>
              <a:t>newApplication</a:t>
            </a:r>
            <a:r>
              <a:rPr lang="en-US" sz="1600" b="1" dirty="0" smtClean="0">
                <a:latin typeface="Courier"/>
                <a:cs typeface="Courier"/>
              </a:rPr>
              <a:t>(</a:t>
            </a:r>
            <a:r>
              <a:rPr lang="en-US" sz="1600" dirty="0" err="1" smtClean="0">
                <a:latin typeface="Courier"/>
                <a:cs typeface="Courier"/>
              </a:rPr>
              <a:t>CodeInterfaceBase</a:t>
            </a:r>
            <a:r>
              <a:rPr lang="en-US" sz="1600" b="1" dirty="0" smtClean="0">
                <a:latin typeface="Courier"/>
                <a:cs typeface="Courier"/>
              </a:rPr>
              <a:t>):</a:t>
            </a:r>
            <a:endParaRPr lang="en-US" sz="1600" dirty="0" smtClean="0">
              <a:latin typeface="Courier"/>
              <a:cs typeface="Courier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 bwMode="auto">
          <a:xfrm>
            <a:off x="455613" y="1495840"/>
            <a:ext cx="8231187" cy="1477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dirty="0" smtClean="0"/>
              <a:t>RAVEN </a:t>
            </a:r>
            <a:r>
              <a:rPr lang="en-US" dirty="0"/>
              <a:t>imports all the “Code Interfaces” at run-time, without actually knowing the syntax of the driven </a:t>
            </a:r>
            <a:r>
              <a:rPr lang="en-US" dirty="0" smtClean="0"/>
              <a:t>codes</a:t>
            </a:r>
          </a:p>
          <a:p>
            <a:pPr algn="just"/>
            <a:r>
              <a:rPr lang="en-US" dirty="0" smtClean="0"/>
              <a:t>In </a:t>
            </a:r>
            <a:r>
              <a:rPr lang="en-US" dirty="0"/>
              <a:t>order to make RAVEN able to drive a </a:t>
            </a:r>
            <a:r>
              <a:rPr lang="en-US" dirty="0" smtClean="0"/>
              <a:t>new Application, a </a:t>
            </a:r>
            <a:r>
              <a:rPr lang="en-US" dirty="0" smtClean="0">
                <a:latin typeface="Courier"/>
                <a:cs typeface="Courier"/>
              </a:rPr>
              <a:t>Python</a:t>
            </a:r>
            <a:r>
              <a:rPr lang="en-US" dirty="0" smtClean="0"/>
              <a:t> module containing few methods (strict syntax) needs to be implemented: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18189" y="4869110"/>
            <a:ext cx="6710591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dirty="0" err="1" smtClean="0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 smtClean="0">
                <a:latin typeface="Courier"/>
                <a:cs typeface="Courier"/>
              </a:rPr>
              <a:t>checkForOutputFailure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i="1" dirty="0" err="1" smtClean="0">
                <a:latin typeface="Courier"/>
                <a:cs typeface="Courier"/>
              </a:rPr>
              <a:t>self,output</a:t>
            </a:r>
            <a:r>
              <a:rPr lang="en-US" sz="1600" i="1" dirty="0" err="1">
                <a:latin typeface="Courier"/>
                <a:cs typeface="Courier"/>
              </a:rPr>
              <a:t>,workDir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7388764" y="4399575"/>
            <a:ext cx="138742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Optional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388764" y="3968523"/>
            <a:ext cx="138742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Required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8197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4796" y="1004888"/>
            <a:ext cx="8916432" cy="363561"/>
          </a:xfrm>
        </p:spPr>
        <p:txBody>
          <a:bodyPr/>
          <a:lstStyle/>
          <a:p>
            <a:pPr algn="ctr"/>
            <a:r>
              <a:rPr lang="en-US" sz="2700" b="0" dirty="0"/>
              <a:t>Coupling an Application with RAVEN: </a:t>
            </a:r>
            <a:r>
              <a:rPr lang="en-US" sz="2700" b="0" dirty="0" err="1" smtClean="0"/>
              <a:t>generateCommand</a:t>
            </a:r>
            <a:endParaRPr lang="en-US" sz="2700" b="0" dirty="0"/>
          </a:p>
        </p:txBody>
      </p:sp>
      <p:sp>
        <p:nvSpPr>
          <p:cNvPr id="15" name="TextBox 14"/>
          <p:cNvSpPr txBox="1"/>
          <p:nvPr/>
        </p:nvSpPr>
        <p:spPr>
          <a:xfrm>
            <a:off x="124797" y="4204857"/>
            <a:ext cx="7084322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>
                <a:latin typeface="Courier"/>
                <a:cs typeface="Courier"/>
              </a:rPr>
              <a:t>generateCommand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i="1" dirty="0" err="1">
                <a:latin typeface="Courier"/>
                <a:cs typeface="Courier"/>
              </a:rPr>
              <a:t>self,</a:t>
            </a:r>
            <a:r>
              <a:rPr lang="en-US" sz="1600" dirty="0" err="1">
                <a:latin typeface="Courier"/>
                <a:cs typeface="Courier"/>
              </a:rPr>
              <a:t>input,exe,clargs,</a:t>
            </a:r>
            <a:r>
              <a:rPr lang="en-US" sz="1600" dirty="0" err="1" smtClean="0">
                <a:latin typeface="Courier"/>
                <a:cs typeface="Courier"/>
              </a:rPr>
              <a:t>fargs</a:t>
            </a:r>
            <a:r>
              <a:rPr lang="en-US" sz="1600" dirty="0" smtClean="0">
                <a:latin typeface="Courier"/>
                <a:cs typeface="Courier"/>
              </a:rPr>
              <a:t>):</a:t>
            </a:r>
          </a:p>
          <a:p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inp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= 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input[0]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</a:p>
          <a:p>
            <a:r>
              <a:rPr lang="en-US" sz="1600" dirty="0" smtClean="0">
                <a:latin typeface="Courier"/>
                <a:cs typeface="Courier"/>
              </a:rPr>
              <a:t>  </a:t>
            </a:r>
            <a:r>
              <a:rPr lang="en-US" sz="1600" dirty="0" err="1" smtClean="0">
                <a:latin typeface="Courier"/>
                <a:cs typeface="Courier"/>
              </a:rPr>
              <a:t>outfile</a:t>
            </a:r>
            <a:r>
              <a:rPr lang="en-US" sz="1600" dirty="0" smtClean="0">
                <a:latin typeface="Courier"/>
                <a:cs typeface="Courier"/>
              </a:rPr>
              <a:t>=’out ̃’+</a:t>
            </a:r>
            <a:r>
              <a:rPr lang="en-US" sz="1600" dirty="0" err="1" smtClean="0">
                <a:latin typeface="Courier"/>
                <a:cs typeface="Courier"/>
              </a:rPr>
              <a:t>os.path.split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inp</a:t>
            </a:r>
            <a:r>
              <a:rPr lang="en-US" sz="1600" dirty="0" smtClean="0">
                <a:latin typeface="Courier"/>
                <a:cs typeface="Courier"/>
              </a:rPr>
              <a:t>)[1].split(</a:t>
            </a:r>
            <a:r>
              <a:rPr lang="en-US" sz="1600" dirty="0" smtClean="0">
                <a:solidFill>
                  <a:srgbClr val="32946A"/>
                </a:solidFill>
                <a:latin typeface="Courier"/>
                <a:cs typeface="Courier"/>
              </a:rPr>
              <a:t>’.’</a:t>
            </a:r>
            <a:r>
              <a:rPr lang="en-US" sz="1600" dirty="0" smtClean="0">
                <a:latin typeface="Courier"/>
                <a:cs typeface="Courier"/>
              </a:rPr>
              <a:t>)[0] </a:t>
            </a:r>
          </a:p>
          <a:p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executeCommand</a:t>
            </a:r>
            <a:r>
              <a:rPr lang="en-US" sz="1600" dirty="0">
                <a:latin typeface="Courier"/>
                <a:cs typeface="Courier"/>
              </a:rPr>
              <a:t> = (</a:t>
            </a:r>
            <a:r>
              <a:rPr lang="en-US" sz="1600" dirty="0" smtClean="0">
                <a:latin typeface="Courier"/>
                <a:cs typeface="Courier"/>
              </a:rPr>
              <a:t>exe+ </a:t>
            </a:r>
            <a:r>
              <a:rPr lang="en-US" sz="1600" dirty="0">
                <a:solidFill>
                  <a:srgbClr val="32946A"/>
                </a:solidFill>
                <a:latin typeface="Courier"/>
                <a:cs typeface="Courier"/>
              </a:rPr>
              <a:t>‘ -</a:t>
            </a:r>
            <a:r>
              <a:rPr lang="en-US" sz="1600" dirty="0" err="1">
                <a:solidFill>
                  <a:srgbClr val="32946A"/>
                </a:solidFill>
                <a:latin typeface="Courier"/>
                <a:cs typeface="Courier"/>
              </a:rPr>
              <a:t>i</a:t>
            </a:r>
            <a:r>
              <a:rPr lang="en-US" sz="1600" dirty="0">
                <a:solidFill>
                  <a:srgbClr val="32946A"/>
                </a:solidFill>
                <a:latin typeface="Courier"/>
                <a:cs typeface="Courier"/>
              </a:rPr>
              <a:t> ‘ </a:t>
            </a:r>
            <a:r>
              <a:rPr lang="en-US" sz="1600" dirty="0">
                <a:latin typeface="Courier"/>
                <a:cs typeface="Courier"/>
              </a:rPr>
              <a:t>+</a:t>
            </a:r>
            <a:r>
              <a:rPr lang="en-US" sz="1600" dirty="0" err="1">
                <a:latin typeface="Courier"/>
                <a:cs typeface="Courier"/>
              </a:rPr>
              <a:t>os.path.split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"/>
                <a:cs typeface="Courier"/>
              </a:rPr>
              <a:t>inp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  <a:r>
              <a:rPr lang="en-US" sz="1600" dirty="0">
                <a:latin typeface="Courier"/>
                <a:cs typeface="Courier"/>
              </a:rPr>
              <a:t>[1]) </a:t>
            </a:r>
            <a:endParaRPr lang="en-US" sz="1600" dirty="0" smtClean="0">
              <a:solidFill>
                <a:srgbClr val="1A4DB2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 return 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600" dirty="0" err="1" smtClean="0">
                <a:latin typeface="Courier"/>
                <a:cs typeface="Courier"/>
              </a:rPr>
              <a:t>executeCommand,outfile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  <a:endParaRPr lang="en-US" sz="16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14053" y="1491083"/>
            <a:ext cx="8471390" cy="968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Used </a:t>
            </a:r>
            <a:r>
              <a:rPr lang="en-US" dirty="0"/>
              <a:t>to retrieve the command </a:t>
            </a:r>
            <a:r>
              <a:rPr lang="en-US" dirty="0" smtClean="0"/>
              <a:t>needed </a:t>
            </a:r>
            <a:r>
              <a:rPr lang="en-US" dirty="0"/>
              <a:t>to launch the driven </a:t>
            </a:r>
            <a:r>
              <a:rPr lang="en-US" dirty="0" smtClean="0"/>
              <a:t>App and </a:t>
            </a:r>
            <a:r>
              <a:rPr lang="en-US" dirty="0"/>
              <a:t>the root of the </a:t>
            </a:r>
            <a:r>
              <a:rPr lang="en-US" dirty="0" smtClean="0"/>
              <a:t>output file</a:t>
            </a:r>
          </a:p>
          <a:p>
            <a:r>
              <a:rPr lang="en-US" dirty="0" smtClean="0"/>
              <a:t>The return </a:t>
            </a:r>
            <a:r>
              <a:rPr lang="en-US" dirty="0"/>
              <a:t>data type must be a </a:t>
            </a:r>
            <a:r>
              <a:rPr lang="en-US" dirty="0" smtClean="0"/>
              <a:t>TUPLE</a:t>
            </a:r>
            <a:endParaRPr lang="en-US" dirty="0"/>
          </a:p>
          <a:p>
            <a:endParaRPr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7299372" y="4178958"/>
            <a:ext cx="138742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Optional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7299372" y="4180597"/>
            <a:ext cx="138742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Required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j-lt"/>
            </a:endParaRPr>
          </a:p>
        </p:txBody>
      </p:sp>
      <p:sp>
        <p:nvSpPr>
          <p:cNvPr id="20" name="Down Arrow 19"/>
          <p:cNvSpPr/>
          <p:nvPr/>
        </p:nvSpPr>
        <p:spPr bwMode="auto">
          <a:xfrm rot="10800000">
            <a:off x="3424245" y="3814005"/>
            <a:ext cx="264272" cy="390851"/>
          </a:xfrm>
          <a:prstGeom prst="downArrow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56000"/>
                </a:schemeClr>
              </a:gs>
              <a:gs pos="80000">
                <a:schemeClr val="accent5">
                  <a:shade val="93000"/>
                  <a:satMod val="130000"/>
                  <a:alpha val="56000"/>
                </a:schemeClr>
              </a:gs>
              <a:gs pos="100000">
                <a:schemeClr val="accent5">
                  <a:shade val="94000"/>
                  <a:satMod val="135000"/>
                  <a:alpha val="56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3249452" y="4224504"/>
            <a:ext cx="627783" cy="30977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37000"/>
                </a:schemeClr>
              </a:gs>
              <a:gs pos="80000">
                <a:schemeClr val="accent5">
                  <a:shade val="93000"/>
                  <a:satMod val="130000"/>
                  <a:alpha val="37000"/>
                </a:schemeClr>
              </a:gs>
              <a:gs pos="100000">
                <a:schemeClr val="accent5">
                  <a:shade val="94000"/>
                  <a:satMod val="135000"/>
                  <a:alpha val="37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2954102" y="3144552"/>
            <a:ext cx="1214483" cy="669454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48000"/>
                </a:schemeClr>
              </a:gs>
              <a:gs pos="80000">
                <a:schemeClr val="accent5">
                  <a:shade val="93000"/>
                  <a:satMod val="130000"/>
                  <a:alpha val="48000"/>
                </a:schemeClr>
              </a:gs>
              <a:gs pos="100000">
                <a:schemeClr val="accent5">
                  <a:shade val="94000"/>
                  <a:satMod val="135000"/>
                  <a:alpha val="48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List of input files</a:t>
            </a:r>
          </a:p>
        </p:txBody>
      </p:sp>
      <p:sp>
        <p:nvSpPr>
          <p:cNvPr id="13" name="Down Arrow 12"/>
          <p:cNvSpPr/>
          <p:nvPr/>
        </p:nvSpPr>
        <p:spPr bwMode="auto">
          <a:xfrm>
            <a:off x="4036449" y="4534280"/>
            <a:ext cx="264272" cy="1290920"/>
          </a:xfrm>
          <a:prstGeom prst="downArrow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56000"/>
                </a:schemeClr>
              </a:gs>
              <a:gs pos="80000">
                <a:schemeClr val="accent5">
                  <a:shade val="93000"/>
                  <a:satMod val="130000"/>
                  <a:alpha val="56000"/>
                </a:schemeClr>
              </a:gs>
              <a:gs pos="100000">
                <a:schemeClr val="accent5">
                  <a:shade val="94000"/>
                  <a:satMod val="135000"/>
                  <a:alpha val="56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3909852" y="4224504"/>
            <a:ext cx="497795" cy="30977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37000"/>
                </a:schemeClr>
              </a:gs>
              <a:gs pos="80000">
                <a:schemeClr val="accent5">
                  <a:shade val="93000"/>
                  <a:satMod val="130000"/>
                  <a:alpha val="37000"/>
                </a:schemeClr>
              </a:gs>
              <a:gs pos="100000">
                <a:schemeClr val="accent5">
                  <a:shade val="94000"/>
                  <a:satMod val="135000"/>
                  <a:alpha val="37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561343" y="5825200"/>
            <a:ext cx="1324422" cy="403411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48000"/>
                </a:schemeClr>
              </a:gs>
              <a:gs pos="80000">
                <a:schemeClr val="accent5">
                  <a:shade val="93000"/>
                  <a:satMod val="130000"/>
                  <a:alpha val="48000"/>
                </a:schemeClr>
              </a:gs>
              <a:gs pos="100000">
                <a:schemeClr val="accent5">
                  <a:shade val="94000"/>
                  <a:satMod val="135000"/>
                  <a:alpha val="48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Executable</a:t>
            </a:r>
          </a:p>
        </p:txBody>
      </p:sp>
      <p:sp>
        <p:nvSpPr>
          <p:cNvPr id="21" name="Down Arrow 20"/>
          <p:cNvSpPr/>
          <p:nvPr/>
        </p:nvSpPr>
        <p:spPr bwMode="auto">
          <a:xfrm rot="10800000">
            <a:off x="5065578" y="3814004"/>
            <a:ext cx="264272" cy="410499"/>
          </a:xfrm>
          <a:prstGeom prst="downArrow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56000"/>
                </a:schemeClr>
              </a:gs>
              <a:gs pos="80000">
                <a:schemeClr val="accent5">
                  <a:shade val="93000"/>
                  <a:satMod val="130000"/>
                  <a:alpha val="56000"/>
                </a:schemeClr>
              </a:gs>
              <a:gs pos="100000">
                <a:schemeClr val="accent5">
                  <a:shade val="94000"/>
                  <a:satMod val="135000"/>
                  <a:alpha val="56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4483846" y="4224504"/>
            <a:ext cx="1462277" cy="30977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37000"/>
                </a:schemeClr>
              </a:gs>
              <a:gs pos="80000">
                <a:schemeClr val="accent5">
                  <a:shade val="93000"/>
                  <a:satMod val="130000"/>
                  <a:alpha val="37000"/>
                </a:schemeClr>
              </a:gs>
              <a:gs pos="100000">
                <a:schemeClr val="accent5">
                  <a:shade val="94000"/>
                  <a:satMod val="135000"/>
                  <a:alpha val="37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4535232" y="3151893"/>
            <a:ext cx="1324422" cy="609274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48000"/>
                </a:schemeClr>
              </a:gs>
              <a:gs pos="80000">
                <a:schemeClr val="accent5">
                  <a:shade val="93000"/>
                  <a:satMod val="130000"/>
                  <a:alpha val="48000"/>
                </a:schemeClr>
              </a:gs>
              <a:gs pos="100000">
                <a:schemeClr val="accent5">
                  <a:shade val="94000"/>
                  <a:satMod val="135000"/>
                  <a:alpha val="48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Optional Arguments</a:t>
            </a:r>
          </a:p>
        </p:txBody>
      </p:sp>
    </p:spTree>
    <p:extLst>
      <p:ext uri="{BB962C8B-B14F-4D97-AF65-F5344CB8AC3E}">
        <p14:creationId xmlns:p14="http://schemas.microsoft.com/office/powerpoint/2010/main" val="1575689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9" grpId="0" animBg="1"/>
      <p:bldP spid="31" grpId="0" animBg="1"/>
      <p:bldP spid="13" grpId="0" animBg="1"/>
      <p:bldP spid="14" grpId="0" animBg="1"/>
      <p:bldP spid="18" grpId="0" animBg="1"/>
      <p:bldP spid="21" grpId="0" animBg="1"/>
      <p:bldP spid="22" grpId="0" animBg="1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7299372" y="3623250"/>
            <a:ext cx="138742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Optional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4796" y="1004888"/>
            <a:ext cx="8916432" cy="363561"/>
          </a:xfrm>
        </p:spPr>
        <p:txBody>
          <a:bodyPr/>
          <a:lstStyle/>
          <a:p>
            <a:pPr algn="ctr"/>
            <a:r>
              <a:rPr lang="en-US" sz="2700" b="0" dirty="0"/>
              <a:t>Coupling an Application with RAVEN: </a:t>
            </a:r>
            <a:r>
              <a:rPr lang="en-US" sz="2700" b="0" dirty="0" err="1" smtClean="0"/>
              <a:t>createNewInput</a:t>
            </a:r>
            <a:endParaRPr lang="en-US" sz="2700" b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14053" y="1491083"/>
            <a:ext cx="8471390" cy="1340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Used to generate an input based on the information that RAVEN passes </a:t>
            </a:r>
          </a:p>
          <a:p>
            <a:r>
              <a:rPr lang="en-US" dirty="0" smtClean="0"/>
              <a:t>This </a:t>
            </a:r>
            <a:r>
              <a:rPr lang="en-US" dirty="0"/>
              <a:t>method needs to return a list containing the path and filenames of the modified </a:t>
            </a:r>
            <a:r>
              <a:rPr lang="en-US" dirty="0" smtClean="0"/>
              <a:t>input files </a:t>
            </a:r>
          </a:p>
          <a:p>
            <a:endParaRPr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7299372" y="3623250"/>
            <a:ext cx="138742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Optional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7299372" y="3624889"/>
            <a:ext cx="138742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Required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j-lt"/>
            </a:endParaRP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715375" y="6553200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55613" y="3532783"/>
            <a:ext cx="6763003" cy="30469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 smtClean="0">
                <a:latin typeface="Courier"/>
                <a:cs typeface="Courier"/>
              </a:rPr>
              <a:t>createNewInput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i="1" dirty="0" err="1" smtClean="0">
                <a:latin typeface="Courier"/>
                <a:cs typeface="Courier"/>
              </a:rPr>
              <a:t>self,inputs,samplerType</a:t>
            </a:r>
            <a:r>
              <a:rPr lang="en-US" sz="1600" i="1" dirty="0" smtClean="0">
                <a:latin typeface="Courier"/>
                <a:cs typeface="Courier"/>
              </a:rPr>
              <a:t>,**</a:t>
            </a:r>
            <a:r>
              <a:rPr lang="en-US" sz="1600" i="1" dirty="0" err="1" smtClean="0">
                <a:latin typeface="Courier"/>
                <a:cs typeface="Courier"/>
              </a:rPr>
              <a:t>Kwargs</a:t>
            </a:r>
            <a:r>
              <a:rPr lang="en-US" sz="1600" dirty="0" smtClean="0">
                <a:latin typeface="Courier"/>
                <a:cs typeface="Courier"/>
              </a:rPr>
              <a:t>):</a:t>
            </a:r>
          </a:p>
          <a:p>
            <a:r>
              <a:rPr lang="en-US" sz="1600" dirty="0" smtClean="0">
                <a:latin typeface="Courier"/>
                <a:cs typeface="Courier"/>
              </a:rPr>
              <a:t>  parser </a:t>
            </a:r>
            <a:r>
              <a:rPr lang="en-US" sz="1600" dirty="0">
                <a:latin typeface="Courier"/>
                <a:cs typeface="Courier"/>
              </a:rPr>
              <a:t>= </a:t>
            </a:r>
            <a:r>
              <a:rPr lang="en-US" sz="1600" dirty="0" err="1">
                <a:latin typeface="Courier"/>
                <a:cs typeface="Courier"/>
              </a:rPr>
              <a:t>simpleInputParser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currentInputFiles</a:t>
            </a:r>
            <a:r>
              <a:rPr lang="en-US" sz="1600" dirty="0" smtClean="0">
                <a:latin typeface="Courier"/>
                <a:cs typeface="Courier"/>
              </a:rPr>
              <a:t>[0])</a:t>
            </a: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 err="1" smtClean="0">
                <a:latin typeface="Courier"/>
                <a:cs typeface="Courier"/>
              </a:rPr>
              <a:t>sampledVars</a:t>
            </a:r>
            <a:r>
              <a:rPr lang="en-US" sz="1600" dirty="0" smtClean="0">
                <a:latin typeface="Courier"/>
                <a:cs typeface="Courier"/>
              </a:rPr>
              <a:t> = </a:t>
            </a:r>
            <a:r>
              <a:rPr lang="en-US" sz="1600" dirty="0" err="1" smtClean="0">
                <a:latin typeface="Courier"/>
                <a:cs typeface="Courier"/>
              </a:rPr>
              <a:t>Kwargs</a:t>
            </a:r>
            <a:r>
              <a:rPr lang="en-US" sz="1600" dirty="0">
                <a:latin typeface="Courier"/>
                <a:cs typeface="Courier"/>
              </a:rPr>
              <a:t>[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"/>
                <a:cs typeface="Courier"/>
              </a:rPr>
              <a:t>’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ourier"/>
                <a:cs typeface="Courier"/>
              </a:rPr>
              <a:t>SampledVars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"/>
                <a:cs typeface="Courier"/>
              </a:rPr>
              <a:t>’</a:t>
            </a:r>
            <a:r>
              <a:rPr lang="en-US" sz="1600" dirty="0" smtClean="0">
                <a:latin typeface="Courier"/>
                <a:cs typeface="Courier"/>
              </a:rPr>
              <a:t>]</a:t>
            </a:r>
          </a:p>
          <a:p>
            <a:r>
              <a:rPr lang="en-US" sz="1600" dirty="0" smtClean="0">
                <a:latin typeface="Courier"/>
                <a:cs typeface="Courier"/>
              </a:rPr>
              <a:t>  </a:t>
            </a:r>
            <a:r>
              <a:rPr lang="en-US" sz="1600" dirty="0" err="1" smtClean="0">
                <a:latin typeface="Courier"/>
                <a:cs typeface="Courier"/>
              </a:rPr>
              <a:t>parser.modifyInternalDictionary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 err="1" smtClean="0">
                <a:latin typeface="Courier"/>
                <a:cs typeface="Courier"/>
              </a:rPr>
              <a:t>sampledVars</a:t>
            </a:r>
            <a:r>
              <a:rPr lang="en-US" sz="1600" dirty="0" smtClean="0">
                <a:latin typeface="Courier"/>
                <a:cs typeface="Courier"/>
              </a:rPr>
              <a:t>) </a:t>
            </a:r>
          </a:p>
          <a:p>
            <a:r>
              <a:rPr lang="en-US" sz="1600" dirty="0" smtClean="0">
                <a:latin typeface="Courier"/>
                <a:cs typeface="Courier"/>
              </a:rPr>
              <a:t>  temp </a:t>
            </a:r>
            <a:r>
              <a:rPr lang="en-US" sz="1600" dirty="0">
                <a:latin typeface="Courier"/>
                <a:cs typeface="Courier"/>
              </a:rPr>
              <a:t>= </a:t>
            </a:r>
            <a:r>
              <a:rPr lang="en-US" sz="1600" dirty="0" err="1">
                <a:latin typeface="Courier"/>
                <a:cs typeface="Courier"/>
              </a:rPr>
              <a:t>str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>
                <a:latin typeface="Courier"/>
                <a:cs typeface="Courier"/>
              </a:rPr>
              <a:t>inputs</a:t>
            </a:r>
            <a:r>
              <a:rPr lang="en-US" sz="1600" dirty="0" smtClean="0">
                <a:latin typeface="Courier"/>
                <a:cs typeface="Courier"/>
              </a:rPr>
              <a:t>[</a:t>
            </a:r>
            <a:r>
              <a:rPr lang="en-US" sz="1600" dirty="0">
                <a:latin typeface="Courier"/>
                <a:cs typeface="Courier"/>
              </a:rPr>
              <a:t>index][:]) 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 err="1" smtClean="0">
                <a:latin typeface="Courier"/>
                <a:cs typeface="Courier"/>
              </a:rPr>
              <a:t>newInputFiles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= </a:t>
            </a:r>
            <a:r>
              <a:rPr lang="en-US" sz="1600" dirty="0" err="1">
                <a:latin typeface="Courier"/>
                <a:cs typeface="Courier"/>
              </a:rPr>
              <a:t>copy.copy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>
                <a:latin typeface="Courier"/>
                <a:cs typeface="Courier"/>
              </a:rPr>
              <a:t>inputs</a:t>
            </a:r>
            <a:r>
              <a:rPr lang="en-US" sz="1600" dirty="0" smtClean="0">
                <a:latin typeface="Courier"/>
                <a:cs typeface="Courier"/>
              </a:rPr>
              <a:t>) </a:t>
            </a: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 err="1" smtClean="0">
                <a:latin typeface="Courier"/>
                <a:cs typeface="Courier"/>
              </a:rPr>
              <a:t>newInputFiles</a:t>
            </a:r>
            <a:r>
              <a:rPr lang="en-US" sz="1600" dirty="0" smtClean="0">
                <a:latin typeface="Courier"/>
                <a:cs typeface="Courier"/>
              </a:rPr>
              <a:t>[0] </a:t>
            </a:r>
            <a:r>
              <a:rPr lang="en-US" sz="1600" dirty="0">
                <a:latin typeface="Courier"/>
                <a:cs typeface="Courier"/>
              </a:rPr>
              <a:t>= </a:t>
            </a:r>
            <a:r>
              <a:rPr lang="en-US" sz="1600" dirty="0" err="1">
                <a:latin typeface="Courier"/>
                <a:cs typeface="Courier"/>
              </a:rPr>
              <a:t>os.path.join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os.path.split</a:t>
            </a:r>
            <a:r>
              <a:rPr lang="en-US" sz="1600" dirty="0">
                <a:latin typeface="Courier"/>
                <a:cs typeface="Courier"/>
              </a:rPr>
              <a:t>(temp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  [</a:t>
            </a:r>
            <a:r>
              <a:rPr lang="en-US" sz="1600" dirty="0">
                <a:latin typeface="Courier"/>
                <a:cs typeface="Courier"/>
              </a:rPr>
              <a:t>0], </a:t>
            </a:r>
            <a:r>
              <a:rPr lang="en-US" sz="1600" dirty="0" err="1">
                <a:latin typeface="Courier"/>
                <a:cs typeface="Courier"/>
              </a:rPr>
              <a:t>Kwargs</a:t>
            </a:r>
            <a:r>
              <a:rPr lang="en-US" sz="1600" dirty="0">
                <a:latin typeface="Courier"/>
                <a:cs typeface="Courier"/>
              </a:rPr>
              <a:t>[</a:t>
            </a:r>
            <a:r>
              <a:rPr lang="en-US" sz="1600" dirty="0">
                <a:solidFill>
                  <a:srgbClr val="32946A"/>
                </a:solidFill>
                <a:latin typeface="Courier"/>
                <a:cs typeface="Courier"/>
              </a:rPr>
              <a:t>’prefix’</a:t>
            </a:r>
            <a:r>
              <a:rPr lang="en-US" sz="1600" dirty="0">
                <a:latin typeface="Courier"/>
                <a:cs typeface="Courier"/>
              </a:rPr>
              <a:t>]+</a:t>
            </a:r>
            <a:r>
              <a:rPr lang="en-US" sz="1600" dirty="0">
                <a:solidFill>
                  <a:srgbClr val="32946A"/>
                </a:solidFill>
                <a:latin typeface="Courier"/>
                <a:cs typeface="Courier"/>
              </a:rPr>
              <a:t>" ̃"</a:t>
            </a:r>
            <a:r>
              <a:rPr lang="en-US" sz="1600" dirty="0">
                <a:latin typeface="Courier"/>
                <a:cs typeface="Courier"/>
              </a:rPr>
              <a:t>+</a:t>
            </a:r>
            <a:r>
              <a:rPr lang="en-US" sz="1600" dirty="0" err="1">
                <a:latin typeface="Courier"/>
                <a:cs typeface="Courier"/>
              </a:rPr>
              <a:t>os.path.split</a:t>
            </a:r>
            <a:r>
              <a:rPr lang="en-US" sz="1600" dirty="0">
                <a:latin typeface="Courier"/>
                <a:cs typeface="Courier"/>
              </a:rPr>
              <a:t>(temp)[1]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</a:p>
          <a:p>
            <a:r>
              <a:rPr lang="en-US" sz="1600" dirty="0" smtClean="0">
                <a:latin typeface="Courier"/>
                <a:cs typeface="Courier"/>
              </a:rPr>
              <a:t>  </a:t>
            </a:r>
            <a:r>
              <a:rPr lang="en-US" sz="1600" dirty="0" err="1" smtClean="0">
                <a:latin typeface="Courier"/>
                <a:cs typeface="Courier"/>
              </a:rPr>
              <a:t>parser.writeNewInput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newInputFiles</a:t>
            </a:r>
            <a:r>
              <a:rPr lang="en-US" sz="1600" dirty="0" smtClean="0">
                <a:latin typeface="Courier"/>
                <a:cs typeface="Courier"/>
              </a:rPr>
              <a:t>[0]</a:t>
            </a:r>
            <a:r>
              <a:rPr lang="en-US" sz="1600" dirty="0">
                <a:latin typeface="Courier"/>
                <a:cs typeface="Courier"/>
              </a:rPr>
              <a:t>)</a:t>
            </a:r>
            <a:br>
              <a:rPr lang="en-US" sz="1600" dirty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  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return </a:t>
            </a:r>
            <a:r>
              <a:rPr lang="en-US" sz="1600" dirty="0" err="1" smtClean="0">
                <a:latin typeface="Courier"/>
                <a:cs typeface="Courier"/>
              </a:rPr>
              <a:t>newInputFiles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endParaRPr lang="en-US" sz="1600" dirty="0">
              <a:latin typeface="Courier"/>
              <a:cs typeface="Courier"/>
            </a:endParaRPr>
          </a:p>
          <a:p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    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379880" y="2519375"/>
            <a:ext cx="1105646" cy="623955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48000"/>
                </a:schemeClr>
              </a:gs>
              <a:gs pos="80000">
                <a:schemeClr val="accent5">
                  <a:shade val="93000"/>
                  <a:satMod val="130000"/>
                  <a:alpha val="48000"/>
                </a:schemeClr>
              </a:gs>
              <a:gs pos="100000">
                <a:schemeClr val="accent5">
                  <a:shade val="94000"/>
                  <a:satMod val="135000"/>
                  <a:alpha val="48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i="1" dirty="0" smtClean="0">
                <a:solidFill>
                  <a:schemeClr val="tx1"/>
                </a:solidFill>
                <a:cs typeface="Arial"/>
              </a:rPr>
              <a:t>Type of Sampler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4287845" y="3573912"/>
            <a:ext cx="1413410" cy="30402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37000"/>
                </a:schemeClr>
              </a:gs>
              <a:gs pos="80000">
                <a:schemeClr val="accent5">
                  <a:shade val="93000"/>
                  <a:satMod val="130000"/>
                  <a:alpha val="37000"/>
                </a:schemeClr>
              </a:gs>
              <a:gs pos="100000">
                <a:schemeClr val="accent5">
                  <a:shade val="94000"/>
                  <a:satMod val="135000"/>
                  <a:alpha val="37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Down Arrow 26"/>
          <p:cNvSpPr/>
          <p:nvPr/>
        </p:nvSpPr>
        <p:spPr bwMode="auto">
          <a:xfrm rot="10800000">
            <a:off x="4798236" y="3143330"/>
            <a:ext cx="264272" cy="340152"/>
          </a:xfrm>
          <a:prstGeom prst="downArrow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56000"/>
                </a:schemeClr>
              </a:gs>
              <a:gs pos="80000">
                <a:schemeClr val="accent5">
                  <a:shade val="93000"/>
                  <a:satMod val="130000"/>
                  <a:alpha val="56000"/>
                </a:schemeClr>
              </a:gs>
              <a:gs pos="100000">
                <a:schemeClr val="accent5">
                  <a:shade val="94000"/>
                  <a:satMod val="135000"/>
                  <a:alpha val="56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5819587" y="3573912"/>
            <a:ext cx="963707" cy="3204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37000"/>
                </a:schemeClr>
              </a:gs>
              <a:gs pos="80000">
                <a:schemeClr val="accent5">
                  <a:shade val="93000"/>
                  <a:satMod val="130000"/>
                  <a:alpha val="37000"/>
                </a:schemeClr>
              </a:gs>
              <a:gs pos="100000">
                <a:schemeClr val="accent5">
                  <a:shade val="94000"/>
                  <a:satMod val="135000"/>
                  <a:alpha val="37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Down Arrow 31"/>
          <p:cNvSpPr/>
          <p:nvPr/>
        </p:nvSpPr>
        <p:spPr bwMode="auto">
          <a:xfrm rot="13207519">
            <a:off x="6747633" y="3281424"/>
            <a:ext cx="264272" cy="292759"/>
          </a:xfrm>
          <a:prstGeom prst="downArrow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56000"/>
                </a:schemeClr>
              </a:gs>
              <a:gs pos="80000">
                <a:schemeClr val="accent5">
                  <a:shade val="93000"/>
                  <a:satMod val="130000"/>
                  <a:alpha val="56000"/>
                </a:schemeClr>
              </a:gs>
              <a:gs pos="100000">
                <a:schemeClr val="accent5">
                  <a:shade val="94000"/>
                  <a:satMod val="135000"/>
                  <a:alpha val="56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3336555" y="2525931"/>
            <a:ext cx="869389" cy="609928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48000"/>
                </a:schemeClr>
              </a:gs>
              <a:gs pos="80000">
                <a:schemeClr val="accent5">
                  <a:shade val="93000"/>
                  <a:satMod val="130000"/>
                  <a:alpha val="48000"/>
                </a:schemeClr>
              </a:gs>
              <a:gs pos="100000">
                <a:schemeClr val="accent5">
                  <a:shade val="94000"/>
                  <a:satMod val="135000"/>
                  <a:alpha val="48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List of inputs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996330" y="2649102"/>
            <a:ext cx="1979395" cy="623955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48000"/>
                </a:schemeClr>
              </a:gs>
              <a:gs pos="80000">
                <a:schemeClr val="accent5">
                  <a:shade val="93000"/>
                  <a:satMod val="130000"/>
                  <a:alpha val="48000"/>
                </a:schemeClr>
              </a:gs>
              <a:gs pos="100000">
                <a:schemeClr val="accent5">
                  <a:shade val="94000"/>
                  <a:satMod val="135000"/>
                  <a:alpha val="48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i="1" dirty="0" smtClean="0">
                <a:solidFill>
                  <a:schemeClr val="tx1"/>
                </a:solidFill>
                <a:cs typeface="Arial"/>
              </a:rPr>
              <a:t>Dictionary of info from RAVEN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Down Arrow 34"/>
          <p:cNvSpPr/>
          <p:nvPr/>
        </p:nvSpPr>
        <p:spPr bwMode="auto">
          <a:xfrm rot="10800000">
            <a:off x="3630668" y="3132981"/>
            <a:ext cx="264272" cy="350502"/>
          </a:xfrm>
          <a:prstGeom prst="downArrow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56000"/>
                </a:schemeClr>
              </a:gs>
              <a:gs pos="80000">
                <a:schemeClr val="accent5">
                  <a:shade val="93000"/>
                  <a:satMod val="130000"/>
                  <a:alpha val="56000"/>
                </a:schemeClr>
              </a:gs>
              <a:gs pos="100000">
                <a:schemeClr val="accent5">
                  <a:shade val="94000"/>
                  <a:satMod val="135000"/>
                  <a:alpha val="56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3440359" y="3573912"/>
            <a:ext cx="769164" cy="3204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37000"/>
                </a:schemeClr>
              </a:gs>
              <a:gs pos="80000">
                <a:schemeClr val="accent5">
                  <a:shade val="93000"/>
                  <a:satMod val="130000"/>
                  <a:alpha val="37000"/>
                </a:schemeClr>
              </a:gs>
              <a:gs pos="100000">
                <a:schemeClr val="accent5">
                  <a:shade val="94000"/>
                  <a:satMod val="135000"/>
                  <a:alpha val="37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148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Outline </a:t>
            </a:r>
            <a:endParaRPr lang="en-US" b="0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598613"/>
            <a:ext cx="8231187" cy="4721685"/>
          </a:xfrm>
        </p:spPr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Overview of RAVEN interaction with external Applications</a:t>
            </a:r>
          </a:p>
          <a:p>
            <a:pPr lvl="1"/>
            <a:r>
              <a:rPr lang="en-US" dirty="0" smtClean="0"/>
              <a:t>Available APIs: External Model and Code APIs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Using the External Model Entity</a:t>
            </a:r>
          </a:p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 smtClean="0"/>
              <a:t>Implementing the </a:t>
            </a:r>
            <a:r>
              <a:rPr lang="en-US" dirty="0" smtClean="0">
                <a:latin typeface="Courier"/>
                <a:cs typeface="Courier"/>
              </a:rPr>
              <a:t>Python</a:t>
            </a:r>
            <a:r>
              <a:rPr lang="en-US" dirty="0" smtClean="0"/>
              <a:t> module</a:t>
            </a:r>
            <a:endParaRPr lang="en-US" dirty="0"/>
          </a:p>
          <a:p>
            <a:pPr lvl="1"/>
            <a:r>
              <a:rPr lang="en-US" dirty="0" smtClean="0"/>
              <a:t>Available methods</a:t>
            </a:r>
            <a:endParaRPr lang="en-US" dirty="0"/>
          </a:p>
          <a:p>
            <a:pPr lvl="1"/>
            <a:r>
              <a:rPr lang="en-US" dirty="0"/>
              <a:t>Interaction with </a:t>
            </a:r>
            <a:r>
              <a:rPr lang="en-US" dirty="0" smtClean="0"/>
              <a:t>RAVEN</a:t>
            </a:r>
            <a:endParaRPr lang="en-US" dirty="0" smtClean="0">
              <a:solidFill>
                <a:srgbClr val="3366FF"/>
              </a:solidFill>
            </a:endParaRPr>
          </a:p>
          <a:p>
            <a:endParaRPr lang="en-US" dirty="0" smtClean="0">
              <a:solidFill>
                <a:srgbClr val="3366FF"/>
              </a:solidFill>
            </a:endParaRPr>
          </a:p>
          <a:p>
            <a:r>
              <a:rPr lang="en-US" dirty="0" smtClean="0">
                <a:solidFill>
                  <a:srgbClr val="3366FF"/>
                </a:solidFill>
              </a:rPr>
              <a:t>Coupling a new Application through a Code Interface</a:t>
            </a:r>
          </a:p>
          <a:p>
            <a:pPr lvl="1"/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Code requirements</a:t>
            </a:r>
            <a:endParaRPr lang="en-US" dirty="0"/>
          </a:p>
          <a:p>
            <a:pPr lvl="1"/>
            <a:r>
              <a:rPr lang="en-US" dirty="0" smtClean="0"/>
              <a:t>Interfaces that need to be implemented</a:t>
            </a:r>
          </a:p>
          <a:p>
            <a:pPr lvl="1"/>
            <a:r>
              <a:rPr lang="en-US" dirty="0" smtClean="0"/>
              <a:t>Interaction with RAVEN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7299372" y="3844026"/>
            <a:ext cx="138742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Optional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4796" y="1004888"/>
            <a:ext cx="8916432" cy="363561"/>
          </a:xfrm>
        </p:spPr>
        <p:txBody>
          <a:bodyPr/>
          <a:lstStyle/>
          <a:p>
            <a:pPr algn="ctr"/>
            <a:r>
              <a:rPr lang="en-US" sz="2700" b="0" dirty="0"/>
              <a:t>Coupling an Application with RAVEN: </a:t>
            </a:r>
            <a:r>
              <a:rPr lang="en-US" sz="2700" b="0" dirty="0" err="1" smtClean="0"/>
              <a:t>finalizeCodeOutput</a:t>
            </a:r>
            <a:endParaRPr lang="en-US" sz="2700" b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14053" y="1491083"/>
            <a:ext cx="8471390" cy="1340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Used to </a:t>
            </a:r>
            <a:r>
              <a:rPr lang="en-US" dirty="0"/>
              <a:t>convert the whatever </a:t>
            </a:r>
            <a:r>
              <a:rPr lang="en-US" dirty="0" smtClean="0"/>
              <a:t>App output </a:t>
            </a:r>
            <a:r>
              <a:rPr lang="en-US" dirty="0"/>
              <a:t>format into a </a:t>
            </a:r>
            <a:r>
              <a:rPr lang="en-US" dirty="0" smtClean="0"/>
              <a:t>CSV</a:t>
            </a:r>
          </a:p>
          <a:p>
            <a:r>
              <a:rPr lang="en-US" dirty="0" smtClean="0"/>
              <a:t>RAVEN </a:t>
            </a:r>
            <a:r>
              <a:rPr lang="en-US" dirty="0"/>
              <a:t>checks if a string is </a:t>
            </a:r>
            <a:r>
              <a:rPr lang="en-US" dirty="0" smtClean="0"/>
              <a:t>returned</a:t>
            </a:r>
            <a:endParaRPr lang="en-US" dirty="0"/>
          </a:p>
          <a:p>
            <a:pPr lvl="1"/>
            <a:r>
              <a:rPr lang="en-US" dirty="0" smtClean="0"/>
              <a:t>RAVEN </a:t>
            </a:r>
            <a:r>
              <a:rPr lang="en-US" dirty="0"/>
              <a:t>interprets that string as the new output file name (CSV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7299372" y="3844026"/>
            <a:ext cx="138742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Optional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715375" y="6553200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55613" y="4003141"/>
            <a:ext cx="676300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>
                <a:latin typeface="Courier"/>
                <a:cs typeface="Courier"/>
              </a:rPr>
              <a:t>finalizeCodeOutput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i="1" dirty="0" err="1">
                <a:latin typeface="Courier"/>
                <a:cs typeface="Courier"/>
              </a:rPr>
              <a:t>self,command,output,workDir</a:t>
            </a:r>
            <a:r>
              <a:rPr lang="en-US" sz="1600" dirty="0" smtClean="0">
                <a:latin typeface="Courier"/>
                <a:cs typeface="Courier"/>
              </a:rPr>
              <a:t>):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  </a:t>
            </a:r>
            <a:r>
              <a:rPr lang="en-US" sz="1600" dirty="0" err="1" smtClean="0">
                <a:latin typeface="Courier"/>
                <a:cs typeface="Courier"/>
              </a:rPr>
              <a:t>outputfile</a:t>
            </a:r>
            <a:r>
              <a:rPr lang="en-US" sz="1600" dirty="0" smtClean="0">
                <a:latin typeface="Courier"/>
                <a:cs typeface="Courier"/>
              </a:rPr>
              <a:t> = </a:t>
            </a:r>
            <a:r>
              <a:rPr lang="en-US" sz="1600" dirty="0" err="1">
                <a:latin typeface="Courier"/>
                <a:cs typeface="Courier"/>
              </a:rPr>
              <a:t>os.path.join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workingDir,output+</a:t>
            </a:r>
            <a:r>
              <a:rPr lang="en-US" sz="1600" dirty="0" err="1">
                <a:solidFill>
                  <a:srgbClr val="32946A"/>
                </a:solidFill>
                <a:latin typeface="Courier"/>
                <a:cs typeface="Courier"/>
              </a:rPr>
              <a:t>’.o</a:t>
            </a:r>
            <a:r>
              <a:rPr lang="en-US" sz="1600" dirty="0">
                <a:solidFill>
                  <a:srgbClr val="32946A"/>
                </a:solidFill>
                <a:latin typeface="Courier"/>
                <a:cs typeface="Courier"/>
              </a:rPr>
              <a:t>’</a:t>
            </a:r>
            <a:r>
              <a:rPr lang="en-US" sz="1600" dirty="0">
                <a:latin typeface="Courier"/>
                <a:cs typeface="Courier"/>
              </a:rPr>
              <a:t>) </a:t>
            </a:r>
          </a:p>
          <a:p>
            <a:r>
              <a:rPr lang="en-US" sz="1600" dirty="0" smtClean="0">
                <a:latin typeface="Courier"/>
                <a:cs typeface="Courier"/>
              </a:rPr>
              <a:t>  </a:t>
            </a:r>
            <a:r>
              <a:rPr lang="en-US" sz="1600" dirty="0" err="1" smtClean="0">
                <a:latin typeface="Courier"/>
                <a:cs typeface="Courier"/>
              </a:rPr>
              <a:t>convertOutputFileToCSV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outfile</a:t>
            </a:r>
            <a:r>
              <a:rPr lang="en-US" sz="1600" dirty="0">
                <a:latin typeface="Courier"/>
                <a:cs typeface="Courier"/>
              </a:rPr>
              <a:t>) </a:t>
            </a:r>
            <a:endParaRPr lang="en-US" sz="1600" dirty="0" smtClean="0">
              <a:latin typeface="Courier"/>
              <a:cs typeface="Courier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187576" y="3042711"/>
            <a:ext cx="2385789" cy="609928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48000"/>
                </a:schemeClr>
              </a:gs>
              <a:gs pos="80000">
                <a:schemeClr val="accent5">
                  <a:shade val="93000"/>
                  <a:satMod val="130000"/>
                  <a:alpha val="48000"/>
                </a:schemeClr>
              </a:gs>
              <a:gs pos="100000">
                <a:schemeClr val="accent5">
                  <a:shade val="94000"/>
                  <a:satMod val="135000"/>
                  <a:alpha val="48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Command created by </a:t>
            </a:r>
            <a:r>
              <a:rPr lang="en-US" sz="1800" b="1" i="1" dirty="0" err="1">
                <a:solidFill>
                  <a:schemeClr val="tx1"/>
                </a:solidFill>
                <a:latin typeface="Courier"/>
                <a:cs typeface="Courier"/>
              </a:rPr>
              <a:t>generateCommand</a:t>
            </a: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20" name="Down Arrow 19"/>
          <p:cNvSpPr/>
          <p:nvPr/>
        </p:nvSpPr>
        <p:spPr bwMode="auto">
          <a:xfrm rot="10800000">
            <a:off x="4248335" y="3652639"/>
            <a:ext cx="264272" cy="350502"/>
          </a:xfrm>
          <a:prstGeom prst="downArrow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56000"/>
                </a:schemeClr>
              </a:gs>
              <a:gs pos="80000">
                <a:schemeClr val="accent5">
                  <a:shade val="93000"/>
                  <a:satMod val="130000"/>
                  <a:alpha val="56000"/>
                </a:schemeClr>
              </a:gs>
              <a:gs pos="100000">
                <a:schemeClr val="accent5">
                  <a:shade val="94000"/>
                  <a:satMod val="135000"/>
                  <a:alpha val="56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3925166" y="4003141"/>
            <a:ext cx="927164" cy="3204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37000"/>
                </a:schemeClr>
              </a:gs>
              <a:gs pos="80000">
                <a:schemeClr val="accent5">
                  <a:shade val="93000"/>
                  <a:satMod val="130000"/>
                  <a:alpha val="37000"/>
                </a:schemeClr>
              </a:gs>
              <a:gs pos="100000">
                <a:schemeClr val="accent5">
                  <a:shade val="94000"/>
                  <a:satMod val="135000"/>
                  <a:alpha val="37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4925738" y="4003141"/>
            <a:ext cx="763453" cy="3204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37000"/>
                </a:schemeClr>
              </a:gs>
              <a:gs pos="80000">
                <a:schemeClr val="accent5">
                  <a:shade val="93000"/>
                  <a:satMod val="130000"/>
                  <a:alpha val="37000"/>
                </a:schemeClr>
              </a:gs>
              <a:gs pos="100000">
                <a:schemeClr val="accent5">
                  <a:shade val="94000"/>
                  <a:satMod val="135000"/>
                  <a:alpha val="37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Down Arrow 22"/>
          <p:cNvSpPr/>
          <p:nvPr/>
        </p:nvSpPr>
        <p:spPr bwMode="auto">
          <a:xfrm>
            <a:off x="5171529" y="4323566"/>
            <a:ext cx="264272" cy="886446"/>
          </a:xfrm>
          <a:prstGeom prst="downArrow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56000"/>
                </a:schemeClr>
              </a:gs>
              <a:gs pos="80000">
                <a:schemeClr val="accent5">
                  <a:shade val="93000"/>
                  <a:satMod val="130000"/>
                  <a:alpha val="56000"/>
                </a:schemeClr>
              </a:gs>
              <a:gs pos="100000">
                <a:schemeClr val="accent5">
                  <a:shade val="94000"/>
                  <a:satMod val="135000"/>
                  <a:alpha val="56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4644819" y="5234615"/>
            <a:ext cx="1332371" cy="609928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48000"/>
                </a:schemeClr>
              </a:gs>
              <a:gs pos="80000">
                <a:schemeClr val="accent5">
                  <a:shade val="93000"/>
                  <a:satMod val="130000"/>
                  <a:alpha val="48000"/>
                </a:schemeClr>
              </a:gs>
              <a:gs pos="100000">
                <a:schemeClr val="accent5">
                  <a:shade val="94000"/>
                  <a:satMod val="135000"/>
                  <a:alpha val="48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i="1" dirty="0" smtClean="0">
                <a:solidFill>
                  <a:schemeClr val="tx1"/>
                </a:solidFill>
                <a:latin typeface="Arial"/>
                <a:cs typeface="Arial"/>
              </a:rPr>
              <a:t>Output root name</a:t>
            </a: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5760841" y="4003141"/>
            <a:ext cx="919372" cy="3204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37000"/>
                </a:schemeClr>
              </a:gs>
              <a:gs pos="80000">
                <a:schemeClr val="accent5">
                  <a:shade val="93000"/>
                  <a:satMod val="130000"/>
                  <a:alpha val="37000"/>
                </a:schemeClr>
              </a:gs>
              <a:gs pos="100000">
                <a:schemeClr val="accent5">
                  <a:shade val="94000"/>
                  <a:satMod val="135000"/>
                  <a:alpha val="37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Down Arrow 36"/>
          <p:cNvSpPr/>
          <p:nvPr/>
        </p:nvSpPr>
        <p:spPr bwMode="auto">
          <a:xfrm rot="19570296">
            <a:off x="6810724" y="4232413"/>
            <a:ext cx="264272" cy="886446"/>
          </a:xfrm>
          <a:prstGeom prst="downArrow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56000"/>
                </a:schemeClr>
              </a:gs>
              <a:gs pos="80000">
                <a:schemeClr val="accent5">
                  <a:shade val="93000"/>
                  <a:satMod val="130000"/>
                  <a:alpha val="56000"/>
                </a:schemeClr>
              </a:gs>
              <a:gs pos="100000">
                <a:schemeClr val="accent5">
                  <a:shade val="94000"/>
                  <a:satMod val="135000"/>
                  <a:alpha val="56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6552430" y="5082051"/>
            <a:ext cx="1332371" cy="609928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48000"/>
                </a:schemeClr>
              </a:gs>
              <a:gs pos="80000">
                <a:schemeClr val="accent5">
                  <a:shade val="93000"/>
                  <a:satMod val="130000"/>
                  <a:alpha val="48000"/>
                </a:schemeClr>
              </a:gs>
              <a:gs pos="100000">
                <a:schemeClr val="accent5">
                  <a:shade val="94000"/>
                  <a:satMod val="135000"/>
                  <a:alpha val="48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i="1" dirty="0" smtClean="0">
                <a:solidFill>
                  <a:schemeClr val="tx1"/>
                </a:solidFill>
                <a:latin typeface="Arial"/>
                <a:cs typeface="Arial"/>
              </a:rPr>
              <a:t>Working directory</a:t>
            </a: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1074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9" grpId="0" animBg="1"/>
      <p:bldP spid="31" grpId="0" animBg="1"/>
      <p:bldP spid="37" grpId="0" animBg="1"/>
      <p:bldP spid="3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1109534"/>
          </a:xfrm>
        </p:spPr>
        <p:txBody>
          <a:bodyPr/>
          <a:lstStyle/>
          <a:p>
            <a:pPr algn="ctr"/>
            <a:r>
              <a:rPr lang="en-US" b="0" dirty="0" smtClean="0">
                <a:latin typeface="Courier"/>
                <a:cs typeface="Courier"/>
              </a:rPr>
              <a:t>Thank you</a:t>
            </a:r>
            <a:br>
              <a:rPr lang="en-US" b="0" dirty="0" smtClean="0">
                <a:latin typeface="Courier"/>
                <a:cs typeface="Courier"/>
              </a:rPr>
            </a:br>
            <a:r>
              <a:rPr lang="en-US" b="0" dirty="0" smtClean="0">
                <a:latin typeface="Courier"/>
                <a:cs typeface="Courier"/>
              </a:rPr>
              <a:t/>
            </a:r>
            <a:br>
              <a:rPr lang="en-US" b="0" dirty="0" smtClean="0">
                <a:latin typeface="Courier"/>
                <a:cs typeface="Courier"/>
              </a:rPr>
            </a:br>
            <a:r>
              <a:rPr lang="en-US" b="0" dirty="0" smtClean="0">
                <a:latin typeface="Courier"/>
                <a:cs typeface="Courier"/>
              </a:rPr>
              <a:t>Questions?</a:t>
            </a:r>
            <a:endParaRPr lang="en-US" b="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44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6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377026"/>
          </a:xfrm>
        </p:spPr>
        <p:txBody>
          <a:bodyPr/>
          <a:lstStyle/>
          <a:p>
            <a:pPr algn="ctr"/>
            <a:r>
              <a:rPr lang="en-US" b="0" dirty="0" smtClean="0"/>
              <a:t>Appendix: </a:t>
            </a:r>
            <a:r>
              <a:rPr lang="en-US" b="0" dirty="0" smtClean="0">
                <a:latin typeface="Courier"/>
                <a:cs typeface="Courier"/>
              </a:rPr>
              <a:t>Python</a:t>
            </a:r>
            <a:endParaRPr lang="en-US" b="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71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Natural Language </a:t>
            </a:r>
            <a:r>
              <a:rPr lang="en-US" dirty="0" smtClean="0"/>
              <a:t>Tool-Kit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Ease of </a:t>
            </a:r>
            <a:r>
              <a:rPr lang="en-US" dirty="0" smtClean="0"/>
              <a:t>use =&gt; </a:t>
            </a:r>
            <a:r>
              <a:rPr lang="en-US" dirty="0"/>
              <a:t>interpreter</a:t>
            </a:r>
          </a:p>
          <a:p>
            <a:pPr>
              <a:lnSpc>
                <a:spcPct val="90000"/>
              </a:lnSpc>
            </a:pPr>
            <a:r>
              <a:rPr lang="en-US" dirty="0"/>
              <a:t>AI Processing: Symbolic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urier"/>
                <a:cs typeface="Courier"/>
              </a:rPr>
              <a:t>Python</a:t>
            </a:r>
            <a:r>
              <a:rPr lang="ja-JP" altLang="en-US" dirty="0"/>
              <a:t>’</a:t>
            </a:r>
            <a:r>
              <a:rPr lang="en-US" dirty="0"/>
              <a:t>s built-in </a:t>
            </a:r>
            <a:r>
              <a:rPr lang="en-US" dirty="0" err="1"/>
              <a:t>datatypes</a:t>
            </a:r>
            <a:r>
              <a:rPr lang="en-US" dirty="0"/>
              <a:t> for strings, lists, and </a:t>
            </a:r>
            <a:r>
              <a:rPr lang="en-US" dirty="0" smtClean="0"/>
              <a:t>more 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>
                <a:latin typeface="Courier"/>
                <a:cs typeface="Courier"/>
              </a:rPr>
              <a:t>Java</a:t>
            </a:r>
            <a:r>
              <a:rPr lang="en-US" dirty="0"/>
              <a:t> or </a:t>
            </a:r>
            <a:r>
              <a:rPr lang="en-US" dirty="0">
                <a:latin typeface="Courier"/>
                <a:cs typeface="Courier"/>
              </a:rPr>
              <a:t>C++ </a:t>
            </a:r>
            <a:r>
              <a:rPr lang="en-US" dirty="0"/>
              <a:t>require the use of special classes for </a:t>
            </a:r>
            <a:r>
              <a:rPr lang="en-US" dirty="0" smtClean="0"/>
              <a:t>this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AI Processing: Statistical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urier"/>
                <a:cs typeface="Courier"/>
              </a:rPr>
              <a:t>Python</a:t>
            </a:r>
            <a:r>
              <a:rPr lang="en-US" dirty="0"/>
              <a:t> has strong numeric processing capabilities: matrix operations, </a:t>
            </a:r>
            <a:r>
              <a:rPr lang="en-US" dirty="0" smtClean="0"/>
              <a:t>etc.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Suitable for probability and machine learning </a:t>
            </a:r>
            <a:r>
              <a:rPr lang="en-US" dirty="0" smtClean="0"/>
              <a:t>code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Brief introduction to </a:t>
            </a:r>
            <a:r>
              <a:rPr lang="en-US" b="0" dirty="0" smtClean="0">
                <a:latin typeface="Courier"/>
                <a:cs typeface="Courier"/>
              </a:rPr>
              <a:t>Python</a:t>
            </a:r>
            <a:r>
              <a:rPr lang="en-US" b="0" dirty="0" smtClean="0"/>
              <a:t>: why </a:t>
            </a:r>
            <a:r>
              <a:rPr lang="en-US" b="0" dirty="0" smtClean="0">
                <a:latin typeface="Courier"/>
                <a:cs typeface="Courier"/>
              </a:rPr>
              <a:t>Python</a:t>
            </a:r>
            <a:r>
              <a:rPr lang="en-US" b="0" dirty="0" smtClean="0"/>
              <a:t>?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627021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Brief introduction to </a:t>
            </a:r>
            <a:r>
              <a:rPr lang="en-US" b="0" dirty="0" smtClean="0">
                <a:latin typeface="Courier"/>
                <a:cs typeface="Courier"/>
              </a:rPr>
              <a:t>Python</a:t>
            </a:r>
            <a:r>
              <a:rPr lang="en-US" b="0" dirty="0" smtClean="0"/>
              <a:t>: Example</a:t>
            </a:r>
            <a:endParaRPr lang="en-US" b="0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b="1" dirty="0">
                <a:latin typeface="Courier New" charset="0"/>
              </a:rPr>
              <a:t> </a:t>
            </a:r>
            <a:r>
              <a:rPr lang="en-US" b="1" dirty="0">
                <a:latin typeface="Courier New" charset="0"/>
              </a:rPr>
              <a:t>x = 34 - 23            </a:t>
            </a:r>
            <a:r>
              <a:rPr lang="en-US" b="1" dirty="0">
                <a:solidFill>
                  <a:srgbClr val="FF3300"/>
                </a:solidFill>
                <a:latin typeface="Courier New" charset="0"/>
              </a:rPr>
              <a:t># A comment.</a:t>
            </a:r>
          </a:p>
          <a:p>
            <a:pPr>
              <a:buFontTx/>
              <a:buNone/>
            </a:pPr>
            <a:r>
              <a:rPr lang="en-US" b="1" dirty="0">
                <a:latin typeface="Courier New" charset="0"/>
              </a:rPr>
              <a:t> y = </a:t>
            </a:r>
            <a:r>
              <a:rPr lang="ja-JP" altLang="en-US" b="1" dirty="0">
                <a:solidFill>
                  <a:srgbClr val="33CC33"/>
                </a:solidFill>
                <a:latin typeface="Arial"/>
              </a:rPr>
              <a:t>“</a:t>
            </a:r>
            <a:r>
              <a:rPr lang="en-US" b="1" dirty="0">
                <a:solidFill>
                  <a:srgbClr val="33CC33"/>
                </a:solidFill>
                <a:latin typeface="Courier New" charset="0"/>
              </a:rPr>
              <a:t>Hello</a:t>
            </a:r>
            <a:r>
              <a:rPr lang="ja-JP" altLang="en-US" b="1" dirty="0">
                <a:solidFill>
                  <a:srgbClr val="33CC33"/>
                </a:solidFill>
                <a:latin typeface="Arial"/>
              </a:rPr>
              <a:t>”</a:t>
            </a:r>
            <a:r>
              <a:rPr lang="en-US" b="1" dirty="0">
                <a:latin typeface="Courier New" charset="0"/>
              </a:rPr>
              <a:t>           </a:t>
            </a:r>
            <a:r>
              <a:rPr lang="en-US" b="1" dirty="0" smtClean="0">
                <a:latin typeface="Courier New" charset="0"/>
              </a:rPr>
              <a:t>       </a:t>
            </a:r>
            <a:r>
              <a:rPr lang="en-US" b="1" dirty="0" smtClean="0">
                <a:solidFill>
                  <a:srgbClr val="FF3300"/>
                </a:solidFill>
                <a:latin typeface="Courier New" charset="0"/>
              </a:rPr>
              <a:t># </a:t>
            </a:r>
            <a:r>
              <a:rPr lang="en-US" b="1" dirty="0">
                <a:solidFill>
                  <a:srgbClr val="FF3300"/>
                </a:solidFill>
                <a:latin typeface="Courier New" charset="0"/>
              </a:rPr>
              <a:t>Another one.</a:t>
            </a:r>
          </a:p>
          <a:p>
            <a:pPr>
              <a:buFontTx/>
              <a:buNone/>
            </a:pPr>
            <a:r>
              <a:rPr lang="en-US" b="1" dirty="0">
                <a:latin typeface="Courier New" charset="0"/>
              </a:rPr>
              <a:t> z = 3.45    </a:t>
            </a:r>
          </a:p>
          <a:p>
            <a:pPr>
              <a:buFontTx/>
              <a:buNone/>
            </a:pPr>
            <a:r>
              <a:rPr lang="en-US" b="1" dirty="0">
                <a:latin typeface="Courier New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charset="0"/>
              </a:rPr>
              <a:t>if</a:t>
            </a:r>
            <a:r>
              <a:rPr lang="en-US" b="1" dirty="0">
                <a:latin typeface="Courier New" charset="0"/>
              </a:rPr>
              <a:t> z == 3.45 </a:t>
            </a:r>
            <a:r>
              <a:rPr lang="en-US" b="1" dirty="0">
                <a:solidFill>
                  <a:srgbClr val="FF6600"/>
                </a:solidFill>
                <a:latin typeface="Courier New" charset="0"/>
              </a:rPr>
              <a:t>or</a:t>
            </a:r>
            <a:r>
              <a:rPr lang="en-US" b="1" dirty="0">
                <a:latin typeface="Courier New" charset="0"/>
              </a:rPr>
              <a:t> y == </a:t>
            </a:r>
            <a:r>
              <a:rPr lang="ja-JP" altLang="en-US" b="1" dirty="0">
                <a:solidFill>
                  <a:srgbClr val="33CC33"/>
                </a:solidFill>
                <a:latin typeface="Arial"/>
              </a:rPr>
              <a:t>“</a:t>
            </a:r>
            <a:r>
              <a:rPr lang="en-US" b="1" dirty="0">
                <a:solidFill>
                  <a:srgbClr val="33CC33"/>
                </a:solidFill>
                <a:latin typeface="Courier New" charset="0"/>
              </a:rPr>
              <a:t>Hello</a:t>
            </a:r>
            <a:r>
              <a:rPr lang="ja-JP" altLang="en-US" b="1" dirty="0">
                <a:solidFill>
                  <a:srgbClr val="33CC33"/>
                </a:solidFill>
                <a:latin typeface="Arial"/>
              </a:rPr>
              <a:t>”</a:t>
            </a:r>
            <a:r>
              <a:rPr lang="en-US" b="1" dirty="0">
                <a:latin typeface="Courier New" charset="0"/>
              </a:rPr>
              <a:t>:</a:t>
            </a:r>
          </a:p>
          <a:p>
            <a:pPr>
              <a:buFontTx/>
              <a:buNone/>
            </a:pPr>
            <a:r>
              <a:rPr lang="en-US" b="1" dirty="0">
                <a:latin typeface="Courier New" charset="0"/>
              </a:rPr>
              <a:t>     x = x + 1</a:t>
            </a:r>
          </a:p>
          <a:p>
            <a:pPr>
              <a:buFontTx/>
              <a:buNone/>
            </a:pPr>
            <a:r>
              <a:rPr lang="en-US" b="1" dirty="0">
                <a:latin typeface="Courier New" charset="0"/>
              </a:rPr>
              <a:t>     y = y + </a:t>
            </a:r>
            <a:r>
              <a:rPr lang="ja-JP" altLang="en-US" b="1" dirty="0">
                <a:solidFill>
                  <a:srgbClr val="33CC33"/>
                </a:solidFill>
                <a:latin typeface="Arial"/>
              </a:rPr>
              <a:t>“</a:t>
            </a:r>
            <a:r>
              <a:rPr lang="en-US" b="1" dirty="0">
                <a:solidFill>
                  <a:srgbClr val="33CC33"/>
                </a:solidFill>
                <a:latin typeface="Courier New" charset="0"/>
              </a:rPr>
              <a:t> World</a:t>
            </a:r>
            <a:r>
              <a:rPr lang="ja-JP" altLang="en-US" b="1" dirty="0">
                <a:solidFill>
                  <a:srgbClr val="33CC33"/>
                </a:solidFill>
                <a:latin typeface="Arial"/>
              </a:rPr>
              <a:t>”</a:t>
            </a:r>
            <a:r>
              <a:rPr lang="en-US" b="1" dirty="0">
                <a:latin typeface="Courier New" charset="0"/>
              </a:rPr>
              <a:t>   </a:t>
            </a:r>
            <a:r>
              <a:rPr lang="en-US" b="1" dirty="0">
                <a:solidFill>
                  <a:srgbClr val="FF3300"/>
                </a:solidFill>
                <a:latin typeface="Courier New" charset="0"/>
              </a:rPr>
              <a:t># String </a:t>
            </a:r>
            <a:r>
              <a:rPr lang="en-US" b="1" dirty="0" err="1">
                <a:solidFill>
                  <a:srgbClr val="FF3300"/>
                </a:solidFill>
                <a:latin typeface="Courier New" charset="0"/>
              </a:rPr>
              <a:t>concat</a:t>
            </a:r>
            <a:r>
              <a:rPr lang="en-US" b="1" dirty="0">
                <a:solidFill>
                  <a:srgbClr val="FF3300"/>
                </a:solidFill>
                <a:latin typeface="Courier New" charset="0"/>
              </a:rPr>
              <a:t>.</a:t>
            </a:r>
          </a:p>
          <a:p>
            <a:pPr>
              <a:buFontTx/>
              <a:buNone/>
            </a:pPr>
            <a:r>
              <a:rPr lang="en-US" b="1" dirty="0">
                <a:latin typeface="Courier New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charset="0"/>
              </a:rPr>
              <a:t>print</a:t>
            </a:r>
            <a:r>
              <a:rPr lang="en-US" b="1" dirty="0">
                <a:latin typeface="Courier New" charset="0"/>
              </a:rPr>
              <a:t> x</a:t>
            </a:r>
          </a:p>
          <a:p>
            <a:pPr>
              <a:buFontTx/>
              <a:buNone/>
            </a:pPr>
            <a:r>
              <a:rPr lang="en-US" b="1" dirty="0">
                <a:latin typeface="Courier New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charset="0"/>
              </a:rPr>
              <a:t>print</a:t>
            </a:r>
            <a:r>
              <a:rPr lang="en-US" b="1" dirty="0">
                <a:latin typeface="Courier New" charset="0"/>
              </a:rPr>
              <a:t> 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243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Assignment uses = and comparison uses =</a:t>
            </a:r>
            <a:r>
              <a:rPr lang="en-US" dirty="0" smtClean="0"/>
              <a:t>=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For numbers +-*/% are as </a:t>
            </a:r>
            <a:r>
              <a:rPr lang="en-US" dirty="0" smtClean="0"/>
              <a:t>expected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Special use of + for string </a:t>
            </a:r>
            <a:r>
              <a:rPr lang="en-US" dirty="0" smtClean="0"/>
              <a:t>concatenation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Special use of % for string </a:t>
            </a:r>
            <a:r>
              <a:rPr lang="en-US" dirty="0" smtClean="0"/>
              <a:t>formatting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Logical operators are words (</a:t>
            </a:r>
            <a:r>
              <a:rPr lang="en-US" b="1" dirty="0">
                <a:latin typeface="Courier New" charset="0"/>
              </a:rPr>
              <a:t>and, or, not</a:t>
            </a:r>
            <a:r>
              <a:rPr lang="en-US" dirty="0"/>
              <a:t>) </a:t>
            </a:r>
            <a:br>
              <a:rPr lang="en-US" dirty="0"/>
            </a:br>
            <a:r>
              <a:rPr lang="en-US" i="1" dirty="0"/>
              <a:t>not symbols (&amp;&amp;, ||, !</a:t>
            </a:r>
            <a:r>
              <a:rPr lang="en-US" i="1" dirty="0" smtClean="0"/>
              <a:t>)</a:t>
            </a:r>
            <a:endParaRPr lang="en-US" i="1" dirty="0"/>
          </a:p>
          <a:p>
            <a:pPr>
              <a:lnSpc>
                <a:spcPct val="90000"/>
              </a:lnSpc>
            </a:pPr>
            <a:r>
              <a:rPr lang="en-US" dirty="0"/>
              <a:t>The basic printing command is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 smtClean="0"/>
              <a:t>print</a:t>
            </a:r>
            <a:r>
              <a:rPr lang="ja-JP" altLang="en-US" dirty="0" smtClean="0">
                <a:latin typeface="Arial"/>
              </a:rPr>
              <a:t>”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First assignment to a variable will create </a:t>
            </a:r>
            <a:r>
              <a:rPr lang="en-US" dirty="0" smtClean="0"/>
              <a:t>it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Variable types don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t need to be </a:t>
            </a:r>
            <a:r>
              <a:rPr lang="en-US" dirty="0" smtClean="0"/>
              <a:t>declared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>
                <a:latin typeface="Courier"/>
                <a:cs typeface="Courier"/>
              </a:rPr>
              <a:t>Python</a:t>
            </a:r>
            <a:r>
              <a:rPr lang="en-US" dirty="0"/>
              <a:t> figures out the variable types on its </a:t>
            </a:r>
            <a:r>
              <a:rPr lang="en-US" dirty="0" smtClean="0"/>
              <a:t>own</a:t>
            </a:r>
            <a:endParaRPr lang="en-US" sz="24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Brief introduction to </a:t>
            </a:r>
            <a:r>
              <a:rPr lang="en-US" b="0" dirty="0" smtClean="0">
                <a:latin typeface="Courier"/>
                <a:cs typeface="Courier"/>
              </a:rPr>
              <a:t>Python</a:t>
            </a:r>
            <a:r>
              <a:rPr lang="en-US" b="0" dirty="0" smtClean="0"/>
              <a:t>: Basic knowledge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372015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2199" y="1392133"/>
            <a:ext cx="8861802" cy="5690423"/>
          </a:xfrm>
        </p:spPr>
        <p:txBody>
          <a:bodyPr/>
          <a:lstStyle/>
          <a:p>
            <a:r>
              <a:rPr lang="en-US" dirty="0"/>
              <a:t>Integers (default for numbers)</a:t>
            </a:r>
          </a:p>
          <a:p>
            <a:pPr lvl="1"/>
            <a:r>
              <a:rPr lang="en-US" dirty="0"/>
              <a:t>z = 5 / 2    # Answer is 2, integer </a:t>
            </a:r>
            <a:r>
              <a:rPr lang="en-US" dirty="0" smtClean="0"/>
              <a:t>division</a:t>
            </a:r>
            <a:endParaRPr lang="en-US" dirty="0"/>
          </a:p>
          <a:p>
            <a:r>
              <a:rPr lang="en-US" dirty="0"/>
              <a:t>Floats</a:t>
            </a:r>
          </a:p>
          <a:p>
            <a:pPr lvl="1"/>
            <a:r>
              <a:rPr lang="en-US" dirty="0"/>
              <a:t>x = 3.456</a:t>
            </a:r>
          </a:p>
          <a:p>
            <a:r>
              <a:rPr lang="en-US" dirty="0"/>
              <a:t>Strings</a:t>
            </a:r>
          </a:p>
          <a:p>
            <a:pPr lvl="1"/>
            <a:r>
              <a:rPr lang="en-US" dirty="0"/>
              <a:t>Can use </a:t>
            </a:r>
            <a:r>
              <a:rPr lang="ja-JP" altLang="en-US" dirty="0">
                <a:latin typeface="Arial"/>
              </a:rPr>
              <a:t>“”</a:t>
            </a:r>
            <a:r>
              <a:rPr lang="en-US" dirty="0"/>
              <a:t> or </a:t>
            </a:r>
            <a:r>
              <a:rPr lang="ja-JP" altLang="en-US" dirty="0">
                <a:latin typeface="Arial"/>
              </a:rPr>
              <a:t>‘’</a:t>
            </a:r>
            <a:r>
              <a:rPr lang="en-US" dirty="0"/>
              <a:t> to specify.  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 err="1"/>
              <a:t>abc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 </a:t>
            </a:r>
            <a:r>
              <a:rPr lang="ja-JP" altLang="en-US" dirty="0">
                <a:latin typeface="Arial"/>
              </a:rPr>
              <a:t>‘</a:t>
            </a:r>
            <a:r>
              <a:rPr lang="en-US" dirty="0" err="1"/>
              <a:t>abc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  (Same </a:t>
            </a:r>
            <a:r>
              <a:rPr lang="en-US" dirty="0" smtClean="0"/>
              <a:t>thing)</a:t>
            </a:r>
            <a:endParaRPr lang="en-US" dirty="0"/>
          </a:p>
          <a:p>
            <a:pPr lvl="1"/>
            <a:r>
              <a:rPr lang="en-US" dirty="0"/>
              <a:t>Unmatched ones can occur within the string. 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matt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</a:t>
            </a:r>
            <a:r>
              <a:rPr lang="ja-JP" altLang="en-US" dirty="0">
                <a:latin typeface="Arial"/>
              </a:rPr>
              <a:t>”</a:t>
            </a:r>
            <a:endParaRPr lang="en-US" dirty="0"/>
          </a:p>
          <a:p>
            <a:pPr lvl="1"/>
            <a:r>
              <a:rPr lang="en-US" dirty="0"/>
              <a:t>Use triple double-quotes for multi-line strings or strings than contain both </a:t>
            </a:r>
            <a:r>
              <a:rPr lang="ja-JP" altLang="en-US" dirty="0">
                <a:latin typeface="Arial"/>
              </a:rPr>
              <a:t>‘</a:t>
            </a:r>
            <a:r>
              <a:rPr lang="en-US" dirty="0"/>
              <a:t> and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 inside of them:  </a:t>
            </a:r>
            <a:r>
              <a:rPr lang="ja-JP" altLang="en-US" dirty="0">
                <a:latin typeface="Arial"/>
              </a:rPr>
              <a:t>“““</a:t>
            </a:r>
            <a:r>
              <a:rPr lang="en-US" dirty="0"/>
              <a:t>a</a:t>
            </a:r>
            <a:r>
              <a:rPr lang="ja-JP" altLang="en-US" dirty="0">
                <a:latin typeface="Arial"/>
              </a:rPr>
              <a:t>‘</a:t>
            </a:r>
            <a:r>
              <a:rPr lang="en-US" dirty="0"/>
              <a:t>b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c</a:t>
            </a:r>
            <a:r>
              <a:rPr lang="ja-JP" altLang="en-US" dirty="0">
                <a:latin typeface="Arial"/>
              </a:rPr>
              <a:t>””</a:t>
            </a:r>
            <a:r>
              <a:rPr lang="ja-JP" altLang="en-US" dirty="0" smtClean="0">
                <a:latin typeface="Arial"/>
              </a:rPr>
              <a:t>”</a:t>
            </a:r>
            <a:endParaRPr lang="en-US" altLang="ja-JP" dirty="0" smtClean="0">
              <a:latin typeface="Arial"/>
            </a:endParaRPr>
          </a:p>
          <a:p>
            <a:r>
              <a:rPr lang="en-US" dirty="0" smtClean="0"/>
              <a:t>Lists</a:t>
            </a:r>
            <a:endParaRPr lang="en-US" dirty="0"/>
          </a:p>
          <a:p>
            <a:pPr lvl="1"/>
            <a:r>
              <a:rPr lang="en-US" dirty="0" smtClean="0"/>
              <a:t>Lists are unsorted array of objects (floats, integers, derived types, etc.)</a:t>
            </a:r>
          </a:p>
          <a:p>
            <a:pPr lvl="1"/>
            <a:r>
              <a:rPr lang="en-US" dirty="0" smtClean="0"/>
              <a:t>a = [“Hello”,5.0,1]</a:t>
            </a:r>
          </a:p>
          <a:p>
            <a:r>
              <a:rPr lang="en-US" dirty="0" smtClean="0"/>
              <a:t>Dictionaries</a:t>
            </a:r>
            <a:endParaRPr lang="en-US" dirty="0"/>
          </a:p>
          <a:p>
            <a:pPr lvl="1"/>
            <a:r>
              <a:rPr lang="en-US" dirty="0" smtClean="0"/>
              <a:t>Dictionaries are objects that employ a mapping between string keys and objects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= </a:t>
            </a:r>
            <a:r>
              <a:rPr lang="en-US" dirty="0" smtClean="0"/>
              <a:t>{‘a’:1.0,’b’:’Hello’,’c’:1}</a:t>
            </a:r>
            <a:endParaRPr lang="en-US" dirty="0"/>
          </a:p>
          <a:p>
            <a:pPr lvl="1"/>
            <a:endParaRPr lang="en-US" dirty="0"/>
          </a:p>
          <a:p>
            <a:pPr lvl="1">
              <a:buFontTx/>
              <a:buNone/>
            </a:pP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Brief introduction to </a:t>
            </a:r>
            <a:r>
              <a:rPr lang="en-US" b="0" dirty="0" smtClean="0">
                <a:latin typeface="Courier"/>
                <a:cs typeface="Courier"/>
              </a:rPr>
              <a:t>Python</a:t>
            </a:r>
            <a:r>
              <a:rPr lang="en-US" b="0" dirty="0" smtClean="0"/>
              <a:t>: </a:t>
            </a:r>
            <a:r>
              <a:rPr lang="en-US" b="0" dirty="0" err="1" smtClean="0"/>
              <a:t>datatypes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262364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Whitespace is meaningful in </a:t>
            </a:r>
            <a:r>
              <a:rPr lang="en-US" dirty="0">
                <a:latin typeface="Courier"/>
                <a:cs typeface="Courier"/>
              </a:rPr>
              <a:t>Python</a:t>
            </a:r>
            <a:r>
              <a:rPr lang="en-US" dirty="0"/>
              <a:t>: especially indentation and placement of </a:t>
            </a:r>
            <a:r>
              <a:rPr lang="en-US" dirty="0" smtClean="0"/>
              <a:t>newlines </a:t>
            </a:r>
            <a:endParaRPr lang="en-US" dirty="0"/>
          </a:p>
          <a:p>
            <a:pPr lvl="1"/>
            <a:r>
              <a:rPr lang="en-US" dirty="0"/>
              <a:t>Use a newline to end a line of </a:t>
            </a:r>
            <a:r>
              <a:rPr lang="en-US" dirty="0" smtClean="0"/>
              <a:t>code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(Not a semicolon like in </a:t>
            </a:r>
            <a:r>
              <a:rPr lang="en-US" dirty="0">
                <a:latin typeface="Courier"/>
                <a:cs typeface="Courier"/>
              </a:rPr>
              <a:t>C++ </a:t>
            </a:r>
            <a:r>
              <a:rPr lang="en-US" dirty="0"/>
              <a:t>or </a:t>
            </a:r>
            <a:r>
              <a:rPr lang="en-US" dirty="0" smtClean="0">
                <a:latin typeface="Courier"/>
                <a:cs typeface="Courier"/>
              </a:rPr>
              <a:t>Java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(Use \ when must go to next line </a:t>
            </a:r>
            <a:r>
              <a:rPr lang="en-US" dirty="0" smtClean="0"/>
              <a:t>prematurely)</a:t>
            </a:r>
            <a:endParaRPr lang="en-US" dirty="0"/>
          </a:p>
          <a:p>
            <a:pPr lvl="1"/>
            <a:r>
              <a:rPr lang="en-US" dirty="0"/>
              <a:t>No braces { } to mark blocks of code in </a:t>
            </a:r>
            <a:r>
              <a:rPr lang="en-US" dirty="0">
                <a:latin typeface="Courier"/>
                <a:cs typeface="Courier"/>
              </a:rPr>
              <a:t>Python</a:t>
            </a:r>
            <a:r>
              <a:rPr lang="en-US" dirty="0"/>
              <a:t>… </a:t>
            </a:r>
            <a:br>
              <a:rPr lang="en-US" dirty="0"/>
            </a:br>
            <a:r>
              <a:rPr lang="en-US" dirty="0"/>
              <a:t>Use consistent indentation instead.  The first line with a new indentation is considered outside of the </a:t>
            </a:r>
            <a:r>
              <a:rPr lang="en-US" dirty="0" smtClean="0"/>
              <a:t>block</a:t>
            </a:r>
            <a:endParaRPr lang="en-US" dirty="0"/>
          </a:p>
          <a:p>
            <a:pPr lvl="1"/>
            <a:r>
              <a:rPr lang="en-US" dirty="0"/>
              <a:t>Often a colon appears at the start of a new block.  (We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 err="1"/>
              <a:t>ll</a:t>
            </a:r>
            <a:r>
              <a:rPr lang="en-US" dirty="0"/>
              <a:t> see this later for function and class definitions.)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55613" y="1004888"/>
            <a:ext cx="8231187" cy="3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9pPr>
          </a:lstStyle>
          <a:p>
            <a:r>
              <a:rPr lang="en-US" b="0" dirty="0" smtClean="0"/>
              <a:t>Brief introduction to </a:t>
            </a:r>
            <a:r>
              <a:rPr lang="en-US" b="0" dirty="0" smtClean="0">
                <a:latin typeface="Courier"/>
                <a:cs typeface="Courier"/>
              </a:rPr>
              <a:t>Python</a:t>
            </a:r>
            <a:r>
              <a:rPr lang="en-US" b="0" dirty="0" smtClean="0"/>
              <a:t>: whitespace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545788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comments with # – the rest of line is ignored.</a:t>
            </a:r>
          </a:p>
          <a:p>
            <a:r>
              <a:rPr lang="en-US" dirty="0"/>
              <a:t>Can include a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documentation string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as the first line of any new function or class that you define.</a:t>
            </a:r>
          </a:p>
          <a:p>
            <a:r>
              <a:rPr lang="en-US" dirty="0"/>
              <a:t>The development environment, debugger, and other tools use it: it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good style to include one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lvl="1">
              <a:buFontTx/>
              <a:buNone/>
            </a:pPr>
            <a:r>
              <a:rPr lang="en-US" dirty="0" err="1">
                <a:solidFill>
                  <a:srgbClr val="FF6600"/>
                </a:solidFill>
                <a:latin typeface="Courier New" charset="0"/>
              </a:rPr>
              <a:t>def</a:t>
            </a:r>
            <a:r>
              <a:rPr lang="en-US" dirty="0">
                <a:latin typeface="Courier New" charset="0"/>
              </a:rPr>
              <a:t> </a:t>
            </a:r>
            <a:r>
              <a:rPr lang="en-US" dirty="0" err="1">
                <a:solidFill>
                  <a:schemeClr val="hlink"/>
                </a:solidFill>
                <a:latin typeface="Courier New" charset="0"/>
              </a:rPr>
              <a:t>my_function</a:t>
            </a:r>
            <a:r>
              <a:rPr lang="en-US" dirty="0">
                <a:latin typeface="Courier New" charset="0"/>
              </a:rPr>
              <a:t>(x, y):</a:t>
            </a:r>
          </a:p>
          <a:p>
            <a:pPr lvl="1">
              <a:buFontTx/>
              <a:buNone/>
            </a:pP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  </a:t>
            </a:r>
            <a:r>
              <a:rPr lang="ja-JP" altLang="en-US" dirty="0">
                <a:solidFill>
                  <a:srgbClr val="008000"/>
                </a:solidFill>
                <a:latin typeface="Arial"/>
              </a:rPr>
              <a:t>“““</a:t>
            </a:r>
            <a:r>
              <a:rPr lang="en-US" dirty="0">
                <a:solidFill>
                  <a:srgbClr val="008000"/>
                </a:solidFill>
                <a:latin typeface="Courier New" charset="0"/>
              </a:rPr>
              <a:t>This is the </a:t>
            </a:r>
            <a:r>
              <a:rPr lang="en-US" dirty="0" err="1">
                <a:solidFill>
                  <a:srgbClr val="008000"/>
                </a:solidFill>
                <a:latin typeface="Courier New" charset="0"/>
              </a:rPr>
              <a:t>docstring</a:t>
            </a:r>
            <a:r>
              <a:rPr lang="en-US" dirty="0">
                <a:solidFill>
                  <a:srgbClr val="008000"/>
                </a:solidFill>
                <a:latin typeface="Courier New" charset="0"/>
              </a:rPr>
              <a:t>. This </a:t>
            </a:r>
            <a:br>
              <a:rPr lang="en-US" dirty="0">
                <a:solidFill>
                  <a:srgbClr val="008000"/>
                </a:solidFill>
                <a:latin typeface="Courier New" charset="0"/>
              </a:rPr>
            </a:br>
            <a:r>
              <a:rPr lang="en-US" dirty="0">
                <a:solidFill>
                  <a:srgbClr val="008000"/>
                </a:solidFill>
                <a:latin typeface="Courier New" charset="0"/>
              </a:rPr>
              <a:t>function does blah blah blah.</a:t>
            </a:r>
            <a:r>
              <a:rPr lang="ja-JP" altLang="en-US" dirty="0">
                <a:solidFill>
                  <a:srgbClr val="008000"/>
                </a:solidFill>
                <a:latin typeface="Arial"/>
              </a:rPr>
              <a:t>”””</a:t>
            </a:r>
            <a:r>
              <a:rPr lang="en-US" dirty="0">
                <a:solidFill>
                  <a:srgbClr val="008000"/>
                </a:solidFill>
                <a:latin typeface="Courier New" charset="0"/>
              </a:rPr>
              <a:t/>
            </a:r>
            <a:br>
              <a:rPr lang="en-US" dirty="0">
                <a:solidFill>
                  <a:srgbClr val="008000"/>
                </a:solidFill>
                <a:latin typeface="Courier New" charset="0"/>
              </a:rPr>
            </a:br>
            <a:r>
              <a:rPr lang="en-US" dirty="0">
                <a:solidFill>
                  <a:srgbClr val="FF3300"/>
                </a:solidFill>
                <a:latin typeface="Courier New" charset="0"/>
              </a:rPr>
              <a:t># The code would go here...</a:t>
            </a:r>
            <a:r>
              <a:rPr lang="en-US" dirty="0">
                <a:latin typeface="Courier New" charset="0"/>
              </a:rPr>
              <a:t>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55613" y="1004888"/>
            <a:ext cx="8231187" cy="3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9pPr>
          </a:lstStyle>
          <a:p>
            <a:r>
              <a:rPr lang="en-US" b="0" dirty="0" smtClean="0"/>
              <a:t>Brief introduction to </a:t>
            </a:r>
            <a:r>
              <a:rPr lang="en-US" b="0" dirty="0" smtClean="0">
                <a:latin typeface="Courier"/>
                <a:cs typeface="Courier"/>
              </a:rPr>
              <a:t>Python</a:t>
            </a:r>
            <a:r>
              <a:rPr lang="en-US" b="0" dirty="0" smtClean="0"/>
              <a:t>: Comments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20265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RAVEN Interaction with External Applications</a:t>
            </a:r>
            <a:endParaRPr lang="en-US" b="0" dirty="0"/>
          </a:p>
        </p:txBody>
      </p:sp>
      <p:sp>
        <p:nvSpPr>
          <p:cNvPr id="4" name="Content Placeholder 2"/>
          <p:cNvSpPr>
            <a:spLocks noGrp="1"/>
          </p:cNvSpPr>
          <p:nvPr>
            <p:ph type="body" idx="1"/>
          </p:nvPr>
        </p:nvSpPr>
        <p:spPr>
          <a:xfrm>
            <a:off x="345022" y="1646703"/>
            <a:ext cx="8456709" cy="1244901"/>
          </a:xfrm>
        </p:spPr>
        <p:txBody>
          <a:bodyPr/>
          <a:lstStyle/>
          <a:p>
            <a:r>
              <a:rPr lang="en-US" dirty="0" smtClean="0"/>
              <a:t>RAVEN has two preferential APIs to interact with external Applications</a:t>
            </a:r>
          </a:p>
          <a:p>
            <a:pPr lvl="1"/>
            <a:r>
              <a:rPr lang="en-US" i="1" dirty="0" smtClean="0"/>
              <a:t>External </a:t>
            </a:r>
            <a:r>
              <a:rPr lang="en-US" i="1" dirty="0"/>
              <a:t>Model</a:t>
            </a:r>
            <a:r>
              <a:rPr lang="en-US" dirty="0" smtClean="0"/>
              <a:t>: An external Python “entity” that can act as, for example, a system model</a:t>
            </a:r>
          </a:p>
          <a:p>
            <a:pPr lvl="1"/>
            <a:r>
              <a:rPr lang="en-US" i="1" dirty="0" smtClean="0"/>
              <a:t>External Code</a:t>
            </a:r>
            <a:r>
              <a:rPr lang="en-US" dirty="0" smtClean="0"/>
              <a:t>: API to drive external system codes</a:t>
            </a:r>
            <a:endParaRPr lang="en-US" dirty="0" smtClean="0"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en-US" dirty="0"/>
              <a:t>Both APIs are written in </a:t>
            </a:r>
            <a:r>
              <a:rPr lang="en-US" dirty="0">
                <a:latin typeface="Courier"/>
                <a:cs typeface="Courier"/>
              </a:rPr>
              <a:t>PYTHON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3817263" y="3489007"/>
            <a:ext cx="1350725" cy="82215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RAVEN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2002303" y="4705801"/>
            <a:ext cx="1350725" cy="82215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solidFill>
                  <a:schemeClr val="tx1"/>
                </a:solidFill>
                <a:latin typeface="Arial"/>
                <a:cs typeface="Arial"/>
              </a:rPr>
              <a:t>External Model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5655282" y="4705801"/>
            <a:ext cx="1350725" cy="82215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External Code</a:t>
            </a:r>
          </a:p>
        </p:txBody>
      </p:sp>
      <p:sp>
        <p:nvSpPr>
          <p:cNvPr id="20" name="Left-Right Arrow 19"/>
          <p:cNvSpPr/>
          <p:nvPr/>
        </p:nvSpPr>
        <p:spPr bwMode="auto">
          <a:xfrm rot="18968695">
            <a:off x="3289044" y="4376277"/>
            <a:ext cx="626479" cy="278944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Left-Right Arrow 20"/>
          <p:cNvSpPr/>
          <p:nvPr/>
        </p:nvSpPr>
        <p:spPr bwMode="auto">
          <a:xfrm rot="13386088">
            <a:off x="5072213" y="4381889"/>
            <a:ext cx="626479" cy="278944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796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dirty="0">
                <a:latin typeface="Courier New" charset="0"/>
              </a:rPr>
              <a:t> </a:t>
            </a:r>
            <a:r>
              <a:rPr lang="en-US" dirty="0">
                <a:latin typeface="Courier New" charset="0"/>
              </a:rPr>
              <a:t>x = 34 - 23            </a:t>
            </a:r>
            <a:r>
              <a:rPr lang="en-US" dirty="0">
                <a:solidFill>
                  <a:srgbClr val="FF3300"/>
                </a:solidFill>
                <a:latin typeface="Courier New" charset="0"/>
              </a:rPr>
              <a:t># A comment.</a:t>
            </a:r>
          </a:p>
          <a:p>
            <a:pPr>
              <a:buFontTx/>
              <a:buNone/>
            </a:pPr>
            <a:r>
              <a:rPr lang="en-US" dirty="0">
                <a:latin typeface="Courier New" charset="0"/>
              </a:rPr>
              <a:t> y = </a:t>
            </a:r>
            <a:r>
              <a:rPr lang="ja-JP" altLang="en-US" dirty="0">
                <a:solidFill>
                  <a:srgbClr val="008000"/>
                </a:solidFill>
                <a:latin typeface="Arial"/>
              </a:rPr>
              <a:t>“</a:t>
            </a:r>
            <a:r>
              <a:rPr lang="en-US" dirty="0">
                <a:solidFill>
                  <a:srgbClr val="008000"/>
                </a:solidFill>
                <a:latin typeface="Courier New" charset="0"/>
              </a:rPr>
              <a:t>Hello</a:t>
            </a:r>
            <a:r>
              <a:rPr lang="ja-JP" altLang="en-US" dirty="0">
                <a:solidFill>
                  <a:srgbClr val="008000"/>
                </a:solidFill>
                <a:latin typeface="Arial"/>
              </a:rPr>
              <a:t>”</a:t>
            </a:r>
            <a:r>
              <a:rPr lang="en-US" dirty="0">
                <a:latin typeface="Courier New" charset="0"/>
              </a:rPr>
              <a:t>           </a:t>
            </a:r>
            <a:r>
              <a:rPr lang="en-US" dirty="0" smtClean="0">
                <a:latin typeface="Courier New" charset="0"/>
              </a:rPr>
              <a:t>       </a:t>
            </a:r>
            <a:r>
              <a:rPr lang="en-US" dirty="0">
                <a:solidFill>
                  <a:srgbClr val="FF3300"/>
                </a:solidFill>
                <a:latin typeface="Courier New" charset="0"/>
              </a:rPr>
              <a:t># Another one.</a:t>
            </a:r>
          </a:p>
          <a:p>
            <a:pPr>
              <a:buFontTx/>
              <a:buNone/>
            </a:pPr>
            <a:r>
              <a:rPr lang="en-US" dirty="0">
                <a:latin typeface="Courier New" charset="0"/>
              </a:rPr>
              <a:t> z = 3.45    </a:t>
            </a:r>
          </a:p>
          <a:p>
            <a:pPr>
              <a:buFontTx/>
              <a:buNone/>
            </a:pPr>
            <a:r>
              <a:rPr lang="en-US" dirty="0">
                <a:latin typeface="Courier New" charset="0"/>
              </a:rPr>
              <a:t> </a:t>
            </a:r>
            <a:r>
              <a:rPr lang="en-US" dirty="0">
                <a:solidFill>
                  <a:srgbClr val="FF6600"/>
                </a:solidFill>
                <a:latin typeface="Courier New" charset="0"/>
              </a:rPr>
              <a:t>if</a:t>
            </a:r>
            <a:r>
              <a:rPr lang="en-US" dirty="0">
                <a:latin typeface="Courier New" charset="0"/>
              </a:rPr>
              <a:t> z == 3.45 </a:t>
            </a:r>
            <a:r>
              <a:rPr lang="en-US" dirty="0">
                <a:solidFill>
                  <a:srgbClr val="FF6600"/>
                </a:solidFill>
                <a:latin typeface="Courier New" charset="0"/>
              </a:rPr>
              <a:t>or</a:t>
            </a:r>
            <a:r>
              <a:rPr lang="en-US" dirty="0">
                <a:latin typeface="Courier New" charset="0"/>
              </a:rPr>
              <a:t> y == </a:t>
            </a:r>
            <a:r>
              <a:rPr lang="ja-JP" altLang="en-US" dirty="0">
                <a:solidFill>
                  <a:srgbClr val="008000"/>
                </a:solidFill>
                <a:latin typeface="Arial"/>
              </a:rPr>
              <a:t>“</a:t>
            </a:r>
            <a:r>
              <a:rPr lang="en-US" dirty="0">
                <a:solidFill>
                  <a:srgbClr val="008000"/>
                </a:solidFill>
                <a:latin typeface="Courier New" charset="0"/>
              </a:rPr>
              <a:t>Hello</a:t>
            </a:r>
            <a:r>
              <a:rPr lang="ja-JP" altLang="en-US" dirty="0">
                <a:solidFill>
                  <a:srgbClr val="008000"/>
                </a:solidFill>
                <a:latin typeface="Arial"/>
              </a:rPr>
              <a:t>”</a:t>
            </a:r>
            <a:r>
              <a:rPr lang="en-US" dirty="0">
                <a:latin typeface="Courier New" charset="0"/>
              </a:rPr>
              <a:t>:</a:t>
            </a:r>
          </a:p>
          <a:p>
            <a:pPr>
              <a:buFontTx/>
              <a:buNone/>
            </a:pPr>
            <a:r>
              <a:rPr lang="en-US" dirty="0">
                <a:latin typeface="Courier New" charset="0"/>
              </a:rPr>
              <a:t>     x = x + 1</a:t>
            </a:r>
          </a:p>
          <a:p>
            <a:pPr>
              <a:buFontTx/>
              <a:buNone/>
            </a:pPr>
            <a:r>
              <a:rPr lang="en-US" dirty="0">
                <a:latin typeface="Courier New" charset="0"/>
              </a:rPr>
              <a:t>     y = y + </a:t>
            </a:r>
            <a:r>
              <a:rPr lang="ja-JP" altLang="en-US" dirty="0">
                <a:solidFill>
                  <a:srgbClr val="008000"/>
                </a:solidFill>
                <a:latin typeface="Arial"/>
              </a:rPr>
              <a:t>“</a:t>
            </a:r>
            <a:r>
              <a:rPr lang="en-US" dirty="0">
                <a:solidFill>
                  <a:srgbClr val="008000"/>
                </a:solidFill>
                <a:latin typeface="Courier New" charset="0"/>
              </a:rPr>
              <a:t> World</a:t>
            </a:r>
            <a:r>
              <a:rPr lang="ja-JP" altLang="en-US" dirty="0">
                <a:solidFill>
                  <a:srgbClr val="008000"/>
                </a:solidFill>
                <a:latin typeface="Arial"/>
              </a:rPr>
              <a:t>”</a:t>
            </a:r>
            <a:r>
              <a:rPr lang="en-US" dirty="0">
                <a:latin typeface="Courier New" charset="0"/>
              </a:rPr>
              <a:t>   </a:t>
            </a:r>
            <a:r>
              <a:rPr lang="en-US" dirty="0" smtClean="0">
                <a:latin typeface="Courier New" charset="0"/>
              </a:rPr>
              <a:t>  </a:t>
            </a:r>
            <a:r>
              <a:rPr lang="en-US" dirty="0" smtClean="0">
                <a:solidFill>
                  <a:srgbClr val="FF3300"/>
                </a:solidFill>
                <a:latin typeface="Courier New" charset="0"/>
              </a:rPr>
              <a:t># </a:t>
            </a:r>
            <a:r>
              <a:rPr lang="en-US" dirty="0">
                <a:solidFill>
                  <a:srgbClr val="FF3300"/>
                </a:solidFill>
                <a:latin typeface="Courier New" charset="0"/>
              </a:rPr>
              <a:t>String </a:t>
            </a:r>
            <a:r>
              <a:rPr lang="en-US" dirty="0" err="1">
                <a:solidFill>
                  <a:srgbClr val="FF3300"/>
                </a:solidFill>
                <a:latin typeface="Courier New" charset="0"/>
              </a:rPr>
              <a:t>concat</a:t>
            </a:r>
            <a:r>
              <a:rPr lang="en-US" dirty="0">
                <a:solidFill>
                  <a:srgbClr val="FF3300"/>
                </a:solidFill>
                <a:latin typeface="Courier New" charset="0"/>
              </a:rPr>
              <a:t>.</a:t>
            </a:r>
          </a:p>
          <a:p>
            <a:pPr>
              <a:buFontTx/>
              <a:buNone/>
            </a:pPr>
            <a:r>
              <a:rPr lang="en-US" dirty="0">
                <a:latin typeface="Courier New" charset="0"/>
              </a:rPr>
              <a:t> </a:t>
            </a:r>
            <a:r>
              <a:rPr lang="en-US" dirty="0">
                <a:solidFill>
                  <a:srgbClr val="FF6600"/>
                </a:solidFill>
                <a:latin typeface="Courier New" charset="0"/>
              </a:rPr>
              <a:t>print</a:t>
            </a:r>
            <a:r>
              <a:rPr lang="en-US" dirty="0">
                <a:latin typeface="Courier New" charset="0"/>
              </a:rPr>
              <a:t> x</a:t>
            </a:r>
          </a:p>
          <a:p>
            <a:pPr>
              <a:buFontTx/>
              <a:buNone/>
            </a:pPr>
            <a:r>
              <a:rPr lang="en-US" dirty="0">
                <a:latin typeface="Courier New" charset="0"/>
              </a:rPr>
              <a:t> </a:t>
            </a:r>
            <a:r>
              <a:rPr lang="en-US" dirty="0">
                <a:solidFill>
                  <a:srgbClr val="FF6600"/>
                </a:solidFill>
                <a:latin typeface="Courier New" charset="0"/>
              </a:rPr>
              <a:t>print</a:t>
            </a:r>
            <a:r>
              <a:rPr lang="en-US" dirty="0">
                <a:latin typeface="Courier New" charset="0"/>
              </a:rPr>
              <a:t> y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Brief introduction to </a:t>
            </a:r>
            <a:r>
              <a:rPr lang="en-US" b="0" dirty="0" smtClean="0">
                <a:latin typeface="Courier"/>
                <a:cs typeface="Courier"/>
              </a:rPr>
              <a:t>Python</a:t>
            </a:r>
            <a:r>
              <a:rPr lang="en-US" b="0" dirty="0" smtClean="0"/>
              <a:t>: example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461437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800600"/>
          </a:xfrm>
        </p:spPr>
        <p:txBody>
          <a:bodyPr/>
          <a:lstStyle/>
          <a:p>
            <a:pPr>
              <a:buFontTx/>
              <a:buNone/>
              <a:tabLst>
                <a:tab pos="7258050" algn="r"/>
              </a:tabLst>
            </a:pPr>
            <a:r>
              <a:rPr lang="en-US" dirty="0">
                <a:latin typeface="Courier"/>
                <a:cs typeface="Courier"/>
              </a:rPr>
              <a:t>Python</a:t>
            </a:r>
            <a:r>
              <a:rPr lang="en-US" dirty="0"/>
              <a:t> determines the data types </a:t>
            </a:r>
            <a:br>
              <a:rPr lang="en-US" dirty="0"/>
            </a:br>
            <a:r>
              <a:rPr lang="en-US" dirty="0"/>
              <a:t>in a program </a:t>
            </a:r>
            <a:r>
              <a:rPr lang="en-US" dirty="0" smtClean="0"/>
              <a:t>automatically</a:t>
            </a:r>
            <a:r>
              <a:rPr lang="en-US" dirty="0"/>
              <a:t>	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Dynamic Typing</a:t>
            </a:r>
            <a:r>
              <a:rPr lang="ja-JP" altLang="en-US" dirty="0">
                <a:latin typeface="Arial"/>
              </a:rPr>
              <a:t>”</a:t>
            </a:r>
            <a:endParaRPr lang="en-US" dirty="0"/>
          </a:p>
          <a:p>
            <a:pPr>
              <a:buFontTx/>
              <a:buNone/>
              <a:tabLst>
                <a:tab pos="7258050" algn="r"/>
              </a:tabLst>
            </a:pPr>
            <a:endParaRPr lang="en-US" dirty="0"/>
          </a:p>
          <a:p>
            <a:pPr>
              <a:buFontTx/>
              <a:buNone/>
              <a:tabLst>
                <a:tab pos="7258050" algn="r"/>
              </a:tabLst>
            </a:pPr>
            <a:r>
              <a:rPr lang="en-US" dirty="0"/>
              <a:t>But </a:t>
            </a:r>
            <a:r>
              <a:rPr lang="en-US" dirty="0">
                <a:latin typeface="Courier"/>
                <a:cs typeface="Courier"/>
              </a:rPr>
              <a:t>Python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not casual about types, it </a:t>
            </a:r>
            <a:br>
              <a:rPr lang="en-US" dirty="0"/>
            </a:br>
            <a:r>
              <a:rPr lang="en-US" dirty="0"/>
              <a:t>enforces them after it figures them </a:t>
            </a:r>
            <a:r>
              <a:rPr lang="en-US" dirty="0" smtClean="0"/>
              <a:t>out    </a:t>
            </a:r>
            <a:r>
              <a:rPr lang="en-US" dirty="0"/>
              <a:t>	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Strong Typing</a:t>
            </a:r>
            <a:r>
              <a:rPr lang="ja-JP" altLang="en-US" dirty="0">
                <a:latin typeface="Arial"/>
              </a:rPr>
              <a:t>”</a:t>
            </a:r>
            <a:endParaRPr lang="en-US" dirty="0"/>
          </a:p>
          <a:p>
            <a:pPr>
              <a:buFontTx/>
              <a:buNone/>
              <a:tabLst>
                <a:tab pos="7258050" algn="r"/>
              </a:tabLst>
            </a:pPr>
            <a:endParaRPr lang="en-US" dirty="0">
              <a:solidFill>
                <a:srgbClr val="FF3300"/>
              </a:solidFill>
            </a:endParaRPr>
          </a:p>
          <a:p>
            <a:pPr>
              <a:buFontTx/>
              <a:buNone/>
              <a:tabLst>
                <a:tab pos="7258050" algn="r"/>
              </a:tabLst>
            </a:pPr>
            <a:r>
              <a:rPr lang="en-US" dirty="0"/>
              <a:t>So, for example, you can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t just append an integer to a string.  You must first convert the integer to a string </a:t>
            </a:r>
            <a:r>
              <a:rPr lang="en-US" dirty="0" smtClean="0"/>
              <a:t>itself  </a:t>
            </a:r>
            <a:r>
              <a:rPr lang="en-US" b="1" dirty="0" smtClean="0">
                <a:latin typeface="Courier New" charset="0"/>
              </a:rPr>
              <a:t> </a:t>
            </a:r>
            <a:endParaRPr lang="en-US" b="1" dirty="0">
              <a:latin typeface="Courier New" charset="0"/>
            </a:endParaRPr>
          </a:p>
          <a:p>
            <a:pPr>
              <a:buFontTx/>
              <a:buNone/>
              <a:tabLst>
                <a:tab pos="7258050" algn="r"/>
              </a:tabLst>
            </a:pPr>
            <a:endParaRPr lang="en-US" b="1" dirty="0">
              <a:latin typeface="Courier New" charset="0"/>
            </a:endParaRPr>
          </a:p>
          <a:p>
            <a:pPr>
              <a:buFontTx/>
              <a:buNone/>
              <a:tabLst>
                <a:tab pos="7258050" algn="r"/>
              </a:tabLst>
            </a:pPr>
            <a:r>
              <a:rPr lang="en-US" b="1" dirty="0">
                <a:latin typeface="Courier New" charset="0"/>
              </a:rPr>
              <a:t> </a:t>
            </a:r>
            <a:r>
              <a:rPr lang="en-US" dirty="0">
                <a:latin typeface="Courier New" charset="0"/>
              </a:rPr>
              <a:t>x = </a:t>
            </a:r>
            <a:r>
              <a:rPr lang="ja-JP" altLang="en-US" dirty="0">
                <a:solidFill>
                  <a:srgbClr val="008000"/>
                </a:solidFill>
                <a:latin typeface="Arial"/>
              </a:rPr>
              <a:t>“</a:t>
            </a:r>
            <a:r>
              <a:rPr lang="en-US" dirty="0">
                <a:solidFill>
                  <a:srgbClr val="008000"/>
                </a:solidFill>
                <a:latin typeface="Courier New" charset="0"/>
              </a:rPr>
              <a:t>the answer is </a:t>
            </a:r>
            <a:r>
              <a:rPr lang="ja-JP" altLang="en-US" dirty="0">
                <a:solidFill>
                  <a:srgbClr val="008000"/>
                </a:solidFill>
                <a:latin typeface="Arial"/>
              </a:rPr>
              <a:t>”</a:t>
            </a:r>
            <a:r>
              <a:rPr lang="en-US" dirty="0">
                <a:solidFill>
                  <a:srgbClr val="008000"/>
                </a:solidFill>
                <a:latin typeface="Courier New" charset="0"/>
              </a:rPr>
              <a:t>  </a:t>
            </a:r>
            <a:r>
              <a:rPr lang="en-US" dirty="0">
                <a:solidFill>
                  <a:srgbClr val="FF3300"/>
                </a:solidFill>
                <a:latin typeface="Courier New" charset="0"/>
              </a:rPr>
              <a:t># Decides x is string.</a:t>
            </a:r>
          </a:p>
          <a:p>
            <a:pPr>
              <a:buFontTx/>
              <a:buNone/>
              <a:tabLst>
                <a:tab pos="7258050" algn="r"/>
              </a:tabLst>
            </a:pPr>
            <a:r>
              <a:rPr lang="en-US" dirty="0">
                <a:latin typeface="Courier New" charset="0"/>
              </a:rPr>
              <a:t> y = 23                </a:t>
            </a:r>
            <a:r>
              <a:rPr lang="en-US" dirty="0">
                <a:solidFill>
                  <a:srgbClr val="FF3300"/>
                </a:solidFill>
                <a:latin typeface="Courier New" charset="0"/>
              </a:rPr>
              <a:t># Decides y is integer.</a:t>
            </a:r>
          </a:p>
          <a:p>
            <a:pPr>
              <a:buFontTx/>
              <a:buNone/>
              <a:tabLst>
                <a:tab pos="7258050" algn="r"/>
              </a:tabLst>
            </a:pPr>
            <a:r>
              <a:rPr lang="en-US" dirty="0">
                <a:latin typeface="Courier New" charset="0"/>
              </a:rPr>
              <a:t> </a:t>
            </a:r>
            <a:r>
              <a:rPr lang="en-US" dirty="0">
                <a:solidFill>
                  <a:srgbClr val="FF6600"/>
                </a:solidFill>
                <a:latin typeface="Courier New" charset="0"/>
              </a:rPr>
              <a:t>print</a:t>
            </a:r>
            <a:r>
              <a:rPr lang="en-US" dirty="0">
                <a:latin typeface="Courier New" charset="0"/>
              </a:rPr>
              <a:t> x + y   </a:t>
            </a:r>
            <a:r>
              <a:rPr lang="en-US" dirty="0">
                <a:solidFill>
                  <a:srgbClr val="FF3300"/>
                </a:solidFill>
                <a:latin typeface="Courier New" charset="0"/>
              </a:rPr>
              <a:t># Python will complain about this</a:t>
            </a:r>
            <a:r>
              <a:rPr lang="en-US" sz="2000" dirty="0">
                <a:solidFill>
                  <a:srgbClr val="FF3300"/>
                </a:solidFill>
                <a:latin typeface="Courier New" charset="0"/>
              </a:rPr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55613" y="1004888"/>
            <a:ext cx="8231187" cy="3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9pPr>
          </a:lstStyle>
          <a:p>
            <a:r>
              <a:rPr lang="en-US" b="0" dirty="0" smtClean="0"/>
              <a:t>Brief introduction to </a:t>
            </a:r>
            <a:r>
              <a:rPr lang="en-US" b="0" dirty="0" smtClean="0">
                <a:latin typeface="Courier"/>
                <a:cs typeface="Courier"/>
              </a:rPr>
              <a:t>Python</a:t>
            </a:r>
            <a:r>
              <a:rPr lang="en-US" b="0" dirty="0" smtClean="0"/>
              <a:t>: </a:t>
            </a:r>
            <a:r>
              <a:rPr lang="en-US" b="0" dirty="0" smtClean="0">
                <a:latin typeface="Courier"/>
                <a:cs typeface="Courier"/>
              </a:rPr>
              <a:t>Python</a:t>
            </a:r>
            <a:r>
              <a:rPr lang="en-US" b="0" dirty="0" smtClean="0"/>
              <a:t> and Types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195326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Names are case sensitive and cannot start with a number.  They can contain letters, numbers, and underscores.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charset="0"/>
              </a:rPr>
              <a:t> bob  Bob  _bob  _2_bob_  bob_2  </a:t>
            </a:r>
            <a:r>
              <a:rPr lang="en-US" b="1" dirty="0" err="1" smtClean="0">
                <a:latin typeface="Courier New" charset="0"/>
              </a:rPr>
              <a:t>BoB</a:t>
            </a:r>
            <a:endParaRPr lang="en-US" b="1" dirty="0" smtClean="0">
              <a:latin typeface="Courier New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b="1" dirty="0"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dirty="0"/>
              <a:t>There are some reserved words: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6600"/>
                </a:solidFill>
                <a:latin typeface="Courier New" charset="0"/>
              </a:rPr>
              <a:t>and, assert, break, class, continue, </a:t>
            </a:r>
            <a:r>
              <a:rPr lang="en-US" dirty="0" err="1">
                <a:solidFill>
                  <a:srgbClr val="FF6600"/>
                </a:solidFill>
                <a:latin typeface="Courier New" charset="0"/>
              </a:rPr>
              <a:t>def</a:t>
            </a:r>
            <a:r>
              <a:rPr lang="en-US" dirty="0">
                <a:solidFill>
                  <a:srgbClr val="FF6600"/>
                </a:solidFill>
                <a:latin typeface="Courier New" charset="0"/>
              </a:rPr>
              <a:t>, del, </a:t>
            </a:r>
            <a:r>
              <a:rPr lang="en-US" dirty="0" err="1">
                <a:solidFill>
                  <a:srgbClr val="FF6600"/>
                </a:solidFill>
                <a:latin typeface="Courier New" charset="0"/>
              </a:rPr>
              <a:t>elif</a:t>
            </a:r>
            <a:r>
              <a:rPr lang="en-US" dirty="0">
                <a:solidFill>
                  <a:srgbClr val="FF6600"/>
                </a:solidFill>
                <a:latin typeface="Courier New" charset="0"/>
              </a:rPr>
              <a:t>, else, except, exec, finally, for, from, global, if, import, in, is, lambda, not, or, pass, print, raise, return, try, while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Brief introduction to </a:t>
            </a:r>
            <a:r>
              <a:rPr lang="en-US" b="0" dirty="0" smtClean="0">
                <a:latin typeface="Courier"/>
                <a:cs typeface="Courier"/>
              </a:rPr>
              <a:t>Python</a:t>
            </a:r>
            <a:r>
              <a:rPr lang="en-US" b="0" dirty="0" smtClean="0"/>
              <a:t>: Naming Rules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635173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377026"/>
          </a:xfrm>
        </p:spPr>
        <p:txBody>
          <a:bodyPr/>
          <a:lstStyle/>
          <a:p>
            <a:pPr algn="ctr"/>
            <a:r>
              <a:rPr lang="en-US" b="0" dirty="0" smtClean="0"/>
              <a:t>External Model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13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External Model Entity: Introduction</a:t>
            </a:r>
            <a:endParaRPr lang="en-US" b="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98377" y="1731851"/>
            <a:ext cx="8231187" cy="129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dirty="0" smtClean="0"/>
              <a:t>The </a:t>
            </a:r>
            <a:r>
              <a:rPr lang="en-US" i="1" dirty="0" err="1" smtClean="0"/>
              <a:t>ExternalModel</a:t>
            </a:r>
            <a:r>
              <a:rPr lang="en-US" i="1" dirty="0" smtClean="0"/>
              <a:t> </a:t>
            </a:r>
            <a:r>
              <a:rPr lang="en-US" dirty="0" smtClean="0"/>
              <a:t>object represents an entity that is embedded in RAVEN at runtime</a:t>
            </a:r>
          </a:p>
          <a:p>
            <a:pPr algn="just"/>
            <a:r>
              <a:rPr lang="en-US" dirty="0" smtClean="0"/>
              <a:t>This object allows the user to create a </a:t>
            </a:r>
            <a:r>
              <a:rPr lang="en-US" dirty="0" smtClean="0">
                <a:latin typeface="Courier"/>
                <a:cs typeface="Courier"/>
              </a:rPr>
              <a:t>PYTHON </a:t>
            </a:r>
            <a:r>
              <a:rPr lang="en-US" dirty="0" smtClean="0"/>
              <a:t>module that is going to be treated as a pre-defined internal Model</a:t>
            </a:r>
          </a:p>
          <a:p>
            <a:endParaRPr lang="en-US" dirty="0"/>
          </a:p>
        </p:txBody>
      </p:sp>
      <p:sp>
        <p:nvSpPr>
          <p:cNvPr id="22" name="Rounded Rectangle 21"/>
          <p:cNvSpPr/>
          <p:nvPr/>
        </p:nvSpPr>
        <p:spPr bwMode="auto">
          <a:xfrm>
            <a:off x="4488956" y="5110295"/>
            <a:ext cx="1482860" cy="6092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RAVEN</a:t>
            </a:r>
          </a:p>
        </p:txBody>
      </p:sp>
      <p:sp>
        <p:nvSpPr>
          <p:cNvPr id="23" name="Rounded Rectangle 22"/>
          <p:cNvSpPr/>
          <p:nvPr/>
        </p:nvSpPr>
        <p:spPr bwMode="auto">
          <a:xfrm>
            <a:off x="2798789" y="5110295"/>
            <a:ext cx="1029485" cy="6092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External Model</a:t>
            </a:r>
            <a:endParaRPr kumimoji="0" 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3" name="Curved Down Arrow 2"/>
          <p:cNvSpPr/>
          <p:nvPr/>
        </p:nvSpPr>
        <p:spPr bwMode="auto">
          <a:xfrm>
            <a:off x="3241004" y="4699216"/>
            <a:ext cx="2092154" cy="411079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tx1"/>
                </a:solidFill>
                <a:latin typeface="Arial"/>
                <a:cs typeface="Arial"/>
              </a:rPr>
              <a:t>imported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5" name="Down Arrow 4"/>
          <p:cNvSpPr/>
          <p:nvPr/>
        </p:nvSpPr>
        <p:spPr bwMode="auto">
          <a:xfrm>
            <a:off x="4235696" y="2939934"/>
            <a:ext cx="264272" cy="59093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595004" y="4431282"/>
            <a:ext cx="3575015" cy="1523185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50000"/>
                  <a:satMod val="300000"/>
                  <a:alpha val="3000"/>
                </a:schemeClr>
              </a:gs>
              <a:gs pos="35000">
                <a:schemeClr val="accent4">
                  <a:tint val="37000"/>
                  <a:satMod val="300000"/>
                  <a:alpha val="3000"/>
                </a:schemeClr>
              </a:gs>
              <a:gs pos="100000">
                <a:schemeClr val="accent4">
                  <a:tint val="15000"/>
                  <a:satMod val="350000"/>
                  <a:alpha val="3000"/>
                </a:schemeClr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solidFill>
                  <a:srgbClr val="000000"/>
                </a:solidFill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 bwMode="auto">
          <a:xfrm>
            <a:off x="2021132" y="3530864"/>
            <a:ext cx="4708075" cy="406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dirty="0" smtClean="0"/>
              <a:t>It becomes part of the RAVEN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External Model Entity: RAVEN Input</a:t>
            </a:r>
            <a:endParaRPr lang="en-US" b="0" dirty="0"/>
          </a:p>
        </p:txBody>
      </p:sp>
      <p:sp>
        <p:nvSpPr>
          <p:cNvPr id="19" name="TextBox 18"/>
          <p:cNvSpPr txBox="1"/>
          <p:nvPr/>
        </p:nvSpPr>
        <p:spPr>
          <a:xfrm>
            <a:off x="283275" y="1949428"/>
            <a:ext cx="8689594" cy="24929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PythonModule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3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’’ </a:t>
            </a:r>
            <a:r>
              <a:rPr lang="en-US" sz="1300" dirty="0" err="1" smtClean="0">
                <a:solidFill>
                  <a:srgbClr val="660066"/>
                </a:solidFill>
                <a:latin typeface="Courier"/>
                <a:cs typeface="Courier"/>
              </a:rPr>
              <a:t>ModuleToLoad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workshop_model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&lt;variable&gt;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x1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&lt;/variable&gt;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&lt;variable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y1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/variable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   &lt;</a:t>
            </a:r>
            <a:r>
              <a:rPr lang="en-US" sz="1300" dirty="0" err="1" smtClean="0">
                <a:solidFill>
                  <a:srgbClr val="008000"/>
                </a:solidFill>
                <a:latin typeface="Courier"/>
                <a:cs typeface="Courier"/>
              </a:rPr>
              <a:t>newCustomXmlNode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     &lt;</a:t>
            </a:r>
            <a:r>
              <a:rPr lang="en-US" sz="1300" dirty="0" err="1" smtClean="0">
                <a:solidFill>
                  <a:srgbClr val="008000"/>
                </a:solidFill>
                <a:latin typeface="Courier"/>
                <a:cs typeface="Courier"/>
              </a:rPr>
              <a:t>printString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     </a:t>
            </a:r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We are not here </a:t>
            </a: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         to brush dolls</a:t>
            </a:r>
            <a:endParaRPr lang="en-US" sz="13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    &lt;/</a:t>
            </a:r>
            <a:r>
              <a:rPr lang="en-US" sz="1300" dirty="0" err="1" smtClean="0">
                <a:solidFill>
                  <a:srgbClr val="008000"/>
                </a:solidFill>
                <a:latin typeface="Courier"/>
                <a:cs typeface="Courier"/>
              </a:rPr>
              <a:t>printString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newCustomXmlNode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20" name="Left Brace 19"/>
          <p:cNvSpPr/>
          <p:nvPr/>
        </p:nvSpPr>
        <p:spPr bwMode="auto">
          <a:xfrm rot="10800000">
            <a:off x="3371187" y="2402570"/>
            <a:ext cx="194007" cy="384576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 flipH="1">
            <a:off x="7724554" y="2461295"/>
            <a:ext cx="1" cy="3845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Rectangle 27"/>
          <p:cNvSpPr/>
          <p:nvPr/>
        </p:nvSpPr>
        <p:spPr bwMode="auto">
          <a:xfrm>
            <a:off x="6645602" y="2845871"/>
            <a:ext cx="2157904" cy="85093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File name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(with or without path): </a:t>
            </a:r>
            <a:r>
              <a:rPr lang="en-US" sz="1600" dirty="0" err="1" smtClean="0">
                <a:latin typeface="+mj-lt"/>
              </a:rPr>
              <a:t>workshop_model.py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9" name="Straight Arrow Connector 28"/>
          <p:cNvCxnSpPr/>
          <p:nvPr/>
        </p:nvCxnSpPr>
        <p:spPr bwMode="auto">
          <a:xfrm>
            <a:off x="3565194" y="2594859"/>
            <a:ext cx="648479" cy="2656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4213673" y="2597497"/>
            <a:ext cx="2157904" cy="66644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Model variables tracked by RAVEN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31" name="Straight Arrow Connector 30"/>
          <p:cNvCxnSpPr/>
          <p:nvPr/>
        </p:nvCxnSpPr>
        <p:spPr bwMode="auto">
          <a:xfrm>
            <a:off x="5285443" y="3263946"/>
            <a:ext cx="2378449" cy="12411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Rectangle 31"/>
          <p:cNvSpPr/>
          <p:nvPr/>
        </p:nvSpPr>
        <p:spPr bwMode="auto">
          <a:xfrm>
            <a:off x="6138921" y="4505052"/>
            <a:ext cx="2664585" cy="66644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Variables that RAVEN is able to “see” and “check”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3" name="Left Brace 32"/>
          <p:cNvSpPr/>
          <p:nvPr/>
        </p:nvSpPr>
        <p:spPr bwMode="auto">
          <a:xfrm rot="10800000">
            <a:off x="3106724" y="2860551"/>
            <a:ext cx="194007" cy="1118080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Straight Arrow Connector 33"/>
          <p:cNvCxnSpPr>
            <a:endCxn id="35" idx="0"/>
          </p:cNvCxnSpPr>
          <p:nvPr/>
        </p:nvCxnSpPr>
        <p:spPr bwMode="auto">
          <a:xfrm>
            <a:off x="3300732" y="3442764"/>
            <a:ext cx="912941" cy="13955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Rectangle 34"/>
          <p:cNvSpPr/>
          <p:nvPr/>
        </p:nvSpPr>
        <p:spPr bwMode="auto">
          <a:xfrm>
            <a:off x="3134721" y="4838276"/>
            <a:ext cx="2157904" cy="66644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Custom piece of XML Input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26344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External Model Entity: </a:t>
            </a:r>
            <a:r>
              <a:rPr lang="en-US" b="0" dirty="0" smtClean="0">
                <a:latin typeface="Courier"/>
                <a:cs typeface="Courier"/>
              </a:rPr>
              <a:t>Python</a:t>
            </a:r>
            <a:r>
              <a:rPr lang="en-US" b="0" dirty="0" smtClean="0"/>
              <a:t> Module</a:t>
            </a:r>
            <a:endParaRPr lang="en-US" b="0" dirty="0"/>
          </a:p>
        </p:txBody>
      </p:sp>
      <p:sp>
        <p:nvSpPr>
          <p:cNvPr id="15" name="TextBox 14"/>
          <p:cNvSpPr txBox="1"/>
          <p:nvPr/>
        </p:nvSpPr>
        <p:spPr>
          <a:xfrm>
            <a:off x="518188" y="3204111"/>
            <a:ext cx="671059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latin typeface="Courier"/>
                <a:cs typeface="Courier"/>
              </a:rPr>
              <a:t>_</a:t>
            </a:r>
            <a:r>
              <a:rPr lang="en-US" sz="1600" b="1" dirty="0" err="1" smtClean="0">
                <a:latin typeface="Courier"/>
                <a:cs typeface="Courier"/>
              </a:rPr>
              <a:t>readMoreXML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i="1" dirty="0" err="1" smtClean="0">
                <a:latin typeface="Courier"/>
                <a:cs typeface="Courier"/>
              </a:rPr>
              <a:t>self,xmlNode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8186" y="3619377"/>
            <a:ext cx="6710591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dirty="0" err="1" smtClean="0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latin typeface="Courier"/>
                <a:cs typeface="Courier"/>
              </a:rPr>
              <a:t>initialize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i="1" dirty="0" err="1">
                <a:latin typeface="Courier"/>
                <a:cs typeface="Courier"/>
              </a:rPr>
              <a:t>self</a:t>
            </a:r>
            <a:r>
              <a:rPr lang="en-US" sz="1600" i="1" dirty="0" err="1" smtClean="0">
                <a:latin typeface="Courier"/>
                <a:cs typeface="Courier"/>
              </a:rPr>
              <a:t>,runInfo,inputs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8187" y="4037016"/>
            <a:ext cx="6710591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dirty="0" err="1" smtClean="0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 smtClean="0">
                <a:latin typeface="Courier"/>
                <a:cs typeface="Courier"/>
              </a:rPr>
              <a:t>createNewInput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i="1" dirty="0" err="1" smtClean="0">
                <a:latin typeface="Courier"/>
                <a:cs typeface="Courier"/>
              </a:rPr>
              <a:t>self,inputs,samplerType</a:t>
            </a:r>
            <a:r>
              <a:rPr lang="en-US" sz="1600" i="1" dirty="0" smtClean="0">
                <a:latin typeface="Courier"/>
                <a:cs typeface="Courier"/>
              </a:rPr>
              <a:t>,**</a:t>
            </a:r>
            <a:r>
              <a:rPr lang="en-US" sz="1600" i="1" dirty="0" err="1" smtClean="0">
                <a:latin typeface="Courier"/>
                <a:cs typeface="Courier"/>
              </a:rPr>
              <a:t>Kwargs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8188" y="4450965"/>
            <a:ext cx="671059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dirty="0" err="1" smtClean="0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latin typeface="Courier"/>
                <a:cs typeface="Courier"/>
              </a:rPr>
              <a:t>run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i="1" dirty="0" err="1" smtClean="0">
                <a:latin typeface="Courier"/>
                <a:cs typeface="Courier"/>
              </a:rPr>
              <a:t>self,inputs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388764" y="3188982"/>
            <a:ext cx="138742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Optional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7388764" y="3608734"/>
            <a:ext cx="138742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Optional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7388764" y="4035262"/>
            <a:ext cx="138742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Optional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388764" y="4450965"/>
            <a:ext cx="138742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Required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673724" y="4525256"/>
            <a:ext cx="579930" cy="26426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37000"/>
                </a:schemeClr>
              </a:gs>
              <a:gs pos="80000">
                <a:schemeClr val="accent5">
                  <a:shade val="93000"/>
                  <a:satMod val="130000"/>
                  <a:alpha val="37000"/>
                </a:schemeClr>
              </a:gs>
              <a:gs pos="100000">
                <a:schemeClr val="accent5">
                  <a:shade val="94000"/>
                  <a:satMod val="135000"/>
                  <a:alpha val="37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Down Arrow 33"/>
          <p:cNvSpPr/>
          <p:nvPr/>
        </p:nvSpPr>
        <p:spPr bwMode="auto">
          <a:xfrm>
            <a:off x="1827883" y="4789519"/>
            <a:ext cx="264272" cy="590930"/>
          </a:xfrm>
          <a:prstGeom prst="downArrow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56000"/>
                </a:schemeClr>
              </a:gs>
              <a:gs pos="80000">
                <a:schemeClr val="accent5">
                  <a:shade val="93000"/>
                  <a:satMod val="130000"/>
                  <a:alpha val="56000"/>
                </a:schemeClr>
              </a:gs>
              <a:gs pos="100000">
                <a:schemeClr val="accent5">
                  <a:shade val="94000"/>
                  <a:satMod val="135000"/>
                  <a:alpha val="56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25192" y="6123935"/>
            <a:ext cx="187879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y1 = </a:t>
            </a:r>
            <a:r>
              <a:rPr lang="en-US" sz="1600" i="1" dirty="0" smtClean="0">
                <a:latin typeface="Courier"/>
                <a:cs typeface="Courier"/>
              </a:rPr>
              <a:t>self</a:t>
            </a:r>
            <a:r>
              <a:rPr lang="en-US" sz="1600" dirty="0" smtClean="0">
                <a:latin typeface="Courier"/>
                <a:cs typeface="Courier"/>
              </a:rPr>
              <a:t>.x1 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34663" y="5380449"/>
            <a:ext cx="3269715" cy="623955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48000"/>
                </a:schemeClr>
              </a:gs>
              <a:gs pos="80000">
                <a:schemeClr val="accent5">
                  <a:shade val="93000"/>
                  <a:satMod val="130000"/>
                  <a:alpha val="48000"/>
                </a:schemeClr>
              </a:gs>
              <a:gs pos="100000">
                <a:schemeClr val="accent5">
                  <a:shade val="94000"/>
                  <a:satMod val="135000"/>
                  <a:alpha val="48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Each variable defined in the XML input is available in “self”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498377" y="1731851"/>
            <a:ext cx="8231187" cy="129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 algn="just">
              <a:buFont typeface="Arial"/>
              <a:buChar char="•"/>
            </a:pPr>
            <a:r>
              <a:rPr lang="en-US" dirty="0">
                <a:cs typeface="Arial"/>
              </a:rPr>
              <a:t>In the External </a:t>
            </a:r>
            <a:r>
              <a:rPr lang="en-US" dirty="0">
                <a:latin typeface="Courier"/>
                <a:cs typeface="Courier"/>
              </a:rPr>
              <a:t>Python</a:t>
            </a:r>
            <a:r>
              <a:rPr lang="en-US" dirty="0">
                <a:cs typeface="Arial"/>
              </a:rPr>
              <a:t> module, the user can implement all the methods that are needed for the functionality of the model</a:t>
            </a:r>
          </a:p>
          <a:p>
            <a:pPr marL="342900" indent="-342900" algn="just">
              <a:buFont typeface="Arial"/>
              <a:buChar char="•"/>
            </a:pPr>
            <a:r>
              <a:rPr lang="en-US" dirty="0">
                <a:cs typeface="Arial"/>
              </a:rPr>
              <a:t>Only these methods are called by the framework: </a:t>
            </a:r>
          </a:p>
        </p:txBody>
      </p:sp>
    </p:spTree>
    <p:extLst>
      <p:ext uri="{BB962C8B-B14F-4D97-AF65-F5344CB8AC3E}">
        <p14:creationId xmlns:p14="http://schemas.microsoft.com/office/powerpoint/2010/main" val="2289866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4" grpId="0" animBg="1"/>
      <p:bldP spid="36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External Model Entity: _</a:t>
            </a:r>
            <a:r>
              <a:rPr lang="en-US" b="0" dirty="0" err="1" smtClean="0"/>
              <a:t>readMoreXML</a:t>
            </a:r>
            <a:endParaRPr lang="en-US" b="0" dirty="0"/>
          </a:p>
        </p:txBody>
      </p:sp>
      <p:sp>
        <p:nvSpPr>
          <p:cNvPr id="15" name="TextBox 14"/>
          <p:cNvSpPr txBox="1"/>
          <p:nvPr/>
        </p:nvSpPr>
        <p:spPr>
          <a:xfrm>
            <a:off x="620957" y="3493523"/>
            <a:ext cx="580232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latin typeface="Courier"/>
                <a:cs typeface="Courier"/>
              </a:rPr>
              <a:t>_</a:t>
            </a:r>
            <a:r>
              <a:rPr lang="en-US" sz="1600" b="1" dirty="0" err="1" smtClean="0">
                <a:latin typeface="Courier"/>
                <a:cs typeface="Courier"/>
              </a:rPr>
              <a:t>readMoreXML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i="1" dirty="0" err="1" smtClean="0">
                <a:latin typeface="Courier"/>
                <a:cs typeface="Courier"/>
              </a:rPr>
              <a:t>self,xmlNode</a:t>
            </a:r>
            <a:r>
              <a:rPr lang="en-US" sz="1600" dirty="0" smtClean="0">
                <a:latin typeface="Courier"/>
                <a:cs typeface="Courier"/>
              </a:rPr>
              <a:t>):</a:t>
            </a: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 </a:t>
            </a:r>
            <a:r>
              <a:rPr lang="en-US" sz="1600" i="1" dirty="0">
                <a:solidFill>
                  <a:srgbClr val="262699"/>
                </a:solidFill>
                <a:latin typeface="Courier"/>
                <a:cs typeface="Courier"/>
              </a:rPr>
              <a:t># get the </a:t>
            </a:r>
            <a:r>
              <a:rPr lang="en-US" sz="1600" i="1" dirty="0" smtClean="0">
                <a:solidFill>
                  <a:srgbClr val="262699"/>
                </a:solidFill>
                <a:latin typeface="Courier"/>
                <a:cs typeface="Courier"/>
              </a:rPr>
              <a:t>node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   </a:t>
            </a:r>
            <a:r>
              <a:rPr lang="en-US" sz="1600" dirty="0" err="1" smtClean="0">
                <a:latin typeface="Courier"/>
                <a:cs typeface="Courier"/>
              </a:rPr>
              <a:t>ourNode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= </a:t>
            </a:r>
            <a:r>
              <a:rPr lang="en-US" sz="1600" dirty="0" err="1">
                <a:latin typeface="Courier"/>
                <a:cs typeface="Courier"/>
              </a:rPr>
              <a:t>xmlNode.find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urier"/>
                <a:cs typeface="Courier"/>
              </a:rPr>
              <a:t>’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Courier"/>
                <a:cs typeface="Courier"/>
              </a:rPr>
              <a:t>newCustomXmlNode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urier"/>
                <a:cs typeface="Courier"/>
              </a:rPr>
              <a:t>’</a:t>
            </a:r>
            <a:r>
              <a:rPr lang="en-US" sz="1600" dirty="0">
                <a:latin typeface="Courier"/>
                <a:cs typeface="Courier"/>
              </a:rPr>
              <a:t>)</a:t>
            </a:r>
            <a:br>
              <a:rPr lang="en-US" sz="1600" dirty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   </a:t>
            </a:r>
            <a:r>
              <a:rPr lang="en-US" sz="1600" i="1" dirty="0" smtClean="0">
                <a:solidFill>
                  <a:srgbClr val="262699"/>
                </a:solidFill>
                <a:latin typeface="Courier"/>
                <a:cs typeface="Courier"/>
              </a:rPr>
              <a:t># </a:t>
            </a:r>
            <a:r>
              <a:rPr lang="en-US" sz="1600" i="1" dirty="0">
                <a:solidFill>
                  <a:srgbClr val="262699"/>
                </a:solidFill>
                <a:latin typeface="Courier"/>
                <a:cs typeface="Courier"/>
              </a:rPr>
              <a:t>get the information in the node</a:t>
            </a:r>
            <a:br>
              <a:rPr lang="en-US" sz="1600" i="1" dirty="0">
                <a:solidFill>
                  <a:srgbClr val="262699"/>
                </a:solidFill>
                <a:latin typeface="Courier"/>
                <a:cs typeface="Courier"/>
              </a:rPr>
            </a:br>
            <a:r>
              <a:rPr lang="en-US" sz="1600" i="1" dirty="0" smtClean="0">
                <a:latin typeface="Courier"/>
                <a:cs typeface="Courier"/>
              </a:rPr>
              <a:t>   </a:t>
            </a:r>
            <a:r>
              <a:rPr lang="en-US" sz="1600" dirty="0" err="1" smtClean="0">
                <a:latin typeface="Courier"/>
                <a:cs typeface="Courier"/>
              </a:rPr>
              <a:t>self.ourNewVariable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= </a:t>
            </a:r>
            <a:r>
              <a:rPr lang="en-US" sz="1600" dirty="0" err="1" smtClean="0">
                <a:latin typeface="Courier"/>
                <a:cs typeface="Courier"/>
              </a:rPr>
              <a:t>ourNode.text</a:t>
            </a:r>
            <a:endParaRPr lang="en-US" sz="1600" dirty="0">
              <a:solidFill>
                <a:srgbClr val="262699"/>
              </a:solidFill>
              <a:latin typeface="Courier"/>
              <a:cs typeface="Courier"/>
            </a:endParaRPr>
          </a:p>
        </p:txBody>
      </p:sp>
      <p:sp>
        <p:nvSpPr>
          <p:cNvPr id="20" name="Down Arrow 19"/>
          <p:cNvSpPr/>
          <p:nvPr/>
        </p:nvSpPr>
        <p:spPr bwMode="auto">
          <a:xfrm rot="20061931">
            <a:off x="5043015" y="4263520"/>
            <a:ext cx="264272" cy="953361"/>
          </a:xfrm>
          <a:prstGeom prst="downArrow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56000"/>
                </a:schemeClr>
              </a:gs>
              <a:gs pos="80000">
                <a:schemeClr val="accent5">
                  <a:shade val="93000"/>
                  <a:satMod val="130000"/>
                  <a:alpha val="56000"/>
                </a:schemeClr>
              </a:gs>
              <a:gs pos="100000">
                <a:schemeClr val="accent5">
                  <a:shade val="94000"/>
                  <a:satMod val="135000"/>
                  <a:alpha val="56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073958" y="5133917"/>
            <a:ext cx="2625878" cy="623955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48000"/>
                </a:schemeClr>
              </a:gs>
              <a:gs pos="80000">
                <a:schemeClr val="accent5">
                  <a:shade val="93000"/>
                  <a:satMod val="130000"/>
                  <a:alpha val="48000"/>
                </a:schemeClr>
              </a:gs>
              <a:gs pos="100000">
                <a:schemeClr val="accent5">
                  <a:shade val="94000"/>
                  <a:satMod val="135000"/>
                  <a:alpha val="48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sz="1800" i="1" dirty="0" smtClean="0">
                <a:solidFill>
                  <a:schemeClr val="tx1"/>
                </a:solidFill>
                <a:cs typeface="Arial"/>
              </a:rPr>
              <a:t>&lt;</a:t>
            </a:r>
            <a:r>
              <a:rPr lang="en-US" sz="1800" i="1" dirty="0" err="1" smtClean="0">
                <a:solidFill>
                  <a:schemeClr val="tx1"/>
                </a:solidFill>
                <a:cs typeface="Arial"/>
              </a:rPr>
              <a:t>newCustomXmlNode</a:t>
            </a:r>
            <a:r>
              <a:rPr lang="en-US" sz="1800" i="1" dirty="0">
                <a:solidFill>
                  <a:schemeClr val="tx1"/>
                </a:solidFill>
                <a:cs typeface="Arial"/>
              </a:rPr>
              <a:t>&gt; </a:t>
            </a:r>
            <a:r>
              <a:rPr lang="en-US" sz="1800" dirty="0">
                <a:solidFill>
                  <a:schemeClr val="tx1"/>
                </a:solidFill>
                <a:cs typeface="Arial"/>
              </a:rPr>
              <a:t>is unknown (in RAVEN</a:t>
            </a:r>
            <a:r>
              <a:rPr lang="en-US" sz="1800" dirty="0">
                <a:solidFill>
                  <a:schemeClr val="bg1"/>
                </a:solidFill>
                <a:cs typeface="Arial"/>
              </a:rPr>
              <a:t>)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3846628" y="4068623"/>
            <a:ext cx="2275677" cy="26426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37000"/>
                </a:schemeClr>
              </a:gs>
              <a:gs pos="80000">
                <a:schemeClr val="accent5">
                  <a:shade val="93000"/>
                  <a:satMod val="130000"/>
                  <a:alpha val="37000"/>
                </a:schemeClr>
              </a:gs>
              <a:gs pos="100000">
                <a:schemeClr val="accent5">
                  <a:shade val="94000"/>
                  <a:satMod val="135000"/>
                  <a:alpha val="37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455613" y="1660279"/>
            <a:ext cx="7942369" cy="115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dirty="0" smtClean="0">
                <a:cs typeface="Arial"/>
              </a:rPr>
              <a:t>Needed only</a:t>
            </a:r>
            <a:r>
              <a:rPr lang="en-US" dirty="0" smtClean="0"/>
              <a:t> </a:t>
            </a:r>
            <a:r>
              <a:rPr lang="en-US" dirty="0"/>
              <a:t>if the XML input that belongs to </a:t>
            </a:r>
            <a:r>
              <a:rPr lang="en-US" dirty="0" smtClean="0"/>
              <a:t>the External </a:t>
            </a:r>
            <a:r>
              <a:rPr lang="en-US" dirty="0"/>
              <a:t>Model needs to be extended to contain other </a:t>
            </a:r>
            <a:r>
              <a:rPr lang="en-US" dirty="0" smtClean="0"/>
              <a:t>information</a:t>
            </a:r>
          </a:p>
          <a:p>
            <a:pPr algn="just"/>
            <a:r>
              <a:rPr lang="en-US" dirty="0" smtClean="0"/>
              <a:t>Input data needs </a:t>
            </a:r>
            <a:r>
              <a:rPr lang="en-US" dirty="0"/>
              <a:t>to be stored in “self” in order to be available to all the other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7299372" y="3493523"/>
            <a:ext cx="138742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Optional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3779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External Model Entity: initialize</a:t>
            </a:r>
            <a:endParaRPr lang="en-US" b="0" dirty="0"/>
          </a:p>
        </p:txBody>
      </p:sp>
      <p:sp>
        <p:nvSpPr>
          <p:cNvPr id="15" name="TextBox 14"/>
          <p:cNvSpPr txBox="1"/>
          <p:nvPr/>
        </p:nvSpPr>
        <p:spPr>
          <a:xfrm>
            <a:off x="620958" y="3540235"/>
            <a:ext cx="4759918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>
                <a:latin typeface="Courier"/>
                <a:cs typeface="Courier"/>
              </a:rPr>
              <a:t>initialize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i="1" dirty="0" err="1">
                <a:latin typeface="Courier"/>
                <a:cs typeface="Courier"/>
              </a:rPr>
              <a:t>self,runInfo,inputs</a:t>
            </a:r>
            <a:r>
              <a:rPr lang="en-US" sz="1600" dirty="0" smtClean="0">
                <a:latin typeface="Courier"/>
                <a:cs typeface="Courier"/>
              </a:rPr>
              <a:t>):</a:t>
            </a: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 </a:t>
            </a:r>
            <a:r>
              <a:rPr lang="en-US" sz="1600" i="1" dirty="0">
                <a:solidFill>
                  <a:srgbClr val="262699"/>
                </a:solidFill>
                <a:latin typeface="Courier"/>
                <a:cs typeface="Courier"/>
              </a:rPr>
              <a:t># </a:t>
            </a:r>
            <a:r>
              <a:rPr lang="en-US" sz="1600" i="1" dirty="0" smtClean="0">
                <a:solidFill>
                  <a:srgbClr val="262699"/>
                </a:solidFill>
                <a:latin typeface="Courier"/>
                <a:cs typeface="Courier"/>
              </a:rPr>
              <a:t>initialize some quantities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   </a:t>
            </a:r>
            <a:r>
              <a:rPr lang="en-US" sz="1600" dirty="0" err="1" smtClean="0">
                <a:latin typeface="Courier"/>
                <a:cs typeface="Courier"/>
              </a:rPr>
              <a:t>self.sigma</a:t>
            </a:r>
            <a:r>
              <a:rPr lang="en-US" sz="1600" dirty="0" smtClean="0">
                <a:latin typeface="Courier"/>
                <a:cs typeface="Courier"/>
              </a:rPr>
              <a:t> = 10.0</a:t>
            </a:r>
            <a:br>
              <a:rPr lang="en-US" sz="1600" dirty="0" smtClean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   </a:t>
            </a:r>
            <a:r>
              <a:rPr lang="en-US" sz="1600" dirty="0" err="1" smtClean="0">
                <a:latin typeface="Courier"/>
                <a:cs typeface="Courier"/>
              </a:rPr>
              <a:t>self.rho</a:t>
            </a:r>
            <a:r>
              <a:rPr lang="en-US" sz="1600" dirty="0" smtClean="0">
                <a:latin typeface="Courier"/>
                <a:cs typeface="Courier"/>
              </a:rPr>
              <a:t>   = </a:t>
            </a:r>
            <a:r>
              <a:rPr lang="en-US" sz="1600" dirty="0" smtClean="0">
                <a:latin typeface="Courier"/>
                <a:cs typeface="Courier"/>
              </a:rPr>
              <a:t>5.0</a:t>
            </a: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 </a:t>
            </a:r>
            <a:r>
              <a:rPr lang="en-US" sz="1600" dirty="0" err="1" smtClean="0">
                <a:latin typeface="Courier"/>
                <a:cs typeface="Courier"/>
              </a:rPr>
              <a:t>self.newVar</a:t>
            </a:r>
            <a:r>
              <a:rPr lang="en-US" sz="1600" dirty="0" smtClean="0">
                <a:latin typeface="Courier"/>
                <a:cs typeface="Courier"/>
              </a:rPr>
              <a:t>= </a:t>
            </a:r>
            <a:r>
              <a:rPr lang="en-US" sz="1600" dirty="0" err="1" smtClean="0">
                <a:latin typeface="Courier"/>
                <a:cs typeface="Courier"/>
              </a:rPr>
              <a:t>self.sigma</a:t>
            </a:r>
            <a:r>
              <a:rPr lang="en-US" sz="1600" dirty="0" smtClean="0">
                <a:latin typeface="Courier"/>
                <a:cs typeface="Courier"/>
              </a:rPr>
              <a:t>*</a:t>
            </a:r>
            <a:r>
              <a:rPr lang="en-US" sz="1600" dirty="0" err="1" smtClean="0">
                <a:latin typeface="Courier"/>
                <a:cs typeface="Courier"/>
              </a:rPr>
              <a:t>self.rho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20" name="Down Arrow 19"/>
          <p:cNvSpPr/>
          <p:nvPr/>
        </p:nvSpPr>
        <p:spPr bwMode="auto">
          <a:xfrm>
            <a:off x="1507401" y="4907407"/>
            <a:ext cx="264272" cy="953361"/>
          </a:xfrm>
          <a:prstGeom prst="downArrow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56000"/>
                </a:schemeClr>
              </a:gs>
              <a:gs pos="80000">
                <a:schemeClr val="accent5">
                  <a:shade val="93000"/>
                  <a:satMod val="130000"/>
                  <a:alpha val="56000"/>
                </a:schemeClr>
              </a:gs>
              <a:gs pos="100000">
                <a:schemeClr val="accent5">
                  <a:shade val="94000"/>
                  <a:satMod val="135000"/>
                  <a:alpha val="56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55612" y="5860768"/>
            <a:ext cx="2385313" cy="623955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48000"/>
                </a:schemeClr>
              </a:gs>
              <a:gs pos="80000">
                <a:schemeClr val="accent5">
                  <a:shade val="93000"/>
                  <a:satMod val="130000"/>
                  <a:alpha val="48000"/>
                </a:schemeClr>
              </a:gs>
              <a:gs pos="100000">
                <a:schemeClr val="accent5">
                  <a:shade val="94000"/>
                  <a:satMod val="135000"/>
                  <a:alpha val="48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i="1" dirty="0" smtClean="0">
                <a:solidFill>
                  <a:schemeClr val="tx1"/>
                </a:solidFill>
                <a:cs typeface="Arial"/>
              </a:rPr>
              <a:t>Variables not listed in the XML input files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1098794" y="4039446"/>
            <a:ext cx="1296814" cy="75150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37000"/>
                </a:schemeClr>
              </a:gs>
              <a:gs pos="80000">
                <a:schemeClr val="accent5">
                  <a:shade val="93000"/>
                  <a:satMod val="130000"/>
                  <a:alpha val="37000"/>
                </a:schemeClr>
              </a:gs>
              <a:gs pos="100000">
                <a:schemeClr val="accent5">
                  <a:shade val="94000"/>
                  <a:satMod val="135000"/>
                  <a:alpha val="37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74386" y="1669130"/>
            <a:ext cx="8471390" cy="115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dirty="0" smtClean="0">
                <a:cs typeface="Arial"/>
              </a:rPr>
              <a:t>This method initializes the model</a:t>
            </a:r>
            <a:endParaRPr lang="en-US" dirty="0">
              <a:cs typeface="Arial"/>
            </a:endParaRPr>
          </a:p>
          <a:p>
            <a:pPr algn="just"/>
            <a:r>
              <a:rPr lang="en-US" dirty="0" smtClean="0">
                <a:cs typeface="Arial"/>
              </a:rPr>
              <a:t>For </a:t>
            </a:r>
            <a:r>
              <a:rPr lang="en-US" dirty="0">
                <a:cs typeface="Arial"/>
              </a:rPr>
              <a:t>example, it can be used to compute a quantity needed by the “run” </a:t>
            </a:r>
            <a:r>
              <a:rPr lang="en-US" dirty="0" smtClean="0">
                <a:cs typeface="Arial"/>
              </a:rPr>
              <a:t>method:</a:t>
            </a:r>
            <a:endParaRPr lang="en-US" dirty="0">
              <a:cs typeface="Arial"/>
            </a:endParaRPr>
          </a:p>
          <a:p>
            <a:pPr algn="just"/>
            <a:endParaRPr lang="en-US" dirty="0">
              <a:cs typeface="Arial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3245441" y="3540235"/>
            <a:ext cx="946209" cy="30977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37000"/>
                </a:schemeClr>
              </a:gs>
              <a:gs pos="80000">
                <a:schemeClr val="accent5">
                  <a:shade val="93000"/>
                  <a:satMod val="130000"/>
                  <a:alpha val="37000"/>
                </a:schemeClr>
              </a:gs>
              <a:gs pos="100000">
                <a:schemeClr val="accent5">
                  <a:shade val="94000"/>
                  <a:satMod val="135000"/>
                  <a:alpha val="37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Down Arrow 11"/>
          <p:cNvSpPr/>
          <p:nvPr/>
        </p:nvSpPr>
        <p:spPr bwMode="auto">
          <a:xfrm>
            <a:off x="3583115" y="3816492"/>
            <a:ext cx="264272" cy="974459"/>
          </a:xfrm>
          <a:prstGeom prst="downArrow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56000"/>
                </a:schemeClr>
              </a:gs>
              <a:gs pos="80000">
                <a:schemeClr val="accent5">
                  <a:shade val="93000"/>
                  <a:satMod val="130000"/>
                  <a:alpha val="56000"/>
                </a:schemeClr>
              </a:gs>
              <a:gs pos="100000">
                <a:schemeClr val="accent5">
                  <a:shade val="94000"/>
                  <a:satMod val="135000"/>
                  <a:alpha val="56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499693" y="4790951"/>
            <a:ext cx="2401755" cy="700387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48000"/>
                </a:schemeClr>
              </a:gs>
              <a:gs pos="80000">
                <a:schemeClr val="accent5">
                  <a:shade val="93000"/>
                  <a:satMod val="130000"/>
                  <a:alpha val="48000"/>
                </a:schemeClr>
              </a:gs>
              <a:gs pos="100000">
                <a:schemeClr val="accent5">
                  <a:shade val="94000"/>
                  <a:satMod val="135000"/>
                  <a:alpha val="48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Info read in &lt;</a:t>
            </a:r>
            <a:r>
              <a:rPr kumimoji="0" lang="en-US" sz="1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RunInfo</a:t>
            </a:r>
            <a:r>
              <a:rPr lang="en-US" sz="1800" i="1" dirty="0" smtClean="0">
                <a:solidFill>
                  <a:schemeClr val="tx1"/>
                </a:solidFill>
                <a:latin typeface="Arial"/>
                <a:cs typeface="Arial"/>
              </a:rPr>
              <a:t>&gt; XML input</a:t>
            </a: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4191650" y="3540235"/>
            <a:ext cx="946209" cy="30977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37000"/>
                </a:schemeClr>
              </a:gs>
              <a:gs pos="80000">
                <a:schemeClr val="accent5">
                  <a:shade val="93000"/>
                  <a:satMod val="130000"/>
                  <a:alpha val="37000"/>
                </a:schemeClr>
              </a:gs>
              <a:gs pos="100000">
                <a:schemeClr val="accent5">
                  <a:shade val="94000"/>
                  <a:satMod val="135000"/>
                  <a:alpha val="37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Down Arrow 15"/>
          <p:cNvSpPr/>
          <p:nvPr/>
        </p:nvSpPr>
        <p:spPr bwMode="auto">
          <a:xfrm rot="16200000">
            <a:off x="5492953" y="3219149"/>
            <a:ext cx="264272" cy="974459"/>
          </a:xfrm>
          <a:prstGeom prst="downArrow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56000"/>
                </a:schemeClr>
              </a:gs>
              <a:gs pos="80000">
                <a:schemeClr val="accent5">
                  <a:shade val="93000"/>
                  <a:satMod val="130000"/>
                  <a:alpha val="56000"/>
                </a:schemeClr>
              </a:gs>
              <a:gs pos="100000">
                <a:schemeClr val="accent5">
                  <a:shade val="94000"/>
                  <a:satMod val="135000"/>
                  <a:alpha val="56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112319" y="3149624"/>
            <a:ext cx="2401755" cy="700387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48000"/>
                </a:schemeClr>
              </a:gs>
              <a:gs pos="80000">
                <a:schemeClr val="accent5">
                  <a:shade val="93000"/>
                  <a:satMod val="130000"/>
                  <a:alpha val="48000"/>
                </a:schemeClr>
              </a:gs>
              <a:gs pos="100000">
                <a:schemeClr val="accent5">
                  <a:shade val="94000"/>
                  <a:satMod val="135000"/>
                  <a:alpha val="48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List of Inputs defined</a:t>
            </a:r>
            <a:r>
              <a:rPr kumimoji="0" lang="en-US" sz="18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 in the Step entity</a:t>
            </a: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7299372" y="3953357"/>
            <a:ext cx="138742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Optional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7669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18" grpId="0" animBg="1"/>
      <p:bldP spid="10" grpId="0" animBg="1"/>
      <p:bldP spid="12" grpId="0" animBg="1"/>
      <p:bldP spid="13" grpId="0" animBg="1"/>
      <p:bldP spid="14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16645</TotalTime>
  <Words>2107</Words>
  <Application>Microsoft Macintosh PowerPoint</Application>
  <PresentationFormat>On-screen Show (4:3)</PresentationFormat>
  <Paragraphs>329</Paragraphs>
  <Slides>32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Default Design</vt:lpstr>
      <vt:lpstr>RAVEN interaction  with External Models and Applications</vt:lpstr>
      <vt:lpstr>Outline </vt:lpstr>
      <vt:lpstr>RAVEN Interaction with External Applications</vt:lpstr>
      <vt:lpstr>External Model</vt:lpstr>
      <vt:lpstr>External Model Entity: Introduction</vt:lpstr>
      <vt:lpstr>External Model Entity: RAVEN Input</vt:lpstr>
      <vt:lpstr>External Model Entity: Python Module</vt:lpstr>
      <vt:lpstr>External Model Entity: _readMoreXML</vt:lpstr>
      <vt:lpstr>External Model Entity: initialize</vt:lpstr>
      <vt:lpstr>External Model Entity: createNewInput</vt:lpstr>
      <vt:lpstr>External Model Entity: run</vt:lpstr>
      <vt:lpstr>Code Interface</vt:lpstr>
      <vt:lpstr>Coupling an Application with RAVEN: Introduction</vt:lpstr>
      <vt:lpstr>Coupling an Application with RAVEN: Requirements</vt:lpstr>
      <vt:lpstr>Coupling an Application with RAVEN: Requirements</vt:lpstr>
      <vt:lpstr>Coupling an Application with RAVEN: Interfaces</vt:lpstr>
      <vt:lpstr>Coupling an Application with RAVEN: Methods</vt:lpstr>
      <vt:lpstr>Coupling an Application with RAVEN: generateCommand</vt:lpstr>
      <vt:lpstr>Coupling an Application with RAVEN: createNewInput</vt:lpstr>
      <vt:lpstr>Coupling an Application with RAVEN: finalizeCodeOutput</vt:lpstr>
      <vt:lpstr>Thank you  Questions?</vt:lpstr>
      <vt:lpstr>PowerPoint Presentation</vt:lpstr>
      <vt:lpstr>Appendix: Python</vt:lpstr>
      <vt:lpstr>Brief introduction to Python: why Python?</vt:lpstr>
      <vt:lpstr>Brief introduction to Python: Example</vt:lpstr>
      <vt:lpstr>Brief introduction to Python: Basic knowledge</vt:lpstr>
      <vt:lpstr>Brief introduction to Python: datatypes</vt:lpstr>
      <vt:lpstr>PowerPoint Presentation</vt:lpstr>
      <vt:lpstr>PowerPoint Presentation</vt:lpstr>
      <vt:lpstr>Brief introduction to Python: example</vt:lpstr>
      <vt:lpstr>PowerPoint Presentation</vt:lpstr>
      <vt:lpstr>Brief introduction to Python: Naming Rules</vt:lpstr>
    </vt:vector>
  </TitlesOfParts>
  <Company>Idaho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Andrea Alfonsi</cp:lastModifiedBy>
  <cp:revision>485</cp:revision>
  <cp:lastPrinted>2001-05-07T20:21:30Z</cp:lastPrinted>
  <dcterms:created xsi:type="dcterms:W3CDTF">1999-10-26T20:37:18Z</dcterms:created>
  <dcterms:modified xsi:type="dcterms:W3CDTF">2015-04-26T17:58:19Z</dcterms:modified>
</cp:coreProperties>
</file>