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2" r:id="rId2"/>
    <p:sldId id="273" r:id="rId3"/>
    <p:sldId id="331" r:id="rId4"/>
    <p:sldId id="332" r:id="rId5"/>
    <p:sldId id="334" r:id="rId6"/>
    <p:sldId id="335" r:id="rId7"/>
    <p:sldId id="336" r:id="rId8"/>
    <p:sldId id="338" r:id="rId9"/>
    <p:sldId id="339" r:id="rId10"/>
    <p:sldId id="340" r:id="rId11"/>
    <p:sldId id="341" r:id="rId12"/>
    <p:sldId id="333" r:id="rId13"/>
    <p:sldId id="342" r:id="rId14"/>
    <p:sldId id="320" r:id="rId15"/>
    <p:sldId id="345" r:id="rId16"/>
    <p:sldId id="321" r:id="rId17"/>
    <p:sldId id="343" r:id="rId18"/>
    <p:sldId id="346" r:id="rId19"/>
    <p:sldId id="347" r:id="rId20"/>
    <p:sldId id="349" r:id="rId21"/>
    <p:sldId id="352" r:id="rId22"/>
    <p:sldId id="350" r:id="rId23"/>
    <p:sldId id="351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552" y="-96"/>
      </p:cViewPr>
      <p:guideLst>
        <p:guide orient="horz" pos="213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 </a:t>
            </a:r>
            <a:r>
              <a:rPr lang="en-US" dirty="0" err="1" smtClean="0"/>
              <a:t>aggiungenerei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riga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tipo</a:t>
            </a:r>
            <a:endParaRPr lang="en-US" baseline="0" dirty="0" smtClean="0"/>
          </a:p>
          <a:p>
            <a:r>
              <a:rPr lang="en-US" baseline="0" dirty="0" err="1" smtClean="0"/>
              <a:t>Self.newVar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self.sigma</a:t>
            </a:r>
            <a:r>
              <a:rPr lang="en-US" baseline="0" dirty="0" smtClean="0"/>
              <a:t>*</a:t>
            </a:r>
            <a:r>
              <a:rPr lang="en-US" baseline="0" dirty="0" err="1" smtClean="0"/>
              <a:t>self.rho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needs to modify the input file, accordingly with respect to the variables RAVEN is providing.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needs to modify the input file, accordingly with respect to the variables RAVEN is providing.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This method is called by RAVEN at the end of each run if the return code is == 0.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This method needs to be implemented by the codes that, if the run fails, return a return code that is 0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This can happen in those codes that record the failure of the job (e.g. not converged, etc.) as normal termination (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returncode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== 0)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This method can be used, for example, to parse the 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outputfile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looking for a special keyword that testifies that a particular job got failed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879849"/>
            <a:ext cx="5797550" cy="1268039"/>
          </a:xfrm>
        </p:spPr>
        <p:txBody>
          <a:bodyPr/>
          <a:lstStyle/>
          <a:p>
            <a:pPr algn="ctr"/>
            <a:r>
              <a:rPr lang="en-US" b="0" dirty="0" smtClean="0"/>
              <a:t>RAVEN interaction</a:t>
            </a:r>
            <a:br>
              <a:rPr lang="en-US" b="0" dirty="0" smtClean="0"/>
            </a:br>
            <a:r>
              <a:rPr lang="en-US" b="0" dirty="0" smtClean="0"/>
              <a:t> with External Models and Applications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PHYSOR 2016 – </a:t>
            </a:r>
            <a:r>
              <a:rPr lang="en-US" sz="1600" dirty="0" smtClean="0">
                <a:latin typeface="Arial" charset="0"/>
              </a:rPr>
              <a:t>May 1</a:t>
            </a:r>
            <a:r>
              <a:rPr lang="en-US" sz="1600" baseline="30000" dirty="0" smtClean="0">
                <a:latin typeface="Arial" charset="0"/>
              </a:rPr>
              <a:t>st</a:t>
            </a:r>
            <a:r>
              <a:rPr lang="en-US" sz="1600" dirty="0" smtClean="0">
                <a:latin typeface="Arial" charset="0"/>
              </a:rPr>
              <a:t> 2016, </a:t>
            </a:r>
            <a:r>
              <a:rPr lang="en-US" sz="1600" dirty="0" smtClean="0">
                <a:latin typeface="Arial" charset="0"/>
              </a:rPr>
              <a:t>Sun Valley (ID)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</a:t>
            </a:r>
            <a:r>
              <a:rPr lang="en-US" b="0" dirty="0" err="1" smtClean="0"/>
              <a:t>createNewInput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455613" y="3638104"/>
            <a:ext cx="676300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if </a:t>
            </a:r>
            <a:r>
              <a:rPr lang="en-US" sz="1600" dirty="0" err="1" smtClean="0">
                <a:latin typeface="Courier"/>
                <a:cs typeface="Courier"/>
              </a:rPr>
              <a:t>samplerType</a:t>
            </a:r>
            <a:r>
              <a:rPr lang="en-US" sz="1600" dirty="0" smtClean="0">
                <a:latin typeface="Courier"/>
                <a:cs typeface="Courier"/>
              </a:rPr>
              <a:t> == 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‘</a:t>
            </a:r>
            <a:r>
              <a:rPr lang="en-US" sz="1600" dirty="0" err="1" smtClean="0">
                <a:solidFill>
                  <a:srgbClr val="339933"/>
                </a:solidFill>
                <a:latin typeface="Courier"/>
                <a:cs typeface="Courier"/>
              </a:rPr>
              <a:t>MonteCarlo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aVariable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= inputs[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‘</a:t>
            </a:r>
            <a:r>
              <a:rPr lang="en-US" sz="1600" dirty="0" err="1" smtClean="0">
                <a:solidFill>
                  <a:srgbClr val="339933"/>
                </a:solidFill>
                <a:latin typeface="Courier"/>
                <a:cs typeface="Courier"/>
              </a:rPr>
              <a:t>anInput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]*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self.sigma</a:t>
            </a:r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aVariable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= inputs[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‘</a:t>
            </a:r>
            <a:r>
              <a:rPr lang="en-US" sz="1600" dirty="0" err="1" smtClean="0">
                <a:solidFill>
                  <a:srgbClr val="339933"/>
                </a:solidFill>
                <a:latin typeface="Courier"/>
                <a:cs typeface="Courier"/>
              </a:rPr>
              <a:t>anInput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]*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self.rho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    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aLocalVar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Kwargs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600" dirty="0">
                <a:solidFill>
                  <a:srgbClr val="339933"/>
                </a:solidFill>
                <a:latin typeface="Courier"/>
                <a:cs typeface="Courier"/>
              </a:rPr>
              <a:t>‘</a:t>
            </a:r>
            <a:r>
              <a:rPr lang="en-US" sz="1600" dirty="0" err="1">
                <a:solidFill>
                  <a:srgbClr val="339933"/>
                </a:solidFill>
                <a:latin typeface="Courier"/>
                <a:cs typeface="Courier"/>
              </a:rPr>
              <a:t>SampledVars</a:t>
            </a:r>
            <a:r>
              <a:rPr lang="en-US" sz="1600" dirty="0">
                <a:solidFill>
                  <a:srgbClr val="339933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][</a:t>
            </a:r>
            <a:r>
              <a:rPr lang="en-US" sz="1600" dirty="0" smtClean="0">
                <a:solidFill>
                  <a:srgbClr val="339933"/>
                </a:solidFill>
                <a:latin typeface="Courier"/>
                <a:cs typeface="Courier"/>
              </a:rPr>
              <a:t>‘x1’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returnVar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aVariable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*</a:t>
            </a:r>
            <a:r>
              <a:rPr lang="en-US" sz="1600" dirty="0" err="1">
                <a:latin typeface="Courier"/>
                <a:cs typeface="Courier"/>
              </a:rPr>
              <a:t>aLocalVar</a:t>
            </a:r>
            <a:r>
              <a:rPr lang="en-US" sz="1600" dirty="0">
                <a:latin typeface="Courier"/>
                <a:cs typeface="Courier"/>
              </a:rPr>
              <a:t>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return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returnVar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7666" y="2695193"/>
            <a:ext cx="1105646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Type of Sampler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28590" y="3630633"/>
            <a:ext cx="1413410" cy="43561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Can be used to </a:t>
            </a:r>
            <a:r>
              <a:rPr lang="en-US" dirty="0"/>
              <a:t>create </a:t>
            </a:r>
            <a:r>
              <a:rPr lang="en-US" dirty="0" smtClean="0"/>
              <a:t>a custom Input with the information </a:t>
            </a:r>
            <a:r>
              <a:rPr lang="en-US" dirty="0"/>
              <a:t>coming from </a:t>
            </a:r>
            <a:r>
              <a:rPr lang="en-US" dirty="0" smtClean="0"/>
              <a:t>RAVEN</a:t>
            </a:r>
          </a:p>
          <a:p>
            <a:r>
              <a:rPr lang="en-US" dirty="0" smtClean="0"/>
              <a:t>The generated </a:t>
            </a:r>
            <a:r>
              <a:rPr lang="en-US" dirty="0"/>
              <a:t>input </a:t>
            </a:r>
            <a:r>
              <a:rPr lang="en-US" dirty="0" smtClean="0"/>
              <a:t>is transferred </a:t>
            </a:r>
            <a:r>
              <a:rPr lang="en-US" dirty="0"/>
              <a:t>to the “run” </a:t>
            </a:r>
            <a:r>
              <a:rPr lang="en-US" dirty="0" smtClean="0"/>
              <a:t>method</a:t>
            </a:r>
            <a:endParaRPr lang="en-US" dirty="0">
              <a:effectLst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0800000">
            <a:off x="5016745" y="3297952"/>
            <a:ext cx="264272" cy="340152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728571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04237" y="4187962"/>
            <a:ext cx="1239469" cy="71624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5262321" y="4902854"/>
            <a:ext cx="264272" cy="9744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52087" y="2695193"/>
            <a:ext cx="2401755" cy="7003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Container</a:t>
            </a:r>
            <a:r>
              <a:rPr kumimoji="0" lang="en-US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of Info coming from RAVEN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525369" y="5875753"/>
            <a:ext cx="1690160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From initialize method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 rot="13565601">
            <a:off x="6951666" y="3338622"/>
            <a:ext cx="264272" cy="37604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5924483" y="3630633"/>
            <a:ext cx="1000752" cy="43561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12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run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455613" y="3403056"/>
            <a:ext cx="3324947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run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latin typeface="Courier"/>
                <a:cs typeface="Courier"/>
              </a:rPr>
              <a:t>   input = inputs[0]</a:t>
            </a:r>
            <a:endParaRPr lang="en-US" sz="1600" dirty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600" i="1" dirty="0" smtClean="0">
                <a:latin typeface="Courier"/>
                <a:cs typeface="Courier"/>
              </a:rPr>
              <a:t>self.y1 =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input*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*2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return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In this function, the user needs to implement the algorithm that RAVEN will </a:t>
            </a:r>
            <a:r>
              <a:rPr lang="en-US" dirty="0" smtClean="0"/>
              <a:t>execute</a:t>
            </a:r>
          </a:p>
          <a:p>
            <a:r>
              <a:rPr lang="en-US" dirty="0" smtClean="0"/>
              <a:t>The </a:t>
            </a:r>
            <a:r>
              <a:rPr lang="en-US" i="1" dirty="0"/>
              <a:t>run</a:t>
            </a:r>
            <a:r>
              <a:rPr lang="en-US" b="1" dirty="0"/>
              <a:t> </a:t>
            </a:r>
            <a:r>
              <a:rPr lang="en-US" dirty="0"/>
              <a:t>method is generally called after having inquired the </a:t>
            </a:r>
            <a:r>
              <a:rPr lang="en-US" i="1" dirty="0" err="1" smtClean="0"/>
              <a:t>createNewInput</a:t>
            </a:r>
            <a:r>
              <a:rPr lang="en-US" i="1" dirty="0" smtClean="0"/>
              <a:t> </a:t>
            </a:r>
            <a:r>
              <a:rPr lang="en-US" dirty="0" smtClean="0"/>
              <a:t>method (internal </a:t>
            </a:r>
            <a:r>
              <a:rPr lang="en-US" dirty="0"/>
              <a:t>or the user-</a:t>
            </a:r>
            <a:r>
              <a:rPr lang="en-US" dirty="0" smtClean="0"/>
              <a:t>implemented)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493523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299372" y="3495162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270981" y="3414910"/>
            <a:ext cx="724103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3461233" y="2982772"/>
            <a:ext cx="264272" cy="1196564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191650" y="2971226"/>
            <a:ext cx="2401755" cy="121542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List of Inputs generated in 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creatNewInput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method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911157" y="3934343"/>
            <a:ext cx="946209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>
            <a:off x="1199417" y="4244119"/>
            <a:ext cx="264272" cy="9744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9517" y="5218578"/>
            <a:ext cx="2071592" cy="918203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Outcome stored in “self” =&gt; RAVEN can collect it</a:t>
            </a:r>
          </a:p>
        </p:txBody>
      </p:sp>
    </p:spTree>
    <p:extLst>
      <p:ext uri="{BB962C8B-B14F-4D97-AF65-F5344CB8AC3E}">
        <p14:creationId xmlns:p14="http://schemas.microsoft.com/office/powerpoint/2010/main" val="65475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Code Interface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062466" y="4630123"/>
            <a:ext cx="3575015" cy="152318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3000"/>
                </a:schemeClr>
              </a:gs>
              <a:gs pos="35000">
                <a:schemeClr val="accent4">
                  <a:tint val="37000"/>
                  <a:satMod val="300000"/>
                  <a:alpha val="3000"/>
                </a:schemeClr>
              </a:gs>
              <a:gs pos="100000">
                <a:schemeClr val="accent4">
                  <a:tint val="15000"/>
                  <a:satMod val="350000"/>
                  <a:alpha val="3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solidFill>
                  <a:srgbClr val="00000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Coupling an </a:t>
            </a:r>
            <a:r>
              <a:rPr lang="en-US" b="0" dirty="0" smtClean="0"/>
              <a:t>App with </a:t>
            </a:r>
            <a:r>
              <a:rPr lang="en-US" b="0" dirty="0" smtClean="0"/>
              <a:t>RAVEN: Introduction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98377" y="1731851"/>
            <a:ext cx="8231187" cy="188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/>
              <a:t>The procedure of coupling a new </a:t>
            </a:r>
            <a:r>
              <a:rPr lang="en-US" dirty="0" smtClean="0"/>
              <a:t>Application </a:t>
            </a:r>
            <a:r>
              <a:rPr lang="en-US" dirty="0"/>
              <a:t>with RAVEN </a:t>
            </a:r>
            <a:r>
              <a:rPr lang="en-US" dirty="0" smtClean="0"/>
              <a:t>is a </a:t>
            </a:r>
            <a:r>
              <a:rPr lang="en-US" dirty="0"/>
              <a:t>straightforward </a:t>
            </a:r>
            <a:r>
              <a:rPr lang="en-US" dirty="0" smtClean="0"/>
              <a:t>process</a:t>
            </a:r>
          </a:p>
          <a:p>
            <a:pPr algn="just"/>
            <a:r>
              <a:rPr lang="en-US" dirty="0" smtClean="0"/>
              <a:t>The coupling is performed through a </a:t>
            </a:r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 Interface </a:t>
            </a:r>
          </a:p>
          <a:p>
            <a:pPr algn="just"/>
            <a:r>
              <a:rPr lang="en-US" dirty="0" smtClean="0"/>
              <a:t>The Interface has two functions: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Interpret the information coming from RAVEN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Translate such information in the input of the </a:t>
            </a:r>
            <a:r>
              <a:rPr lang="en-US" dirty="0" smtClean="0"/>
              <a:t>driven code</a:t>
            </a:r>
            <a:endParaRPr lang="en-US" dirty="0" smtClean="0"/>
          </a:p>
          <a:p>
            <a:pPr algn="just"/>
            <a:r>
              <a:rPr lang="en-US" dirty="0" smtClean="0"/>
              <a:t>The coupling procedure does not require any modification of RAVEN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956418" y="5309136"/>
            <a:ext cx="1482860" cy="6092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RAVEN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4266251" y="5309136"/>
            <a:ext cx="1029485" cy="6092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External Code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" name="Curved Down Arrow 2"/>
          <p:cNvSpPr/>
          <p:nvPr/>
        </p:nvSpPr>
        <p:spPr bwMode="auto">
          <a:xfrm>
            <a:off x="4708466" y="4898057"/>
            <a:ext cx="2092154" cy="411079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embedded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Down Arrow 4"/>
          <p:cNvSpPr/>
          <p:nvPr/>
        </p:nvSpPr>
        <p:spPr bwMode="auto">
          <a:xfrm rot="3507023">
            <a:off x="3750498" y="5478589"/>
            <a:ext cx="264272" cy="73805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091355" y="5711036"/>
            <a:ext cx="2408931" cy="8845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Interpreting information coming from RAVEN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Translating them in the Application Input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964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</a:t>
            </a:r>
            <a:r>
              <a:rPr lang="en-US" b="0" dirty="0" smtClean="0"/>
              <a:t>App with </a:t>
            </a:r>
            <a:r>
              <a:rPr lang="en-US" b="0" dirty="0"/>
              <a:t>RAVEN: </a:t>
            </a:r>
            <a:r>
              <a:rPr lang="en-US" b="0" dirty="0" smtClean="0"/>
              <a:t>Requirements</a:t>
            </a:r>
            <a:endParaRPr lang="en-US" b="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5613" y="1495840"/>
            <a:ext cx="8231187" cy="999980"/>
          </a:xfrm>
        </p:spPr>
        <p:txBody>
          <a:bodyPr/>
          <a:lstStyle/>
          <a:p>
            <a:r>
              <a:rPr lang="en-US" dirty="0" smtClean="0"/>
              <a:t>Input requirements: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-compatible parser for Application input</a:t>
            </a:r>
          </a:p>
          <a:p>
            <a:pPr lvl="1"/>
            <a:r>
              <a:rPr lang="en-US" dirty="0" smtClean="0"/>
              <a:t>Decide the syntax your Code Interface will be able to interpret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844" y="2921560"/>
            <a:ext cx="6411618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class </a:t>
            </a:r>
            <a:r>
              <a:rPr lang="en-US" sz="1600" b="1" dirty="0" err="1" smtClean="0">
                <a:latin typeface="Courier"/>
                <a:cs typeface="Courier"/>
              </a:rPr>
              <a:t>simpleInputParser</a:t>
            </a:r>
            <a:r>
              <a:rPr lang="en-US" sz="1600" dirty="0" smtClean="0">
                <a:latin typeface="Courier"/>
                <a:cs typeface="Courier"/>
              </a:rPr>
              <a:t>():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__</a:t>
            </a:r>
            <a:r>
              <a:rPr lang="en-US" sz="1600" b="1" dirty="0" err="1" smtClean="0">
                <a:latin typeface="Courier"/>
                <a:cs typeface="Courier"/>
              </a:rPr>
              <a:t>init</a:t>
            </a:r>
            <a:r>
              <a:rPr lang="en-US" sz="1600" b="1" dirty="0" smtClean="0">
                <a:latin typeface="Courier"/>
                <a:cs typeface="Courier"/>
              </a:rPr>
              <a:t>__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self,filen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self.keyDict</a:t>
            </a:r>
            <a:r>
              <a:rPr lang="en-US" sz="1600" dirty="0" smtClean="0">
                <a:latin typeface="Courier"/>
                <a:cs typeface="Courier"/>
              </a:rPr>
              <a:t> = {}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/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lines=open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filen</a:t>
            </a:r>
            <a:r>
              <a:rPr lang="en-US" sz="1600" dirty="0" smtClean="0">
                <a:latin typeface="Courier"/>
                <a:cs typeface="Courier"/>
              </a:rPr>
              <a:t>).</a:t>
            </a:r>
            <a:r>
              <a:rPr lang="en-US" sz="1600" dirty="0" err="1">
                <a:latin typeface="Courier"/>
                <a:cs typeface="Courier"/>
              </a:rPr>
              <a:t>readlines</a:t>
            </a:r>
            <a:r>
              <a:rPr lang="en-US" sz="1600" dirty="0">
                <a:latin typeface="Courier"/>
                <a:cs typeface="Courier"/>
              </a:rPr>
              <a:t>()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b="1" dirty="0" smtClean="0">
                <a:latin typeface="Courier"/>
                <a:cs typeface="Courier"/>
              </a:rPr>
              <a:t>for </a:t>
            </a:r>
            <a:r>
              <a:rPr lang="en-US" sz="1600" dirty="0">
                <a:latin typeface="Courier"/>
                <a:cs typeface="Courier"/>
              </a:rPr>
              <a:t>line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>
                <a:latin typeface="Courier"/>
                <a:cs typeface="Courier"/>
              </a:rPr>
              <a:t>lines: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key=</a:t>
            </a:r>
            <a:r>
              <a:rPr lang="en-US" sz="1600" dirty="0" err="1" smtClean="0">
                <a:latin typeface="Courier"/>
                <a:cs typeface="Courier"/>
              </a:rPr>
              <a:t>line.split</a:t>
            </a:r>
            <a:r>
              <a:rPr lang="en-US" sz="1600" dirty="0">
                <a:latin typeface="Courier"/>
                <a:cs typeface="Courier"/>
              </a:rPr>
              <a:t>("</a:t>
            </a:r>
            <a:r>
              <a:rPr lang="en-US" sz="1600" dirty="0" smtClean="0">
                <a:latin typeface="Courier"/>
                <a:cs typeface="Courier"/>
              </a:rPr>
              <a:t>=”)[</a:t>
            </a:r>
            <a:r>
              <a:rPr lang="en-US" sz="1600" dirty="0">
                <a:latin typeface="Courier"/>
                <a:cs typeface="Courier"/>
              </a:rPr>
              <a:t>0]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  value=</a:t>
            </a:r>
            <a:r>
              <a:rPr lang="en-US" sz="1600" dirty="0" err="1" smtClean="0">
                <a:latin typeface="Courier"/>
                <a:cs typeface="Courier"/>
              </a:rPr>
              <a:t>line.split</a:t>
            </a:r>
            <a:r>
              <a:rPr lang="en-US" sz="1600" dirty="0">
                <a:latin typeface="Courier"/>
                <a:cs typeface="Courier"/>
              </a:rPr>
              <a:t>("</a:t>
            </a:r>
            <a:r>
              <a:rPr lang="en-US" sz="1600" dirty="0" smtClean="0">
                <a:latin typeface="Courier"/>
                <a:cs typeface="Courier"/>
              </a:rPr>
              <a:t>=”)[</a:t>
            </a:r>
            <a:r>
              <a:rPr lang="en-US" sz="1600" dirty="0">
                <a:latin typeface="Courier"/>
                <a:cs typeface="Courier"/>
              </a:rPr>
              <a:t>1]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</a:t>
            </a:r>
            <a:r>
              <a:rPr lang="en-US" sz="1600" dirty="0" err="1" smtClean="0">
                <a:latin typeface="Courier"/>
                <a:cs typeface="Courier"/>
              </a:rPr>
              <a:t>self.keyDict</a:t>
            </a:r>
            <a:r>
              <a:rPr lang="en-US" sz="1600" dirty="0" smtClean="0">
                <a:latin typeface="Courier"/>
                <a:cs typeface="Courier"/>
              </a:rPr>
              <a:t>[key]=value 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modifyInternalDict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self</a:t>
            </a:r>
            <a:r>
              <a:rPr lang="en-US" sz="1600" dirty="0" err="1" smtClean="0">
                <a:latin typeface="Courier"/>
                <a:cs typeface="Courier"/>
              </a:rPr>
              <a:t>,inDictionary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b="1" dirty="0" smtClean="0">
                <a:latin typeface="Courier"/>
                <a:cs typeface="Courier"/>
              </a:rPr>
              <a:t>for </a:t>
            </a:r>
            <a:r>
              <a:rPr lang="en-US" sz="1600" dirty="0" err="1" smtClean="0">
                <a:latin typeface="Courier"/>
                <a:cs typeface="Courier"/>
              </a:rPr>
              <a:t>key,</a:t>
            </a:r>
            <a:r>
              <a:rPr lang="en-US" sz="1600" dirty="0" err="1">
                <a:latin typeface="Courier"/>
                <a:cs typeface="Courier"/>
              </a:rPr>
              <a:t>newvalue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 err="1">
                <a:latin typeface="Courier"/>
                <a:cs typeface="Courier"/>
              </a:rPr>
              <a:t>inDictionary.items</a:t>
            </a:r>
            <a:r>
              <a:rPr lang="en-US" sz="1600" dirty="0">
                <a:latin typeface="Courier"/>
                <a:cs typeface="Courier"/>
              </a:rPr>
              <a:t>():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  </a:t>
            </a:r>
            <a:r>
              <a:rPr lang="en-US" sz="1600" dirty="0" err="1" smtClean="0">
                <a:latin typeface="Courier"/>
                <a:cs typeface="Courier"/>
              </a:rPr>
              <a:t>self.keyDict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>
                <a:latin typeface="Courier"/>
                <a:cs typeface="Courier"/>
              </a:rPr>
              <a:t>key</a:t>
            </a:r>
            <a:r>
              <a:rPr lang="en-US" sz="1600" dirty="0" smtClean="0">
                <a:latin typeface="Courier"/>
                <a:cs typeface="Courier"/>
              </a:rPr>
              <a:t>]=</a:t>
            </a:r>
            <a:r>
              <a:rPr lang="en-US" sz="1600" dirty="0" err="1" smtClean="0">
                <a:latin typeface="Courier"/>
                <a:cs typeface="Courier"/>
              </a:rPr>
              <a:t>newvalue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writeNewInput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self,</a:t>
            </a:r>
            <a:r>
              <a:rPr lang="en-US" sz="1600" dirty="0" err="1" smtClean="0">
                <a:latin typeface="Courier"/>
                <a:cs typeface="Courier"/>
              </a:rPr>
              <a:t>filen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: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fileobject</a:t>
            </a:r>
            <a:r>
              <a:rPr lang="en-US" sz="1600" dirty="0">
                <a:latin typeface="Courier"/>
                <a:cs typeface="Courier"/>
              </a:rPr>
              <a:t> = open(</a:t>
            </a:r>
            <a:r>
              <a:rPr lang="en-US" sz="1600" dirty="0" err="1" smtClean="0">
                <a:latin typeface="Courier"/>
                <a:cs typeface="Courier"/>
              </a:rPr>
              <a:t>filen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i="1" dirty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    for </a:t>
            </a:r>
            <a:r>
              <a:rPr lang="en-US" sz="1600" dirty="0" err="1" smtClean="0">
                <a:latin typeface="Courier"/>
                <a:cs typeface="Courier"/>
              </a:rPr>
              <a:t>key,value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 err="1" smtClean="0">
                <a:latin typeface="Courier"/>
                <a:cs typeface="Courier"/>
              </a:rPr>
              <a:t>self.keyDict.items</a:t>
            </a:r>
            <a:r>
              <a:rPr lang="en-US" sz="1600" dirty="0">
                <a:latin typeface="Courier"/>
                <a:cs typeface="Courier"/>
              </a:rPr>
              <a:t>():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  </a:t>
            </a:r>
            <a:r>
              <a:rPr lang="en-US" sz="1600" dirty="0" err="1" smtClean="0">
                <a:latin typeface="Courier"/>
                <a:cs typeface="Courier"/>
              </a:rPr>
              <a:t>fileobject.write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key</a:t>
            </a:r>
            <a:r>
              <a:rPr lang="en-US" sz="1600" dirty="0" smtClean="0">
                <a:latin typeface="Courier"/>
                <a:cs typeface="Courier"/>
              </a:rPr>
              <a:t>+‘</a:t>
            </a:r>
            <a:r>
              <a:rPr lang="en-US" sz="1600" dirty="0">
                <a:latin typeface="Courier"/>
                <a:cs typeface="Courier"/>
              </a:rPr>
              <a:t>‘=’</a:t>
            </a:r>
            <a:r>
              <a:rPr lang="en-US" sz="1600" dirty="0" smtClean="0">
                <a:latin typeface="Courier"/>
                <a:cs typeface="Courier"/>
              </a:rPr>
              <a:t>’+</a:t>
            </a:r>
            <a:r>
              <a:rPr lang="en-US" sz="1600" dirty="0" err="1" smtClean="0">
                <a:latin typeface="Courier"/>
                <a:cs typeface="Courier"/>
              </a:rPr>
              <a:t>str</a:t>
            </a:r>
            <a:r>
              <a:rPr lang="en-US" sz="1600" dirty="0" smtClean="0">
                <a:latin typeface="Courier"/>
                <a:cs typeface="Courier"/>
              </a:rPr>
              <a:t>(value)+‘</a:t>
            </a:r>
            <a:r>
              <a:rPr lang="en-US" sz="1600" dirty="0">
                <a:latin typeface="Courier"/>
                <a:cs typeface="Courier"/>
              </a:rPr>
              <a:t>‘\n’’)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182769" y="2495820"/>
            <a:ext cx="2427311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 Parser Example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5636" y="2921560"/>
            <a:ext cx="193025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Key1 = aValue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1</a:t>
            </a:r>
            <a:endParaRPr lang="en-US" sz="16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Key2 = aValue2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Key3 = aValue3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330268" y="2495820"/>
            <a:ext cx="1283890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 Text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699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</a:t>
            </a:r>
            <a:r>
              <a:rPr lang="en-US" b="0" dirty="0" smtClean="0"/>
              <a:t>App with </a:t>
            </a:r>
            <a:r>
              <a:rPr lang="en-US" b="0" dirty="0"/>
              <a:t>RAVEN: </a:t>
            </a:r>
            <a:r>
              <a:rPr lang="en-US" b="0" dirty="0" smtClean="0"/>
              <a:t>Requirements</a:t>
            </a:r>
            <a:endParaRPr lang="en-US" b="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5613" y="1495840"/>
            <a:ext cx="8231187" cy="1249562"/>
          </a:xfrm>
        </p:spPr>
        <p:txBody>
          <a:bodyPr/>
          <a:lstStyle/>
          <a:p>
            <a:pPr marL="230188" lvl="1" indent="-230188">
              <a:spcBef>
                <a:spcPct val="40000"/>
              </a:spcBef>
              <a:buFontTx/>
              <a:buChar char="•"/>
            </a:pPr>
            <a:r>
              <a:rPr lang="en-US" dirty="0"/>
              <a:t>Output </a:t>
            </a:r>
            <a:r>
              <a:rPr lang="en-US" dirty="0" smtClean="0"/>
              <a:t>requirements:</a:t>
            </a:r>
          </a:p>
          <a:p>
            <a:pPr marL="688975" lvl="2" indent="-230188">
              <a:spcBef>
                <a:spcPct val="40000"/>
              </a:spcBef>
            </a:pPr>
            <a:r>
              <a:rPr lang="en-US" dirty="0" smtClean="0"/>
              <a:t>RAVEN handles </a:t>
            </a:r>
            <a:r>
              <a:rPr lang="en-US" dirty="0"/>
              <a:t>Comma Separated Values (CSV) </a:t>
            </a:r>
            <a:r>
              <a:rPr lang="en-US" dirty="0" smtClean="0"/>
              <a:t>files</a:t>
            </a:r>
            <a:endParaRPr lang="en-US" dirty="0"/>
          </a:p>
          <a:p>
            <a:pPr marL="688975" lvl="2" indent="-230188">
              <a:spcBef>
                <a:spcPct val="40000"/>
              </a:spcBef>
            </a:pPr>
            <a:r>
              <a:rPr lang="en-US" dirty="0" smtClean="0"/>
              <a:t>If </a:t>
            </a:r>
            <a:r>
              <a:rPr lang="en-US" dirty="0"/>
              <a:t>your code output is not in CSV format, your interface needs to </a:t>
            </a:r>
            <a:r>
              <a:rPr lang="en-US" dirty="0" smtClean="0"/>
              <a:t>convert </a:t>
            </a:r>
            <a:r>
              <a:rPr lang="en-US" dirty="0"/>
              <a:t>it into CSV format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844" y="3457417"/>
            <a:ext cx="625011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convertOutputFileToCSV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outfile</a:t>
            </a:r>
            <a:r>
              <a:rPr lang="en-US" sz="1600" dirty="0">
                <a:latin typeface="Courier"/>
                <a:cs typeface="Courier"/>
              </a:rPr>
              <a:t>):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keywordDict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{}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fileobject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open(</a:t>
            </a:r>
            <a:r>
              <a:rPr lang="en-US" sz="1600" dirty="0" err="1">
                <a:latin typeface="Courier"/>
                <a:cs typeface="Courier"/>
              </a:rPr>
              <a:t>outputfile</a:t>
            </a:r>
            <a:r>
              <a:rPr lang="en-US" sz="1600" dirty="0">
                <a:latin typeface="Courier"/>
                <a:cs typeface="Courier"/>
              </a:rPr>
              <a:t>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outputCSVfile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open (</a:t>
            </a:r>
            <a:r>
              <a:rPr lang="en-US" sz="1600" dirty="0" err="1">
                <a:latin typeface="Courier"/>
                <a:cs typeface="Courier"/>
              </a:rPr>
              <a:t>outputfile</a:t>
            </a:r>
            <a:r>
              <a:rPr lang="en-US" sz="1600" dirty="0">
                <a:latin typeface="Courier"/>
                <a:cs typeface="Courier"/>
              </a:rPr>
              <a:t> + ’.</a:t>
            </a:r>
            <a:r>
              <a:rPr lang="en-US" sz="1600" dirty="0" err="1">
                <a:latin typeface="Courier"/>
                <a:cs typeface="Courier"/>
              </a:rPr>
              <a:t>csv</a:t>
            </a:r>
            <a:r>
              <a:rPr lang="en-US" sz="1600" dirty="0">
                <a:latin typeface="Courier"/>
                <a:cs typeface="Courier"/>
              </a:rPr>
              <a:t>’)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lines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fileobject.readlines</a:t>
            </a:r>
            <a:r>
              <a:rPr lang="en-US" sz="1600" dirty="0">
                <a:latin typeface="Courier"/>
                <a:cs typeface="Courier"/>
              </a:rPr>
              <a:t>() </a:t>
            </a:r>
            <a:endParaRPr lang="en-US" sz="1600" i="1" dirty="0" smtClean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  for </a:t>
            </a:r>
            <a:r>
              <a:rPr lang="en-US" sz="1600" dirty="0">
                <a:latin typeface="Courier"/>
                <a:cs typeface="Courier"/>
              </a:rPr>
              <a:t>line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>
                <a:latin typeface="Courier"/>
                <a:cs typeface="Courier"/>
              </a:rPr>
              <a:t>lines: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 err="1" smtClean="0">
                <a:latin typeface="Courier"/>
                <a:cs typeface="Courier"/>
              </a:rPr>
              <a:t>listSplitted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line.split</a:t>
            </a:r>
            <a:r>
              <a:rPr lang="en-US" sz="1600" dirty="0">
                <a:latin typeface="Courier"/>
                <a:cs typeface="Courier"/>
              </a:rPr>
              <a:t>("=")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keyword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listSplitted</a:t>
            </a:r>
            <a:r>
              <a:rPr lang="en-US" sz="1600" dirty="0">
                <a:latin typeface="Courier"/>
                <a:cs typeface="Courier"/>
              </a:rPr>
              <a:t>[0]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value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listSplitted</a:t>
            </a:r>
            <a:r>
              <a:rPr lang="en-US" sz="1600" dirty="0">
                <a:latin typeface="Courier"/>
                <a:cs typeface="Courier"/>
              </a:rPr>
              <a:t>[1]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keyDict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>
                <a:latin typeface="Courier"/>
                <a:cs typeface="Courier"/>
              </a:rPr>
              <a:t>keyword] = value 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outputCSVfile.write</a:t>
            </a:r>
            <a:r>
              <a:rPr lang="en-US" sz="1600" dirty="0">
                <a:latin typeface="Courier"/>
                <a:cs typeface="Courier"/>
              </a:rPr>
              <a:t>(’,’.join(</a:t>
            </a:r>
            <a:r>
              <a:rPr lang="en-US" sz="1600" dirty="0" err="1" smtClean="0">
                <a:latin typeface="Courier"/>
                <a:cs typeface="Courier"/>
              </a:rPr>
              <a:t>keyDict.keys</a:t>
            </a:r>
            <a:r>
              <a:rPr lang="en-US" sz="1600" dirty="0">
                <a:latin typeface="Courier"/>
                <a:cs typeface="Courier"/>
              </a:rPr>
              <a:t>())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outputCSVfile.write</a:t>
            </a:r>
            <a:r>
              <a:rPr lang="en-US" sz="1600" dirty="0">
                <a:latin typeface="Courier"/>
                <a:cs typeface="Courier"/>
              </a:rPr>
              <a:t>(’,’.join(</a:t>
            </a:r>
            <a:r>
              <a:rPr lang="en-US" sz="1600" dirty="0" err="1" smtClean="0">
                <a:latin typeface="Courier"/>
                <a:cs typeface="Courier"/>
              </a:rPr>
              <a:t>keyDict.values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))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82769" y="3009655"/>
            <a:ext cx="2427311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 Parser Example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7554" y="3501463"/>
            <a:ext cx="2148356" cy="584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result1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= aValue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1</a:t>
            </a:r>
            <a:endParaRPr lang="en-US" sz="16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result2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= aValue2</a:t>
            </a:r>
            <a:endParaRPr lang="en-US" sz="1600" dirty="0">
              <a:solidFill>
                <a:srgbClr val="1A4DB2"/>
              </a:solidFill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124724" y="3009655"/>
            <a:ext cx="1283890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Output Text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87554" y="4688887"/>
            <a:ext cx="2148356" cy="584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r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esult1,result2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aValue1,aValue2</a:t>
            </a:r>
            <a:endParaRPr lang="en-US" sz="1600" dirty="0">
              <a:solidFill>
                <a:srgbClr val="1A4DB2"/>
              </a:solidFill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24724" y="4211096"/>
            <a:ext cx="1283890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Output CSV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26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5613" y="1598613"/>
            <a:ext cx="8231187" cy="1396371"/>
          </a:xfrm>
        </p:spPr>
        <p:txBody>
          <a:bodyPr/>
          <a:lstStyle/>
          <a:p>
            <a:pPr algn="just"/>
            <a:r>
              <a:rPr lang="en-US" dirty="0" smtClean="0"/>
              <a:t>RAVEN becomes aware of the codes it can use as Models only at run-time</a:t>
            </a:r>
          </a:p>
          <a:p>
            <a:pPr lvl="1" algn="just"/>
            <a:r>
              <a:rPr lang="en-US" dirty="0" smtClean="0"/>
              <a:t> RAVEN looks for code interfaces and loads them automatically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code interface needs to be placed in a </a:t>
            </a:r>
            <a:r>
              <a:rPr lang="en-US" dirty="0" smtClean="0"/>
              <a:t>new folder </a:t>
            </a:r>
            <a:r>
              <a:rPr lang="en-US" dirty="0"/>
              <a:t>under the directory “</a:t>
            </a:r>
            <a:r>
              <a:rPr lang="en-US" i="1" dirty="0"/>
              <a:t>./raven/framework/</a:t>
            </a:r>
            <a:r>
              <a:rPr lang="en-US" i="1" dirty="0" err="1"/>
              <a:t>CodeInterfaces</a:t>
            </a:r>
            <a:r>
              <a:rPr lang="en-US" i="1" dirty="0"/>
              <a:t>” 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Screen Shot 2015-04-24 at 1.0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70" y="3464139"/>
            <a:ext cx="6747209" cy="26208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017169" y="3464140"/>
            <a:ext cx="6747209" cy="262081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0"/>
                </a:schemeClr>
              </a:gs>
              <a:gs pos="35000">
                <a:schemeClr val="accent4">
                  <a:tint val="37000"/>
                  <a:satMod val="300000"/>
                  <a:alpha val="0"/>
                </a:schemeClr>
              </a:gs>
              <a:gs pos="100000">
                <a:schemeClr val="accent4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</a:t>
            </a:r>
            <a:r>
              <a:rPr lang="en-US" b="0" dirty="0" smtClean="0"/>
              <a:t>App with </a:t>
            </a:r>
            <a:r>
              <a:rPr lang="en-US" b="0" dirty="0"/>
              <a:t>RAVEN: </a:t>
            </a:r>
            <a:r>
              <a:rPr lang="en-US" b="0" dirty="0" smtClean="0"/>
              <a:t>Interfaces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392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</a:t>
            </a:r>
            <a:r>
              <a:rPr lang="en-US" b="0" dirty="0" smtClean="0"/>
              <a:t>App with </a:t>
            </a:r>
            <a:r>
              <a:rPr lang="en-US" b="0" dirty="0"/>
              <a:t>RAVEN: </a:t>
            </a:r>
            <a:r>
              <a:rPr lang="en-US" b="0" dirty="0" smtClean="0"/>
              <a:t>Methods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518188" y="3529174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generateCommand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</a:t>
            </a:r>
            <a:r>
              <a:rPr lang="en-US" sz="1600" dirty="0" err="1" smtClean="0">
                <a:latin typeface="Courier"/>
                <a:cs typeface="Courier"/>
              </a:rPr>
              <a:t>input,exe,clargs,fargs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186" y="4399575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finalizeCodeOutput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</a:t>
            </a:r>
            <a:r>
              <a:rPr lang="en-US" sz="1600" i="1" dirty="0" err="1" smtClean="0">
                <a:latin typeface="Courier"/>
                <a:cs typeface="Courier"/>
              </a:rPr>
              <a:t>,command,output,workDir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88" y="3968523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90" y="5307720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getInputExtension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388764" y="5292591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388764" y="4846641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88764" y="3517020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88" y="3105100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class </a:t>
            </a:r>
            <a:r>
              <a:rPr lang="en-US" sz="1600" b="1" dirty="0" err="1" smtClean="0">
                <a:latin typeface="Courier"/>
                <a:cs typeface="Courier"/>
              </a:rPr>
              <a:t>newApplication</a:t>
            </a:r>
            <a:r>
              <a:rPr lang="en-US" sz="1600" b="1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CodeInterfaceBase</a:t>
            </a:r>
            <a:r>
              <a:rPr lang="en-US" sz="1600" b="1" dirty="0" smtClean="0">
                <a:latin typeface="Courier"/>
                <a:cs typeface="Courier"/>
              </a:rPr>
              <a:t>):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55613" y="1495840"/>
            <a:ext cx="8231187" cy="147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RAVEN </a:t>
            </a:r>
            <a:r>
              <a:rPr lang="en-US" dirty="0"/>
              <a:t>imports all the “Code Interfaces” at run-time, without actually knowing the syntax of the driven </a:t>
            </a:r>
            <a:r>
              <a:rPr lang="en-US" dirty="0" smtClean="0"/>
              <a:t>codes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order to make RAVEN able to drive a </a:t>
            </a:r>
            <a:r>
              <a:rPr lang="en-US" dirty="0" smtClean="0"/>
              <a:t>new Application, a </a:t>
            </a:r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 module containing few methods (strict syntax) needs to be implemented: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8189" y="4869110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checkForOutputFailure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self,output</a:t>
            </a:r>
            <a:r>
              <a:rPr lang="en-US" sz="1600" i="1" dirty="0" err="1">
                <a:latin typeface="Courier"/>
                <a:cs typeface="Courier"/>
              </a:rPr>
              <a:t>,workDir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388764" y="4399575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388764" y="3968523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190" y="5798674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setInputExtension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smtClean="0">
                <a:latin typeface="Courier"/>
                <a:cs typeface="Courier"/>
              </a:rPr>
              <a:t>self, </a:t>
            </a:r>
            <a:r>
              <a:rPr lang="en-US" sz="1600" i="1" dirty="0" err="1" smtClean="0">
                <a:latin typeface="Courier"/>
                <a:cs typeface="Courier"/>
              </a:rPr>
              <a:t>exts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88764" y="5783545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19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</a:t>
            </a:r>
            <a:r>
              <a:rPr lang="en-US" sz="2700" b="0" dirty="0" smtClean="0"/>
              <a:t>App with </a:t>
            </a:r>
            <a:r>
              <a:rPr lang="en-US" sz="2700" b="0" dirty="0"/>
              <a:t>RAVEN: </a:t>
            </a:r>
            <a:r>
              <a:rPr lang="en-US" sz="2700" b="0" dirty="0" err="1" smtClean="0"/>
              <a:t>generateCommand</a:t>
            </a:r>
            <a:endParaRPr lang="en-US" sz="27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124797" y="4204857"/>
            <a:ext cx="7084322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generateCommand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</a:t>
            </a:r>
            <a:r>
              <a:rPr lang="en-US" sz="1600" dirty="0" err="1">
                <a:latin typeface="Courier"/>
                <a:cs typeface="Courier"/>
              </a:rPr>
              <a:t>input,exe,clargs,</a:t>
            </a:r>
            <a:r>
              <a:rPr lang="en-US" sz="1600" dirty="0" err="1" smtClean="0">
                <a:latin typeface="Courier"/>
                <a:cs typeface="Courier"/>
              </a:rPr>
              <a:t>fargs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inp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input[0]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outfile</a:t>
            </a:r>
            <a:r>
              <a:rPr lang="en-US" sz="1600" dirty="0" smtClean="0">
                <a:latin typeface="Courier"/>
                <a:cs typeface="Courier"/>
              </a:rPr>
              <a:t>=’out ̃’+</a:t>
            </a:r>
            <a:r>
              <a:rPr lang="en-US" sz="1600" dirty="0" err="1" smtClean="0">
                <a:latin typeface="Courier"/>
                <a:cs typeface="Courier"/>
              </a:rPr>
              <a:t>os.path.split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inp</a:t>
            </a:r>
            <a:r>
              <a:rPr lang="en-US" sz="1600" dirty="0" smtClean="0">
                <a:latin typeface="Courier"/>
                <a:cs typeface="Courier"/>
              </a:rPr>
              <a:t>)[1].split(</a:t>
            </a:r>
            <a:r>
              <a:rPr lang="en-US" sz="1600" dirty="0" smtClean="0">
                <a:solidFill>
                  <a:srgbClr val="32946A"/>
                </a:solidFill>
                <a:latin typeface="Courier"/>
                <a:cs typeface="Courier"/>
              </a:rPr>
              <a:t>’.’</a:t>
            </a:r>
            <a:r>
              <a:rPr lang="en-US" sz="1600" dirty="0" smtClean="0">
                <a:latin typeface="Courier"/>
                <a:cs typeface="Courier"/>
              </a:rPr>
              <a:t>)[0] 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executeCommand</a:t>
            </a:r>
            <a:r>
              <a:rPr lang="en-US" sz="1600" dirty="0">
                <a:latin typeface="Courier"/>
                <a:cs typeface="Courier"/>
              </a:rPr>
              <a:t> = (</a:t>
            </a:r>
            <a:r>
              <a:rPr lang="en-US" sz="1600" dirty="0" smtClean="0">
                <a:latin typeface="Courier"/>
                <a:cs typeface="Courier"/>
              </a:rPr>
              <a:t>exe+ 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‘ -</a:t>
            </a:r>
            <a:r>
              <a:rPr lang="en-US" sz="1600" dirty="0" err="1">
                <a:solidFill>
                  <a:srgbClr val="32946A"/>
                </a:solidFill>
                <a:latin typeface="Courier"/>
                <a:cs typeface="Courier"/>
              </a:rPr>
              <a:t>i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 ‘ </a:t>
            </a:r>
            <a:r>
              <a:rPr lang="en-US" sz="1600" dirty="0">
                <a:latin typeface="Courier"/>
                <a:cs typeface="Courier"/>
              </a:rPr>
              <a:t>+</a:t>
            </a:r>
            <a:r>
              <a:rPr lang="en-US" sz="1600" dirty="0" err="1">
                <a:latin typeface="Courier"/>
                <a:cs typeface="Courier"/>
              </a:rPr>
              <a:t>os.path.split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inp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[1]) </a:t>
            </a:r>
            <a:endParaRPr lang="en-US" sz="16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return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executeCommand,outfile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96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</a:t>
            </a:r>
            <a:r>
              <a:rPr lang="en-US" dirty="0"/>
              <a:t>to retrieve the command </a:t>
            </a:r>
            <a:r>
              <a:rPr lang="en-US" dirty="0" smtClean="0"/>
              <a:t>needed </a:t>
            </a:r>
            <a:r>
              <a:rPr lang="en-US" dirty="0"/>
              <a:t>to launch the driven </a:t>
            </a:r>
            <a:r>
              <a:rPr lang="en-US" dirty="0" smtClean="0"/>
              <a:t>App and </a:t>
            </a:r>
            <a:r>
              <a:rPr lang="en-US" dirty="0"/>
              <a:t>the root of the </a:t>
            </a:r>
            <a:r>
              <a:rPr lang="en-US" dirty="0" smtClean="0"/>
              <a:t>output file</a:t>
            </a:r>
          </a:p>
          <a:p>
            <a:r>
              <a:rPr lang="en-US" dirty="0" smtClean="0"/>
              <a:t>The return </a:t>
            </a:r>
            <a:r>
              <a:rPr lang="en-US" dirty="0"/>
              <a:t>data type must be a </a:t>
            </a:r>
            <a:r>
              <a:rPr lang="en-US" dirty="0" smtClean="0"/>
              <a:t>TUPLE</a:t>
            </a:r>
            <a:endParaRPr lang="en-US" dirty="0"/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4178958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299372" y="4180597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3424245" y="3814005"/>
            <a:ext cx="264272" cy="39085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249452" y="4224504"/>
            <a:ext cx="627783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54102" y="3144552"/>
            <a:ext cx="1214483" cy="669454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List of input files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4036449" y="4534280"/>
            <a:ext cx="264272" cy="129092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909852" y="4224504"/>
            <a:ext cx="497795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61343" y="5825200"/>
            <a:ext cx="1324422" cy="403411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Executable</a:t>
            </a: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5065578" y="3814004"/>
            <a:ext cx="264272" cy="41049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483846" y="4224504"/>
            <a:ext cx="1462277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535232" y="3151893"/>
            <a:ext cx="1324422" cy="609274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Optional Arguments</a:t>
            </a:r>
          </a:p>
        </p:txBody>
      </p:sp>
    </p:spTree>
    <p:extLst>
      <p:ext uri="{BB962C8B-B14F-4D97-AF65-F5344CB8AC3E}">
        <p14:creationId xmlns:p14="http://schemas.microsoft.com/office/powerpoint/2010/main" val="15756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1" grpId="0" animBg="1"/>
      <p:bldP spid="13" grpId="0" animBg="1"/>
      <p:bldP spid="14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7299372" y="3623250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</a:t>
            </a:r>
            <a:r>
              <a:rPr lang="en-US" sz="2700" b="0" dirty="0" smtClean="0"/>
              <a:t>App with </a:t>
            </a:r>
            <a:r>
              <a:rPr lang="en-US" sz="2700" b="0" dirty="0"/>
              <a:t>RAVEN: </a:t>
            </a:r>
            <a:r>
              <a:rPr lang="en-US" sz="2700" b="0" dirty="0" err="1" smtClean="0"/>
              <a:t>createNewInput</a:t>
            </a:r>
            <a:endParaRPr lang="en-US" sz="27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to generate an input based on the information that RAVEN passes </a:t>
            </a:r>
          </a:p>
          <a:p>
            <a:r>
              <a:rPr lang="en-US" dirty="0" smtClean="0"/>
              <a:t>This </a:t>
            </a:r>
            <a:r>
              <a:rPr lang="en-US" dirty="0"/>
              <a:t>method needs to return a list containing the path and filenames of the modified </a:t>
            </a:r>
            <a:r>
              <a:rPr lang="en-US" dirty="0" smtClean="0"/>
              <a:t>input files 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623250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299372" y="3624889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5613" y="3532783"/>
            <a:ext cx="6763003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latin typeface="Courier"/>
                <a:cs typeface="Courier"/>
              </a:rPr>
              <a:t>  parser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simpleInputParser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currentInputFiles</a:t>
            </a:r>
            <a:r>
              <a:rPr lang="en-US" sz="1600" dirty="0" smtClean="0">
                <a:latin typeface="Courier"/>
                <a:cs typeface="Courier"/>
              </a:rPr>
              <a:t>[0])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sampledVars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Kwargs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SampledVars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latin typeface="Courier"/>
                <a:cs typeface="Courier"/>
              </a:rPr>
              <a:t>]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parser.modifyInternalDictionary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sampledVars</a:t>
            </a:r>
            <a:r>
              <a:rPr lang="en-US" sz="1600" dirty="0" smtClean="0">
                <a:latin typeface="Courier"/>
                <a:cs typeface="Courier"/>
              </a:rPr>
              <a:t>) </a:t>
            </a:r>
          </a:p>
          <a:p>
            <a:r>
              <a:rPr lang="en-US" sz="1600" dirty="0" smtClean="0">
                <a:latin typeface="Courier"/>
                <a:cs typeface="Courier"/>
              </a:rPr>
              <a:t>  temp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str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inputs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>
                <a:latin typeface="Courier"/>
                <a:cs typeface="Courier"/>
              </a:rPr>
              <a:t>index][:])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newInputFiles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copy.copy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inputs</a:t>
            </a:r>
            <a:r>
              <a:rPr lang="en-US" sz="1600" dirty="0" smtClean="0">
                <a:latin typeface="Courier"/>
                <a:cs typeface="Courier"/>
              </a:rPr>
              <a:t>) 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newInputFiles</a:t>
            </a:r>
            <a:r>
              <a:rPr lang="en-US" sz="1600" dirty="0" smtClean="0">
                <a:latin typeface="Courier"/>
                <a:cs typeface="Courier"/>
              </a:rPr>
              <a:t>[0]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os.path.join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os.path.split</a:t>
            </a:r>
            <a:r>
              <a:rPr lang="en-US" sz="1600" dirty="0">
                <a:latin typeface="Courier"/>
                <a:cs typeface="Courier"/>
              </a:rPr>
              <a:t>(temp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[</a:t>
            </a:r>
            <a:r>
              <a:rPr lang="en-US" sz="1600" dirty="0">
                <a:latin typeface="Courier"/>
                <a:cs typeface="Courier"/>
              </a:rPr>
              <a:t>0], </a:t>
            </a:r>
            <a:r>
              <a:rPr lang="en-US" sz="1600" dirty="0" err="1">
                <a:latin typeface="Courier"/>
                <a:cs typeface="Courier"/>
              </a:rPr>
              <a:t>Kwargs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’prefix’</a:t>
            </a:r>
            <a:r>
              <a:rPr lang="en-US" sz="1600" dirty="0">
                <a:latin typeface="Courier"/>
                <a:cs typeface="Courier"/>
              </a:rPr>
              <a:t>]+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" ̃"</a:t>
            </a:r>
            <a:r>
              <a:rPr lang="en-US" sz="1600" dirty="0">
                <a:latin typeface="Courier"/>
                <a:cs typeface="Courier"/>
              </a:rPr>
              <a:t>+</a:t>
            </a:r>
            <a:r>
              <a:rPr lang="en-US" sz="1600" dirty="0" err="1">
                <a:latin typeface="Courier"/>
                <a:cs typeface="Courier"/>
              </a:rPr>
              <a:t>os.path.split</a:t>
            </a:r>
            <a:r>
              <a:rPr lang="en-US" sz="1600" dirty="0">
                <a:latin typeface="Courier"/>
                <a:cs typeface="Courier"/>
              </a:rPr>
              <a:t>(temp)[1]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parser.writeNewInput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newInputFiles</a:t>
            </a:r>
            <a:r>
              <a:rPr lang="en-US" sz="1600" dirty="0" smtClean="0">
                <a:latin typeface="Courier"/>
                <a:cs typeface="Courier"/>
              </a:rPr>
              <a:t>[0]</a:t>
            </a:r>
            <a:r>
              <a:rPr lang="en-US" sz="1600" dirty="0">
                <a:latin typeface="Courier"/>
                <a:cs typeface="Courier"/>
              </a:rPr>
              <a:t>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return </a:t>
            </a:r>
            <a:r>
              <a:rPr lang="en-US" sz="1600" dirty="0" err="1" smtClean="0">
                <a:latin typeface="Courier"/>
                <a:cs typeface="Courier"/>
              </a:rPr>
              <a:t>newInputFiles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379880" y="2519375"/>
            <a:ext cx="1105646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Type of Sampler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287845" y="3573912"/>
            <a:ext cx="1413410" cy="30402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4798236" y="3143330"/>
            <a:ext cx="264272" cy="340152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5819587" y="3573912"/>
            <a:ext cx="963707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Down Arrow 31"/>
          <p:cNvSpPr/>
          <p:nvPr/>
        </p:nvSpPr>
        <p:spPr bwMode="auto">
          <a:xfrm rot="13207519">
            <a:off x="6747633" y="3281424"/>
            <a:ext cx="264272" cy="2927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336555" y="2525931"/>
            <a:ext cx="869389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List of inputs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996330" y="2649102"/>
            <a:ext cx="1979395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Dictionary of info from RAVEN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0800000">
            <a:off x="3630668" y="3132981"/>
            <a:ext cx="264272" cy="350502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440359" y="3573912"/>
            <a:ext cx="769164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4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 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31187" cy="472168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Overview of RAVEN interaction with external Applications</a:t>
            </a:r>
          </a:p>
          <a:p>
            <a:pPr lvl="1"/>
            <a:r>
              <a:rPr lang="en-US" dirty="0" smtClean="0"/>
              <a:t>Available APIs: External Model and Code APIs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Using the External Model Entity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 smtClean="0"/>
              <a:t>Implementing the </a:t>
            </a:r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 module</a:t>
            </a:r>
            <a:endParaRPr lang="en-US" dirty="0"/>
          </a:p>
          <a:p>
            <a:pPr lvl="1"/>
            <a:r>
              <a:rPr lang="en-US" dirty="0" smtClean="0"/>
              <a:t>Available methods</a:t>
            </a:r>
            <a:endParaRPr lang="en-US" dirty="0"/>
          </a:p>
          <a:p>
            <a:pPr lvl="1"/>
            <a:r>
              <a:rPr lang="en-US" dirty="0"/>
              <a:t>Interaction with </a:t>
            </a:r>
            <a:r>
              <a:rPr lang="en-US" dirty="0" smtClean="0"/>
              <a:t>RAVEN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Coupling a new Application through a Code Interface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Code requirements</a:t>
            </a:r>
            <a:endParaRPr lang="en-US" dirty="0"/>
          </a:p>
          <a:p>
            <a:pPr lvl="1"/>
            <a:r>
              <a:rPr lang="en-US" dirty="0" smtClean="0"/>
              <a:t>Interfaces that need to be implemented</a:t>
            </a:r>
          </a:p>
          <a:p>
            <a:pPr lvl="1"/>
            <a:r>
              <a:rPr lang="en-US" dirty="0" smtClean="0"/>
              <a:t>Interaction with RAVEN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7299372" y="3844026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</a:t>
            </a:r>
            <a:r>
              <a:rPr lang="en-US" sz="2700" b="0" dirty="0" smtClean="0"/>
              <a:t>App with </a:t>
            </a:r>
            <a:r>
              <a:rPr lang="en-US" sz="2700" b="0" dirty="0"/>
              <a:t>RAVEN: </a:t>
            </a:r>
            <a:r>
              <a:rPr lang="en-US" sz="2700" b="0" dirty="0" err="1" smtClean="0"/>
              <a:t>finalizeCodeOutput</a:t>
            </a:r>
            <a:endParaRPr lang="en-US" sz="27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to </a:t>
            </a:r>
            <a:r>
              <a:rPr lang="en-US" dirty="0"/>
              <a:t>convert the whatever </a:t>
            </a:r>
            <a:r>
              <a:rPr lang="en-US" dirty="0" smtClean="0"/>
              <a:t>App output </a:t>
            </a:r>
            <a:r>
              <a:rPr lang="en-US" dirty="0"/>
              <a:t>format into a </a:t>
            </a:r>
            <a:r>
              <a:rPr lang="en-US" dirty="0" smtClean="0"/>
              <a:t>CSV</a:t>
            </a:r>
          </a:p>
          <a:p>
            <a:r>
              <a:rPr lang="en-US" dirty="0" smtClean="0"/>
              <a:t>RAVEN </a:t>
            </a:r>
            <a:r>
              <a:rPr lang="en-US" dirty="0"/>
              <a:t>checks if a string is </a:t>
            </a:r>
            <a:r>
              <a:rPr lang="en-US" dirty="0" smtClean="0"/>
              <a:t>returned</a:t>
            </a:r>
            <a:endParaRPr lang="en-US" dirty="0"/>
          </a:p>
          <a:p>
            <a:pPr lvl="1"/>
            <a:r>
              <a:rPr lang="en-US" dirty="0" smtClean="0"/>
              <a:t>RAVEN </a:t>
            </a:r>
            <a:r>
              <a:rPr lang="en-US" dirty="0"/>
              <a:t>interprets that string as the new output file name (CSV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844026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5613" y="4003141"/>
            <a:ext cx="676300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finalizeCodeOutput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self,command,output,workDir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outputfile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os.path.join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workingDir,output+</a:t>
            </a:r>
            <a:r>
              <a:rPr lang="en-US" sz="1600" dirty="0" err="1">
                <a:solidFill>
                  <a:srgbClr val="32946A"/>
                </a:solidFill>
                <a:latin typeface="Courier"/>
                <a:cs typeface="Courier"/>
              </a:rPr>
              <a:t>’.o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latin typeface="Courier"/>
                <a:cs typeface="Courier"/>
              </a:rPr>
              <a:t>) 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convertOutputFileToCSV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outfile</a:t>
            </a:r>
            <a:r>
              <a:rPr lang="en-US" sz="1600" dirty="0">
                <a:latin typeface="Courier"/>
                <a:cs typeface="Courier"/>
              </a:rPr>
              <a:t>) 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187576" y="3042711"/>
            <a:ext cx="2385789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Command created by </a:t>
            </a:r>
            <a:r>
              <a:rPr lang="en-US" sz="1800" b="1" i="1" dirty="0" err="1">
                <a:solidFill>
                  <a:schemeClr val="tx1"/>
                </a:solidFill>
                <a:latin typeface="Courier"/>
                <a:cs typeface="Courier"/>
              </a:rPr>
              <a:t>generateCommand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4248335" y="3652639"/>
            <a:ext cx="264272" cy="350502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925166" y="4003141"/>
            <a:ext cx="927164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925738" y="4003141"/>
            <a:ext cx="763453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5171529" y="4323566"/>
            <a:ext cx="264272" cy="886446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644819" y="5234615"/>
            <a:ext cx="1332371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latin typeface="Arial"/>
                <a:cs typeface="Arial"/>
              </a:rPr>
              <a:t>Output root name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760841" y="4003141"/>
            <a:ext cx="919372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9570296">
            <a:off x="6810724" y="4232413"/>
            <a:ext cx="264272" cy="886446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552430" y="5082051"/>
            <a:ext cx="1332371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latin typeface="Arial"/>
                <a:cs typeface="Arial"/>
              </a:rPr>
              <a:t>Working directory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0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9" grpId="0" animBg="1"/>
      <p:bldP spid="31" grpId="0" animBg="1"/>
      <p:bldP spid="37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7299372" y="3844026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004888"/>
            <a:ext cx="9144000" cy="363561"/>
          </a:xfrm>
        </p:spPr>
        <p:txBody>
          <a:bodyPr/>
          <a:lstStyle/>
          <a:p>
            <a:pPr algn="ctr"/>
            <a:r>
              <a:rPr lang="en-US" sz="2700" b="0" dirty="0"/>
              <a:t>Coupling an </a:t>
            </a:r>
            <a:r>
              <a:rPr lang="en-US" sz="2700" b="0" dirty="0" smtClean="0"/>
              <a:t>App with </a:t>
            </a:r>
            <a:r>
              <a:rPr lang="en-US" sz="2700" b="0" dirty="0"/>
              <a:t>RAVEN: </a:t>
            </a:r>
            <a:r>
              <a:rPr lang="en-US" sz="2700" b="0" dirty="0" err="1" smtClean="0"/>
              <a:t>checkForOutputFailure</a:t>
            </a:r>
            <a:endParaRPr lang="en-US" sz="27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to </a:t>
            </a:r>
            <a:r>
              <a:rPr lang="en-US" dirty="0" smtClean="0"/>
              <a:t>check if a run failed even if the </a:t>
            </a:r>
            <a:r>
              <a:rPr lang="en-US" i="1" dirty="0" err="1" smtClean="0"/>
              <a:t>returncode</a:t>
            </a:r>
            <a:r>
              <a:rPr lang="en-US" i="1" dirty="0" smtClean="0"/>
              <a:t> = 0</a:t>
            </a:r>
            <a:endParaRPr lang="en-US" i="1" dirty="0" smtClean="0"/>
          </a:p>
          <a:p>
            <a:r>
              <a:rPr lang="en-US" dirty="0" smtClean="0"/>
              <a:t>It must return a Boolean value. True if failure, False otherwise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844026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2143" y="4003141"/>
            <a:ext cx="698647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checkForOutputFailure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</a:t>
            </a:r>
            <a:r>
              <a:rPr lang="en-US" sz="1600" i="1" dirty="0" err="1" smtClean="0">
                <a:latin typeface="Courier"/>
                <a:cs typeface="Courier"/>
              </a:rPr>
              <a:t>,output</a:t>
            </a:r>
            <a:r>
              <a:rPr lang="en-US" sz="1600" i="1" dirty="0" err="1">
                <a:latin typeface="Courier"/>
                <a:cs typeface="Courier"/>
              </a:rPr>
              <a:t>,workDir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try: 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fileName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os.path.join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workingDir,output+</a:t>
            </a:r>
            <a:r>
              <a:rPr lang="en-US" sz="1600" i="1" dirty="0" err="1">
                <a:latin typeface="Courier"/>
                <a:cs typeface="Courier"/>
              </a:rPr>
              <a:t>'.</a:t>
            </a:r>
            <a:r>
              <a:rPr lang="en-US" sz="1600" i="1" dirty="0" err="1" smtClean="0">
                <a:latin typeface="Courier"/>
                <a:cs typeface="Courier"/>
              </a:rPr>
              <a:t>o</a:t>
            </a:r>
            <a:r>
              <a:rPr lang="en-US" sz="1600" i="1" dirty="0" smtClean="0">
                <a:latin typeface="Courier"/>
                <a:cs typeface="Courier"/>
              </a:rPr>
              <a:t>’)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fileObj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>
                <a:latin typeface="Courier"/>
                <a:cs typeface="Courier"/>
              </a:rPr>
              <a:t>open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fileName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i="1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except</a:t>
            </a:r>
            <a:r>
              <a:rPr lang="en-US" sz="1600" dirty="0">
                <a:latin typeface="Courier"/>
                <a:cs typeface="Courier"/>
              </a:rPr>
              <a:t>: return failure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failure </a:t>
            </a:r>
            <a:r>
              <a:rPr lang="en-US" sz="1600" dirty="0">
                <a:latin typeface="Courier"/>
                <a:cs typeface="Courier"/>
              </a:rPr>
              <a:t>=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not </a:t>
            </a:r>
            <a:r>
              <a:rPr lang="en-US" sz="1600" dirty="0" err="1">
                <a:latin typeface="Courier"/>
                <a:cs typeface="Courier"/>
              </a:rPr>
              <a:t>b_any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32946A"/>
                </a:solidFill>
                <a:latin typeface="Courier"/>
                <a:cs typeface="Courier"/>
              </a:rPr>
              <a:t>’****Error’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in </a:t>
            </a:r>
            <a:r>
              <a:rPr lang="en-US" sz="1600" dirty="0" err="1">
                <a:latin typeface="Courier"/>
                <a:cs typeface="Courier"/>
              </a:rPr>
              <a:t>x.strip</a:t>
            </a:r>
            <a:r>
              <a:rPr lang="en-US" sz="1600" dirty="0">
                <a:latin typeface="Courier"/>
                <a:cs typeface="Courier"/>
              </a:rPr>
              <a:t>() for x in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</a:t>
            </a:r>
            <a:r>
              <a:rPr lang="en-US" sz="1600" dirty="0" err="1" smtClean="0">
                <a:latin typeface="Courier"/>
                <a:cs typeface="Courier"/>
              </a:rPr>
              <a:t>fileObj.readlines</a:t>
            </a:r>
            <a:r>
              <a:rPr lang="en-US" sz="1600" dirty="0">
                <a:latin typeface="Courier"/>
                <a:cs typeface="Courier"/>
              </a:rPr>
              <a:t>())</a:t>
            </a:r>
          </a:p>
          <a:p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smtClean="0">
                <a:latin typeface="Courier"/>
                <a:cs typeface="Courier"/>
              </a:rPr>
              <a:t>return </a:t>
            </a:r>
            <a:r>
              <a:rPr lang="en-US" sz="1600" dirty="0">
                <a:latin typeface="Courier"/>
                <a:cs typeface="Courier"/>
              </a:rPr>
              <a:t>failure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120093" y="4003141"/>
            <a:ext cx="763453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93794" y="2610028"/>
            <a:ext cx="1332371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latin typeface="Arial"/>
                <a:cs typeface="Arial"/>
              </a:rPr>
              <a:t>Output root name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4955196" y="4003141"/>
            <a:ext cx="919372" cy="3204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259390" y="2610028"/>
            <a:ext cx="1332371" cy="60992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latin typeface="Arial"/>
                <a:cs typeface="Arial"/>
              </a:rPr>
              <a:t>Working directory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20506" y="3219955"/>
            <a:ext cx="1455036" cy="783186"/>
            <a:chOff x="4420506" y="3219955"/>
            <a:chExt cx="1455036" cy="783186"/>
          </a:xfrm>
        </p:grpSpPr>
        <p:sp>
          <p:nvSpPr>
            <p:cNvPr id="23" name="Down Arrow 22"/>
            <p:cNvSpPr/>
            <p:nvPr/>
          </p:nvSpPr>
          <p:spPr bwMode="auto">
            <a:xfrm>
              <a:off x="4420506" y="3219955"/>
              <a:ext cx="264272" cy="783185"/>
            </a:xfrm>
            <a:prstGeom prst="downArrow">
              <a:avLst/>
            </a:prstGeom>
            <a:gradFill flip="none" rotWithShape="1">
              <a:gsLst>
                <a:gs pos="0">
                  <a:schemeClr val="accent5">
                    <a:shade val="51000"/>
                    <a:satMod val="130000"/>
                    <a:alpha val="56000"/>
                  </a:schemeClr>
                </a:gs>
                <a:gs pos="80000">
                  <a:schemeClr val="accent5">
                    <a:shade val="93000"/>
                    <a:satMod val="130000"/>
                    <a:alpha val="56000"/>
                  </a:schemeClr>
                </a:gs>
                <a:gs pos="100000">
                  <a:schemeClr val="accent5">
                    <a:shade val="94000"/>
                    <a:satMod val="135000"/>
                    <a:alpha val="56000"/>
                  </a:schemeClr>
                </a:gs>
              </a:gsLst>
              <a:lin ang="16200000" scaled="0"/>
              <a:tileRect/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Down Arrow 24"/>
            <p:cNvSpPr/>
            <p:nvPr/>
          </p:nvSpPr>
          <p:spPr bwMode="auto">
            <a:xfrm>
              <a:off x="5611270" y="3219956"/>
              <a:ext cx="264272" cy="783185"/>
            </a:xfrm>
            <a:prstGeom prst="downArrow">
              <a:avLst/>
            </a:prstGeom>
            <a:gradFill flip="none" rotWithShape="1">
              <a:gsLst>
                <a:gs pos="0">
                  <a:schemeClr val="accent5">
                    <a:shade val="51000"/>
                    <a:satMod val="130000"/>
                    <a:alpha val="56000"/>
                  </a:schemeClr>
                </a:gs>
                <a:gs pos="80000">
                  <a:schemeClr val="accent5">
                    <a:shade val="93000"/>
                    <a:satMod val="130000"/>
                    <a:alpha val="56000"/>
                  </a:schemeClr>
                </a:gs>
                <a:gs pos="100000">
                  <a:schemeClr val="accent5">
                    <a:shade val="94000"/>
                    <a:satMod val="135000"/>
                    <a:alpha val="56000"/>
                  </a:schemeClr>
                </a:gs>
              </a:gsLst>
              <a:lin ang="16200000" scaled="0"/>
              <a:tileRect/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43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31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>
                <a:latin typeface="Courier"/>
                <a:cs typeface="Courier"/>
              </a:rPr>
              <a:t>Thank you</a:t>
            </a:r>
            <a:br>
              <a:rPr lang="en-US" b="0" dirty="0" smtClean="0">
                <a:latin typeface="Courier"/>
                <a:cs typeface="Courier"/>
              </a:rPr>
            </a:br>
            <a:r>
              <a:rPr lang="en-US" b="0" dirty="0" smtClean="0">
                <a:latin typeface="Courier"/>
                <a:cs typeface="Courier"/>
              </a:rPr>
              <a:t/>
            </a:r>
            <a:br>
              <a:rPr lang="en-US" b="0" dirty="0" smtClean="0">
                <a:latin typeface="Courier"/>
                <a:cs typeface="Courier"/>
              </a:rPr>
            </a:br>
            <a:r>
              <a:rPr lang="en-US" b="0" dirty="0" smtClean="0">
                <a:latin typeface="Courier"/>
                <a:cs typeface="Courier"/>
              </a:rPr>
              <a:t>Questions?</a:t>
            </a:r>
            <a:endParaRPr lang="en-US" b="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Interaction with External Applications</a:t>
            </a:r>
            <a:endParaRPr lang="en-US" b="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345022" y="1646703"/>
            <a:ext cx="8456709" cy="1244901"/>
          </a:xfrm>
        </p:spPr>
        <p:txBody>
          <a:bodyPr/>
          <a:lstStyle/>
          <a:p>
            <a:r>
              <a:rPr lang="en-US" dirty="0" smtClean="0"/>
              <a:t>RAVEN has two preferential APIs to interact with external Applications</a:t>
            </a:r>
          </a:p>
          <a:p>
            <a:pPr lvl="1"/>
            <a:r>
              <a:rPr lang="en-US" i="1" dirty="0" smtClean="0"/>
              <a:t>External </a:t>
            </a:r>
            <a:r>
              <a:rPr lang="en-US" i="1" dirty="0"/>
              <a:t>Model</a:t>
            </a:r>
            <a:r>
              <a:rPr lang="en-US" dirty="0" smtClean="0"/>
              <a:t>: An external Python “entity” that can act as, for example, a system model</a:t>
            </a:r>
          </a:p>
          <a:p>
            <a:pPr lvl="1"/>
            <a:r>
              <a:rPr lang="en-US" i="1" dirty="0" smtClean="0"/>
              <a:t>External Code</a:t>
            </a:r>
            <a:r>
              <a:rPr lang="en-US" dirty="0" smtClean="0"/>
              <a:t>: API to drive external system codes</a:t>
            </a: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dirty="0"/>
              <a:t>Both APIs are written in </a:t>
            </a:r>
            <a:r>
              <a:rPr lang="en-US" dirty="0">
                <a:latin typeface="Courier"/>
                <a:cs typeface="Courier"/>
              </a:rPr>
              <a:t>PYTHON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817263" y="3489007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RAVEN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2002303" y="4705801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chemeClr val="tx1"/>
                </a:solidFill>
                <a:latin typeface="Arial"/>
                <a:cs typeface="Arial"/>
              </a:rPr>
              <a:t>External Model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655282" y="4705801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External Code</a:t>
            </a:r>
          </a:p>
        </p:txBody>
      </p:sp>
      <p:sp>
        <p:nvSpPr>
          <p:cNvPr id="20" name="Left-Right Arrow 19"/>
          <p:cNvSpPr/>
          <p:nvPr/>
        </p:nvSpPr>
        <p:spPr bwMode="auto">
          <a:xfrm rot="18968695">
            <a:off x="3289044" y="4376277"/>
            <a:ext cx="626479" cy="27894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Left-Right Arrow 20"/>
          <p:cNvSpPr/>
          <p:nvPr/>
        </p:nvSpPr>
        <p:spPr bwMode="auto">
          <a:xfrm rot="13386088">
            <a:off x="5072213" y="4381889"/>
            <a:ext cx="626479" cy="27894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External Model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Introduction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98377" y="1731851"/>
            <a:ext cx="8231187" cy="129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The </a:t>
            </a:r>
            <a:r>
              <a:rPr lang="en-US" i="1" dirty="0" err="1" smtClean="0"/>
              <a:t>ExternalModel</a:t>
            </a:r>
            <a:r>
              <a:rPr lang="en-US" i="1" dirty="0" smtClean="0"/>
              <a:t> </a:t>
            </a:r>
            <a:r>
              <a:rPr lang="en-US" dirty="0" smtClean="0"/>
              <a:t>object represents an entity that is embedded in RAVEN at runtime</a:t>
            </a:r>
          </a:p>
          <a:p>
            <a:pPr algn="just"/>
            <a:r>
              <a:rPr lang="en-US" dirty="0" smtClean="0"/>
              <a:t>This object allows the user to create a </a:t>
            </a:r>
            <a:r>
              <a:rPr lang="en-US" dirty="0" smtClean="0">
                <a:latin typeface="Courier"/>
                <a:cs typeface="Courier"/>
              </a:rPr>
              <a:t>PYTHON </a:t>
            </a:r>
            <a:r>
              <a:rPr lang="en-US" dirty="0" smtClean="0"/>
              <a:t>module that is going to be treated as a pre-defined internal Model</a:t>
            </a:r>
          </a:p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4488956" y="5110295"/>
            <a:ext cx="1482860" cy="6092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RAVEN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798789" y="5110295"/>
            <a:ext cx="1029485" cy="6092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External Model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" name="Curved Down Arrow 2"/>
          <p:cNvSpPr/>
          <p:nvPr/>
        </p:nvSpPr>
        <p:spPr bwMode="auto">
          <a:xfrm>
            <a:off x="3241004" y="4699216"/>
            <a:ext cx="2092154" cy="411079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imported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4235696" y="2939934"/>
            <a:ext cx="264272" cy="59093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95004" y="4431282"/>
            <a:ext cx="3575015" cy="152318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3000"/>
                </a:schemeClr>
              </a:gs>
              <a:gs pos="35000">
                <a:schemeClr val="accent4">
                  <a:tint val="37000"/>
                  <a:satMod val="300000"/>
                  <a:alpha val="3000"/>
                </a:schemeClr>
              </a:gs>
              <a:gs pos="100000">
                <a:schemeClr val="accent4">
                  <a:tint val="15000"/>
                  <a:satMod val="350000"/>
                  <a:alpha val="3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solidFill>
                  <a:srgbClr val="00000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2021132" y="3530864"/>
            <a:ext cx="4708075" cy="40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It becomes part of the RAVEN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RAVEN Input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283275" y="1949428"/>
            <a:ext cx="8689594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workshop_model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y1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/variable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newCustomXmlNode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aConstant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 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20021986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aConstant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anotherConstant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     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2004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anotherConstant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newCustomXmlNode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0" name="Left Brace 19"/>
          <p:cNvSpPr/>
          <p:nvPr/>
        </p:nvSpPr>
        <p:spPr bwMode="auto">
          <a:xfrm rot="10800000">
            <a:off x="3371187" y="2402570"/>
            <a:ext cx="194007" cy="38457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7724554" y="2461295"/>
            <a:ext cx="1" cy="384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645602" y="2845871"/>
            <a:ext cx="2157904" cy="8509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File name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(with or without path): </a:t>
            </a:r>
            <a:r>
              <a:rPr lang="en-US" sz="1600" dirty="0" err="1" smtClean="0">
                <a:latin typeface="+mj-lt"/>
              </a:rPr>
              <a:t>workshop_model.py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3565194" y="2594859"/>
            <a:ext cx="648479" cy="265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4213673" y="2597497"/>
            <a:ext cx="2157904" cy="666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variables tracked by RAVEN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285443" y="3263946"/>
            <a:ext cx="2378449" cy="1241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6138921" y="4505052"/>
            <a:ext cx="2664585" cy="666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Variables that RAVEN is able to “see” and “check”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3" name="Left Brace 32"/>
          <p:cNvSpPr/>
          <p:nvPr/>
        </p:nvSpPr>
        <p:spPr bwMode="auto">
          <a:xfrm rot="10800000">
            <a:off x="3106723" y="2860551"/>
            <a:ext cx="194007" cy="1290434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33" idx="1"/>
            <a:endCxn id="35" idx="0"/>
          </p:cNvCxnSpPr>
          <p:nvPr/>
        </p:nvCxnSpPr>
        <p:spPr bwMode="auto">
          <a:xfrm>
            <a:off x="3300730" y="3505768"/>
            <a:ext cx="912943" cy="13325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3134721" y="4838276"/>
            <a:ext cx="2157904" cy="6664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Custom piece of XML Input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634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</a:t>
            </a:r>
            <a:r>
              <a:rPr lang="en-US" b="0" dirty="0" smtClean="0">
                <a:latin typeface="Courier"/>
                <a:cs typeface="Courier"/>
              </a:rPr>
              <a:t>Python</a:t>
            </a:r>
            <a:r>
              <a:rPr lang="en-US" b="0" dirty="0" smtClean="0"/>
              <a:t> Module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518188" y="3204111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_</a:t>
            </a:r>
            <a:r>
              <a:rPr lang="en-US" sz="1600" b="1" dirty="0" err="1" smtClean="0">
                <a:latin typeface="Courier"/>
                <a:cs typeface="Courier"/>
              </a:rPr>
              <a:t>readMoreXML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self,xmlNode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186" y="3619377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initialize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</a:t>
            </a:r>
            <a:r>
              <a:rPr lang="en-US" sz="1600" i="1" dirty="0" err="1" smtClean="0">
                <a:latin typeface="Courier"/>
                <a:cs typeface="Courier"/>
              </a:rPr>
              <a:t>,runInfo,inputs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87" y="4037016"/>
            <a:ext cx="67105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188" y="4450965"/>
            <a:ext cx="671059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run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88764" y="3188982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388764" y="3608734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388764" y="4035262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88764" y="4450965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673724" y="4525256"/>
            <a:ext cx="579930" cy="26426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Down Arrow 33"/>
          <p:cNvSpPr/>
          <p:nvPr/>
        </p:nvSpPr>
        <p:spPr bwMode="auto">
          <a:xfrm>
            <a:off x="1827883" y="4789519"/>
            <a:ext cx="264272" cy="590930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5192" y="6123935"/>
            <a:ext cx="187879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y1 = 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 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4663" y="5380449"/>
            <a:ext cx="3269715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Each variable defined in the XML input is available in “self”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98377" y="1731851"/>
            <a:ext cx="8231187" cy="129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just">
              <a:buFont typeface="Arial"/>
              <a:buChar char="•"/>
            </a:pPr>
            <a:r>
              <a:rPr lang="en-US" dirty="0">
                <a:cs typeface="Arial"/>
              </a:rPr>
              <a:t>In the External </a:t>
            </a:r>
            <a:r>
              <a:rPr lang="en-US" dirty="0">
                <a:latin typeface="Courier"/>
                <a:cs typeface="Courier"/>
              </a:rPr>
              <a:t>Python</a:t>
            </a:r>
            <a:r>
              <a:rPr lang="en-US" dirty="0">
                <a:cs typeface="Arial"/>
              </a:rPr>
              <a:t> module, the user can implement all the methods that are needed for the functionality of the model</a:t>
            </a:r>
          </a:p>
          <a:p>
            <a:pPr marL="342900" indent="-342900" algn="just">
              <a:buFont typeface="Arial"/>
              <a:buChar char="•"/>
            </a:pPr>
            <a:r>
              <a:rPr lang="en-US" dirty="0">
                <a:cs typeface="Arial"/>
              </a:rPr>
              <a:t>Only these methods are called by the framework: </a:t>
            </a:r>
          </a:p>
        </p:txBody>
      </p:sp>
    </p:spTree>
    <p:extLst>
      <p:ext uri="{BB962C8B-B14F-4D97-AF65-F5344CB8AC3E}">
        <p14:creationId xmlns:p14="http://schemas.microsoft.com/office/powerpoint/2010/main" val="22898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4" grpId="0" animBg="1"/>
      <p:bldP spid="3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_</a:t>
            </a:r>
            <a:r>
              <a:rPr lang="en-US" b="0" dirty="0" err="1" smtClean="0"/>
              <a:t>readMoreXML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620957" y="3493523"/>
            <a:ext cx="5802325" cy="2800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_</a:t>
            </a:r>
            <a:r>
              <a:rPr lang="en-US" sz="1600" b="1" dirty="0" err="1" smtClean="0">
                <a:latin typeface="Courier"/>
                <a:cs typeface="Courier"/>
              </a:rPr>
              <a:t>readMoreXML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self,xmlNode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# get the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node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ourNode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xmlNode.find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newCustomXmlNode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latin typeface="Courier"/>
                <a:cs typeface="Courier"/>
              </a:rPr>
              <a:t>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# </a:t>
            </a:r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get the information in the </a:t>
            </a:r>
            <a:r>
              <a:rPr lang="en-US" sz="1600" i="1" dirty="0" err="1" smtClean="0">
                <a:solidFill>
                  <a:srgbClr val="262699"/>
                </a:solidFill>
                <a:latin typeface="Courier"/>
                <a:cs typeface="Courier"/>
              </a:rPr>
              <a:t>subnodes</a:t>
            </a:r>
            <a:endParaRPr lang="en-US" sz="1600" i="1" dirty="0" smtClean="0">
              <a:solidFill>
                <a:srgbClr val="262699"/>
              </a:solidFill>
              <a:latin typeface="Courier"/>
              <a:cs typeface="Courier"/>
            </a:endParaRPr>
          </a:p>
          <a:p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for </a:t>
            </a:r>
            <a:r>
              <a:rPr lang="en-US" sz="1600" dirty="0" smtClean="0">
                <a:latin typeface="Courier"/>
                <a:cs typeface="Courier"/>
              </a:rPr>
              <a:t>child in </a:t>
            </a:r>
            <a:r>
              <a:rPr lang="en-US" sz="1600" dirty="0" err="1" smtClean="0">
                <a:latin typeface="Courier"/>
                <a:cs typeface="Courier"/>
              </a:rPr>
              <a:t>ourNode</a:t>
            </a:r>
            <a:r>
              <a:rPr lang="en-US" sz="1600" dirty="0" smtClean="0">
                <a:latin typeface="Courier"/>
                <a:cs typeface="Courier"/>
              </a:rPr>
              <a:t>:</a:t>
            </a:r>
          </a:p>
          <a:p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   </a:t>
            </a:r>
            <a:r>
              <a:rPr lang="en-US" sz="1600" i="1" dirty="0" smtClean="0">
                <a:solidFill>
                  <a:srgbClr val="0000FF"/>
                </a:solidFill>
                <a:latin typeface="Courier"/>
                <a:cs typeface="Courier"/>
              </a:rPr>
              <a:t>if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</a:t>
            </a:r>
            <a:r>
              <a:rPr lang="en-US" sz="1600" i="1" dirty="0" err="1" smtClean="0">
                <a:solidFill>
                  <a:srgbClr val="262699"/>
                </a:solidFill>
                <a:latin typeface="Courier"/>
                <a:cs typeface="Courier"/>
              </a:rPr>
              <a:t>child.tag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== </a:t>
            </a: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‘</a:t>
            </a:r>
            <a:r>
              <a:rPr lang="en-US" sz="1600" i="1" dirty="0" err="1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aConstant</a:t>
            </a:r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  <a:latin typeface="Courier"/>
                <a:cs typeface="Courier"/>
              </a:rPr>
              <a:t>’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      </a:t>
            </a:r>
            <a:r>
              <a:rPr lang="en-US" sz="1600" dirty="0" err="1">
                <a:latin typeface="Courier"/>
                <a:cs typeface="Courier"/>
              </a:rPr>
              <a:t>self.aConstant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child.text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i="1" dirty="0" smtClean="0">
              <a:solidFill>
                <a:srgbClr val="262699"/>
              </a:solidFill>
              <a:latin typeface="Courier"/>
              <a:cs typeface="Courier"/>
            </a:endParaRPr>
          </a:p>
          <a:p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   </a:t>
            </a:r>
            <a:r>
              <a:rPr lang="en-US" sz="1600" i="1" dirty="0" err="1" smtClean="0">
                <a:solidFill>
                  <a:srgbClr val="0000FF"/>
                </a:solidFill>
                <a:latin typeface="Courier"/>
                <a:cs typeface="Courier"/>
              </a:rPr>
              <a:t>elif</a:t>
            </a:r>
            <a:r>
              <a:rPr lang="en-US" sz="1600" i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i="1" dirty="0" err="1" smtClean="0">
                <a:solidFill>
                  <a:srgbClr val="262699"/>
                </a:solidFill>
                <a:latin typeface="Courier"/>
                <a:cs typeface="Courier"/>
              </a:rPr>
              <a:t>child.tag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== </a:t>
            </a:r>
            <a:r>
              <a:rPr lang="en-US" sz="1600" i="1" dirty="0" smtClean="0">
                <a:solidFill>
                  <a:srgbClr val="32946A"/>
                </a:solidFill>
                <a:latin typeface="Courier"/>
                <a:cs typeface="Courier"/>
              </a:rPr>
              <a:t>‘</a:t>
            </a:r>
            <a:r>
              <a:rPr lang="en-US" sz="1600" i="1" dirty="0" err="1" smtClean="0">
                <a:solidFill>
                  <a:srgbClr val="32946A"/>
                </a:solidFill>
                <a:latin typeface="Courier"/>
                <a:cs typeface="Courier"/>
              </a:rPr>
              <a:t>anotherConstant</a:t>
            </a:r>
            <a:r>
              <a:rPr lang="en-US" sz="1600" i="1" dirty="0" smtClean="0">
                <a:solidFill>
                  <a:srgbClr val="32946A"/>
                </a:solidFill>
                <a:latin typeface="Courier"/>
                <a:cs typeface="Courier"/>
              </a:rPr>
              <a:t>’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     </a:t>
            </a:r>
            <a:r>
              <a:rPr lang="en-US" sz="1600" dirty="0" err="1" smtClean="0">
                <a:latin typeface="Courier"/>
                <a:cs typeface="Courier"/>
              </a:rPr>
              <a:t>self.anotherConstant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child.text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i="1" dirty="0" smtClean="0">
              <a:solidFill>
                <a:srgbClr val="262699"/>
              </a:solidFill>
              <a:latin typeface="Courier"/>
              <a:cs typeface="Courier"/>
            </a:endParaRPr>
          </a:p>
          <a:p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    </a:t>
            </a:r>
            <a:r>
              <a:rPr lang="en-US" sz="1600" i="1" dirty="0" smtClean="0">
                <a:solidFill>
                  <a:srgbClr val="0000FF"/>
                </a:solidFill>
                <a:latin typeface="Courier"/>
                <a:cs typeface="Courier"/>
              </a:rPr>
              <a:t>else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: raise </a:t>
            </a:r>
            <a:r>
              <a:rPr lang="en-US" sz="1600" i="1" dirty="0" err="1" smtClean="0">
                <a:solidFill>
                  <a:srgbClr val="262699"/>
                </a:solidFill>
                <a:latin typeface="Courier"/>
                <a:cs typeface="Courier"/>
              </a:rPr>
              <a:t>IOError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(</a:t>
            </a:r>
            <a:r>
              <a:rPr lang="en-US" sz="1600" i="1" dirty="0" smtClean="0">
                <a:solidFill>
                  <a:srgbClr val="32946A"/>
                </a:solidFill>
                <a:latin typeface="Courier"/>
                <a:cs typeface="Courier"/>
              </a:rPr>
              <a:t>“unknown node tag”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)</a:t>
            </a:r>
            <a:endParaRPr lang="en-US" sz="1600" i="1" dirty="0">
              <a:solidFill>
                <a:srgbClr val="262699"/>
              </a:solidFill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 </a:t>
            </a:r>
            <a:endParaRPr lang="en-US" sz="1600" dirty="0">
              <a:solidFill>
                <a:srgbClr val="262699"/>
              </a:solidFill>
              <a:latin typeface="Courier"/>
              <a:cs typeface="Courier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20061931">
            <a:off x="6135448" y="4263521"/>
            <a:ext cx="264272" cy="95336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423282" y="5177892"/>
            <a:ext cx="2625878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&lt;</a:t>
            </a:r>
            <a:r>
              <a:rPr lang="en-US" sz="1800" i="1" dirty="0" err="1" smtClean="0">
                <a:solidFill>
                  <a:schemeClr val="tx1"/>
                </a:solidFill>
                <a:cs typeface="Arial"/>
              </a:rPr>
              <a:t>newCustomXmlNode</a:t>
            </a:r>
            <a:r>
              <a:rPr lang="en-US" sz="1800" i="1" dirty="0">
                <a:solidFill>
                  <a:schemeClr val="tx1"/>
                </a:solidFill>
                <a:cs typeface="Arial"/>
              </a:rPr>
              <a:t>&gt;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is unknown (in RAVEN</a:t>
            </a:r>
            <a:r>
              <a:rPr lang="en-US" sz="1800" dirty="0">
                <a:solidFill>
                  <a:schemeClr val="bg1"/>
                </a:solidFill>
                <a:cs typeface="Arial"/>
              </a:rPr>
              <a:t>)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846628" y="4068623"/>
            <a:ext cx="2275677" cy="26426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55613" y="1660279"/>
            <a:ext cx="7942369" cy="1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>
                <a:cs typeface="Arial"/>
              </a:rPr>
              <a:t>Needed only</a:t>
            </a:r>
            <a:r>
              <a:rPr lang="en-US" dirty="0" smtClean="0"/>
              <a:t> </a:t>
            </a:r>
            <a:r>
              <a:rPr lang="en-US" dirty="0"/>
              <a:t>if the XML input that belongs to </a:t>
            </a:r>
            <a:r>
              <a:rPr lang="en-US" dirty="0" smtClean="0"/>
              <a:t>the External </a:t>
            </a:r>
            <a:r>
              <a:rPr lang="en-US" dirty="0"/>
              <a:t>Model needs to be extended to contain other </a:t>
            </a:r>
            <a:r>
              <a:rPr lang="en-US" dirty="0" smtClean="0"/>
              <a:t>information</a:t>
            </a:r>
          </a:p>
          <a:p>
            <a:pPr algn="just"/>
            <a:r>
              <a:rPr lang="en-US" dirty="0" smtClean="0"/>
              <a:t>Input data needs </a:t>
            </a:r>
            <a:r>
              <a:rPr lang="en-US" dirty="0"/>
              <a:t>to be stored in “self” in order to be available to all the other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299372" y="3493523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7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External Model Entity: initialize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620958" y="3540235"/>
            <a:ext cx="4759918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initialize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self,runInfo,inputs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i="1" dirty="0">
                <a:solidFill>
                  <a:srgbClr val="262699"/>
                </a:solidFill>
                <a:latin typeface="Courier"/>
                <a:cs typeface="Courier"/>
              </a:rPr>
              <a:t># </a:t>
            </a:r>
            <a:r>
              <a:rPr lang="en-US" sz="1600" i="1" dirty="0" smtClean="0">
                <a:solidFill>
                  <a:srgbClr val="262699"/>
                </a:solidFill>
                <a:latin typeface="Courier"/>
                <a:cs typeface="Courier"/>
              </a:rPr>
              <a:t>initialize some quantities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self.sigma</a:t>
            </a:r>
            <a:r>
              <a:rPr lang="en-US" sz="1600" dirty="0" smtClean="0">
                <a:latin typeface="Courier"/>
                <a:cs typeface="Courier"/>
              </a:rPr>
              <a:t> = 10.0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self.rho</a:t>
            </a:r>
            <a:r>
              <a:rPr lang="en-US" sz="1600" dirty="0" smtClean="0">
                <a:latin typeface="Courier"/>
                <a:cs typeface="Courier"/>
              </a:rPr>
              <a:t>   = 5.0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self.newVar</a:t>
            </a:r>
            <a:r>
              <a:rPr lang="en-US" sz="1600" dirty="0" smtClean="0">
                <a:latin typeface="Courier"/>
                <a:cs typeface="Courier"/>
              </a:rPr>
              <a:t>= </a:t>
            </a:r>
            <a:r>
              <a:rPr lang="en-US" sz="1600" dirty="0" err="1" smtClean="0">
                <a:latin typeface="Courier"/>
                <a:cs typeface="Courier"/>
              </a:rPr>
              <a:t>self.sigma</a:t>
            </a:r>
            <a:r>
              <a:rPr lang="en-US" sz="1600" dirty="0" smtClean="0">
                <a:latin typeface="Courier"/>
                <a:cs typeface="Courier"/>
              </a:rPr>
              <a:t>*</a:t>
            </a:r>
            <a:r>
              <a:rPr lang="en-US" sz="1600" dirty="0" err="1" smtClean="0">
                <a:latin typeface="Courier"/>
                <a:cs typeface="Courier"/>
              </a:rPr>
              <a:t>self.rho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1507401" y="4907407"/>
            <a:ext cx="264272" cy="953361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5612" y="5860768"/>
            <a:ext cx="2385313" cy="62395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i="1" dirty="0" smtClean="0">
                <a:solidFill>
                  <a:schemeClr val="tx1"/>
                </a:solidFill>
                <a:cs typeface="Arial"/>
              </a:rPr>
              <a:t>Variables not listed in the XML input files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098794" y="4039446"/>
            <a:ext cx="1296814" cy="75150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74386" y="1669130"/>
            <a:ext cx="8471390" cy="1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>
                <a:cs typeface="Arial"/>
              </a:rPr>
              <a:t>This method initializes the model</a:t>
            </a:r>
            <a:endParaRPr lang="en-US" dirty="0">
              <a:cs typeface="Arial"/>
            </a:endParaRPr>
          </a:p>
          <a:p>
            <a:pPr algn="just"/>
            <a:r>
              <a:rPr lang="en-US" dirty="0" smtClean="0">
                <a:cs typeface="Arial"/>
              </a:rPr>
              <a:t>For </a:t>
            </a:r>
            <a:r>
              <a:rPr lang="en-US" dirty="0">
                <a:cs typeface="Arial"/>
              </a:rPr>
              <a:t>example, it can be used to compute a quantity needed by the “run” </a:t>
            </a:r>
            <a:r>
              <a:rPr lang="en-US" dirty="0" smtClean="0">
                <a:cs typeface="Arial"/>
              </a:rPr>
              <a:t>method:</a:t>
            </a:r>
            <a:endParaRPr lang="en-US" dirty="0">
              <a:cs typeface="Arial"/>
            </a:endParaRPr>
          </a:p>
          <a:p>
            <a:pPr algn="just"/>
            <a:endParaRPr lang="en-US" dirty="0"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245441" y="3540235"/>
            <a:ext cx="946209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3583115" y="3816492"/>
            <a:ext cx="264272" cy="9744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99693" y="4790951"/>
            <a:ext cx="2401755" cy="7003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Info read in &lt;</a:t>
            </a: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RunInfo</a:t>
            </a:r>
            <a:r>
              <a:rPr lang="en-US" sz="1800" i="1" dirty="0" smtClean="0">
                <a:solidFill>
                  <a:schemeClr val="tx1"/>
                </a:solidFill>
                <a:latin typeface="Arial"/>
                <a:cs typeface="Arial"/>
              </a:rPr>
              <a:t>&gt; XML input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191650" y="3540235"/>
            <a:ext cx="946209" cy="3097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37000"/>
                </a:schemeClr>
              </a:gs>
              <a:gs pos="80000">
                <a:schemeClr val="accent5">
                  <a:shade val="93000"/>
                  <a:satMod val="130000"/>
                  <a:alpha val="37000"/>
                </a:schemeClr>
              </a:gs>
              <a:gs pos="100000">
                <a:schemeClr val="accent5">
                  <a:shade val="94000"/>
                  <a:satMod val="135000"/>
                  <a:alpha val="37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5492953" y="3219149"/>
            <a:ext cx="264272" cy="974459"/>
          </a:xfrm>
          <a:prstGeom prst="downArrow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56000"/>
                </a:schemeClr>
              </a:gs>
              <a:gs pos="80000">
                <a:schemeClr val="accent5">
                  <a:shade val="93000"/>
                  <a:satMod val="130000"/>
                  <a:alpha val="56000"/>
                </a:schemeClr>
              </a:gs>
              <a:gs pos="100000">
                <a:schemeClr val="accent5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112319" y="3149624"/>
            <a:ext cx="2401755" cy="7003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51000"/>
                  <a:satMod val="130000"/>
                  <a:alpha val="48000"/>
                </a:schemeClr>
              </a:gs>
              <a:gs pos="80000">
                <a:schemeClr val="accent5">
                  <a:shade val="93000"/>
                  <a:satMod val="130000"/>
                  <a:alpha val="48000"/>
                </a:schemeClr>
              </a:gs>
              <a:gs pos="100000">
                <a:schemeClr val="accent5">
                  <a:shade val="94000"/>
                  <a:satMod val="135000"/>
                  <a:alpha val="4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List of Inputs defined</a:t>
            </a:r>
            <a:r>
              <a:rPr kumimoji="0" lang="en-US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in the Step entity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953357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76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8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17442</TotalTime>
  <Words>1759</Words>
  <Application>Microsoft Macintosh PowerPoint</Application>
  <PresentationFormat>On-screen Show (4:3)</PresentationFormat>
  <Paragraphs>278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RAVEN interaction  with External Models and Applications</vt:lpstr>
      <vt:lpstr>Outline </vt:lpstr>
      <vt:lpstr>RAVEN Interaction with External Applications</vt:lpstr>
      <vt:lpstr>External Model</vt:lpstr>
      <vt:lpstr>External Model Entity: Introduction</vt:lpstr>
      <vt:lpstr>External Model Entity: RAVEN Input</vt:lpstr>
      <vt:lpstr>External Model Entity: Python Module</vt:lpstr>
      <vt:lpstr>External Model Entity: _readMoreXML</vt:lpstr>
      <vt:lpstr>External Model Entity: initialize</vt:lpstr>
      <vt:lpstr>External Model Entity: createNewInput</vt:lpstr>
      <vt:lpstr>External Model Entity: run</vt:lpstr>
      <vt:lpstr>Code Interface</vt:lpstr>
      <vt:lpstr>Coupling an App with RAVEN: Introduction</vt:lpstr>
      <vt:lpstr>Coupling an App with RAVEN: Requirements</vt:lpstr>
      <vt:lpstr>Coupling an App with RAVEN: Requirements</vt:lpstr>
      <vt:lpstr>Coupling an App with RAVEN: Interfaces</vt:lpstr>
      <vt:lpstr>Coupling an App with RAVEN: Methods</vt:lpstr>
      <vt:lpstr>Coupling an App with RAVEN: generateCommand</vt:lpstr>
      <vt:lpstr>Coupling an App with RAVEN: createNewInput</vt:lpstr>
      <vt:lpstr>Coupling an App with RAVEN: finalizeCodeOutput</vt:lpstr>
      <vt:lpstr>Coupling an App with RAVEN: checkForOutputFailure</vt:lpstr>
      <vt:lpstr>Thank you  Questions?</vt:lpstr>
      <vt:lpstr>PowerPoint Presentation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499</cp:revision>
  <cp:lastPrinted>2001-05-07T20:21:30Z</cp:lastPrinted>
  <dcterms:created xsi:type="dcterms:W3CDTF">1999-10-26T20:37:18Z</dcterms:created>
  <dcterms:modified xsi:type="dcterms:W3CDTF">2016-04-28T16:03:08Z</dcterms:modified>
</cp:coreProperties>
</file>