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2" r:id="rId2"/>
    <p:sldId id="273" r:id="rId3"/>
    <p:sldId id="275" r:id="rId4"/>
    <p:sldId id="278" r:id="rId5"/>
    <p:sldId id="280" r:id="rId6"/>
    <p:sldId id="279" r:id="rId7"/>
    <p:sldId id="311" r:id="rId8"/>
    <p:sldId id="340" r:id="rId9"/>
    <p:sldId id="328" r:id="rId10"/>
    <p:sldId id="329" r:id="rId11"/>
    <p:sldId id="330" r:id="rId12"/>
    <p:sldId id="332" r:id="rId13"/>
    <p:sldId id="337" r:id="rId14"/>
    <p:sldId id="338" r:id="rId15"/>
    <p:sldId id="339" r:id="rId16"/>
    <p:sldId id="277" r:id="rId17"/>
    <p:sldId id="352" r:id="rId18"/>
    <p:sldId id="353" r:id="rId19"/>
    <p:sldId id="354" r:id="rId20"/>
    <p:sldId id="355" r:id="rId21"/>
    <p:sldId id="292" r:id="rId22"/>
    <p:sldId id="346" r:id="rId23"/>
    <p:sldId id="341" r:id="rId24"/>
    <p:sldId id="342" r:id="rId25"/>
    <p:sldId id="343" r:id="rId26"/>
    <p:sldId id="344" r:id="rId27"/>
    <p:sldId id="345" r:id="rId28"/>
    <p:sldId id="347" r:id="rId29"/>
    <p:sldId id="320" r:id="rId30"/>
    <p:sldId id="321" r:id="rId31"/>
    <p:sldId id="322" r:id="rId32"/>
    <p:sldId id="323" r:id="rId33"/>
    <p:sldId id="324" r:id="rId34"/>
    <p:sldId id="325" r:id="rId35"/>
    <p:sldId id="349" r:id="rId36"/>
    <p:sldId id="350" r:id="rId37"/>
    <p:sldId id="351" r:id="rId38"/>
    <p:sldId id="348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348" autoAdjust="0"/>
  </p:normalViewPr>
  <p:slideViewPr>
    <p:cSldViewPr snapToGrid="0" snapToObjects="1">
      <p:cViewPr varScale="1">
        <p:scale>
          <a:sx n="54" d="100"/>
          <a:sy n="54" d="100"/>
        </p:scale>
        <p:origin x="-1808" y="-96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8" Type="http://schemas.openxmlformats.org/officeDocument/2006/relationships/image" Target="../media/image27.emf"/><Relationship Id="rId9" Type="http://schemas.openxmlformats.org/officeDocument/2006/relationships/image" Target="../media/image28.emf"/><Relationship Id="rId10" Type="http://schemas.openxmlformats.org/officeDocument/2006/relationships/image" Target="../media/image29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8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Parallel execution, chain</a:t>
            </a:r>
            <a:r>
              <a:rPr lang="en-US" baseline="0" dirty="0" smtClean="0"/>
              <a:t> execution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1500 Monte-Carlo  simulations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Most of the failures happened in failure mode 1 (i.e. controller failed by sending close signal to pump (i.e., pump not running)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LOOP +</a:t>
            </a:r>
            <a:r>
              <a:rPr lang="en-US" baseline="0" dirty="0" smtClean="0"/>
              <a:t> loss of DGs</a:t>
            </a:r>
          </a:p>
          <a:p>
            <a:r>
              <a:rPr lang="en-US" baseline="0" dirty="0" smtClean="0"/>
              <a:t>Initial event: LOOP with  successful reactor trip</a:t>
            </a:r>
          </a:p>
          <a:p>
            <a:r>
              <a:rPr lang="en-US" baseline="0" dirty="0" smtClean="0"/>
              <a:t>DG failure occurs randomly after that</a:t>
            </a:r>
          </a:p>
          <a:p>
            <a:r>
              <a:rPr lang="en-US" baseline="0" dirty="0" smtClean="0"/>
              <a:t>At this point (SBO conditions), operators maintain pressure and level control in RPV and suppression pool until limits are reached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cooling is provided by RCIC/HPCI (mid figure); pressure control provided by SRV (left figure).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Due to loss of cooling, pump seals may deteriorate leading to leaks in the drywell and thus reaching RPV depressurization point more quickly</a:t>
            </a:r>
          </a:p>
          <a:p>
            <a:r>
              <a:rPr lang="en-US" baseline="0" dirty="0" smtClean="0"/>
              <a:t>3 recovery strategies: off-site power recovery, DG recovery, FW activation</a:t>
            </a:r>
          </a:p>
          <a:p>
            <a:r>
              <a:rPr lang="en-US" baseline="0" dirty="0" smtClean="0"/>
              <a:t>After loss of DGs, Torus pool temperature increases at each SRV activation (right figure).</a:t>
            </a:r>
          </a:p>
          <a:p>
            <a:r>
              <a:rPr lang="en-US" baseline="0" dirty="0" smtClean="0"/>
              <a:t>When pool TH limits are reached, the RPV is depressurized; no cooling can be provided other than FW if available</a:t>
            </a:r>
          </a:p>
          <a:p>
            <a:r>
              <a:rPr lang="en-US" baseline="0" dirty="0" smtClean="0"/>
              <a:t>When RPV is depressurized, FW can be considered a recovery action even though it would compromise plant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27.emf"/><Relationship Id="rId22" Type="http://schemas.openxmlformats.org/officeDocument/2006/relationships/oleObject" Target="../embeddings/oleObject19.bin"/><Relationship Id="rId23" Type="http://schemas.openxmlformats.org/officeDocument/2006/relationships/image" Target="../media/image28.emf"/><Relationship Id="rId24" Type="http://schemas.openxmlformats.org/officeDocument/2006/relationships/oleObject" Target="../embeddings/oleObject20.bin"/><Relationship Id="rId25" Type="http://schemas.openxmlformats.org/officeDocument/2006/relationships/image" Target="../media/image29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23.e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24.emf"/><Relationship Id="rId14" Type="http://schemas.openxmlformats.org/officeDocument/2006/relationships/oleObject" Target="../embeddings/oleObject14.bin"/><Relationship Id="rId15" Type="http://schemas.openxmlformats.org/officeDocument/2006/relationships/image" Target="../media/image25.emf"/><Relationship Id="rId16" Type="http://schemas.openxmlformats.org/officeDocument/2006/relationships/oleObject" Target="../embeddings/oleObject15.bin"/><Relationship Id="rId17" Type="http://schemas.openxmlformats.org/officeDocument/2006/relationships/oleObject" Target="../embeddings/oleObject16.bin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6.png"/><Relationship Id="rId5" Type="http://schemas.microsoft.com/office/2007/relationships/hdphoto" Target="../media/hdphoto2.wdp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Reduced Order Models (ROMs) and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latin typeface="Arial" charset="0"/>
              </a:rPr>
              <a:t>IRUG 2016 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2914650" y="3569046"/>
            <a:ext cx="577532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Presenter: Andrea Alfonsi</a:t>
            </a:r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36701"/>
            <a:ext cx="8545729" cy="1803590"/>
          </a:xfrm>
        </p:spPr>
        <p:txBody>
          <a:bodyPr/>
          <a:lstStyle/>
          <a:p>
            <a:r>
              <a:rPr lang="en-US" dirty="0" smtClean="0"/>
              <a:t>Assemble </a:t>
            </a:r>
            <a:r>
              <a:rPr lang="en-US" dirty="0"/>
              <a:t>multiple models of other </a:t>
            </a:r>
            <a:r>
              <a:rPr lang="en-US" dirty="0" smtClean="0"/>
              <a:t>categories, </a:t>
            </a:r>
            <a:r>
              <a:rPr lang="en-US" dirty="0"/>
              <a:t>identifying the input/output </a:t>
            </a:r>
            <a:r>
              <a:rPr lang="en-US" dirty="0" smtClean="0"/>
              <a:t>connections and the </a:t>
            </a:r>
            <a:r>
              <a:rPr lang="en-US" dirty="0"/>
              <a:t>order of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Common information transfer interface (RAVEN Data Objects)</a:t>
            </a:r>
          </a:p>
          <a:p>
            <a:r>
              <a:rPr lang="en-US" dirty="0" smtClean="0"/>
              <a:t>Able to propagate both scalar and 1-Dimensional (e.g. time-series) info</a:t>
            </a:r>
          </a:p>
          <a:p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8" y="2872534"/>
            <a:ext cx="5040163" cy="3986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Ensemble Model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10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26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55180" y="1665121"/>
            <a:ext cx="4641708" cy="2726823"/>
            <a:chOff x="35624" y="846641"/>
            <a:chExt cx="4641708" cy="2726823"/>
          </a:xfrm>
        </p:grpSpPr>
        <p:grpSp>
          <p:nvGrpSpPr>
            <p:cNvPr id="6" name="Group 5"/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9743727"/>
                  </p:ext>
                </p:extLst>
              </p:nvPr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0" name="Equation" r:id="rId4" imgW="685800" imgH="520700" progId="Equation.3">
                      <p:embed/>
                    </p:oleObj>
                  </mc:Choice>
                  <mc:Fallback>
                    <p:oleObj name="Equation" r:id="rId4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165682"/>
                  </p:ext>
                </p:extLst>
              </p:nvPr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1" name="Equation" r:id="rId6" imgW="698500" imgH="495300" progId="Equation.3">
                      <p:embed/>
                    </p:oleObj>
                  </mc:Choice>
                  <mc:Fallback>
                    <p:oleObj name="Equation" r:id="rId6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1053324"/>
                  </p:ext>
                </p:extLst>
              </p:nvPr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2"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0476882"/>
                  </p:ext>
                </p:extLst>
              </p:nvPr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3" name="Equation" r:id="rId10" imgW="825500" imgH="495300" progId="Equation.3">
                      <p:embed/>
                    </p:oleObj>
                  </mc:Choice>
                  <mc:Fallback>
                    <p:oleObj name="Equation" r:id="rId10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7"/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3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1176979"/>
                  </p:ext>
                </p:extLst>
              </p:nvPr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4" name="Equation" r:id="rId12" imgW="749300" imgH="520700" progId="Equation.3">
                      <p:embed/>
                    </p:oleObj>
                  </mc:Choice>
                  <mc:Fallback>
                    <p:oleObj name="Equation" r:id="rId12" imgW="7493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0465908"/>
                  </p:ext>
                </p:extLst>
              </p:nvPr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5" name="Equation" r:id="rId14" imgW="762000" imgH="495300" progId="Equation.DSMT4">
                      <p:embed/>
                    </p:oleObj>
                  </mc:Choice>
                  <mc:Fallback>
                    <p:oleObj name="Equation" r:id="rId14" imgW="7620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Rounded Rectangle 8"/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9" name="Straight Connector 18"/>
              <p:cNvCxnSpPr>
                <a:stCxn id="10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17358" y="5098755"/>
            <a:ext cx="6762567" cy="1459694"/>
            <a:chOff x="141673" y="4100119"/>
            <a:chExt cx="7702165" cy="1662506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8" name="Object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4583601"/>
                  </p:ext>
                </p:extLst>
              </p:nvPr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6" name="Equation" r:id="rId16" imgW="685800" imgH="520700" progId="Equation.3">
                      <p:embed/>
                    </p:oleObj>
                  </mc:Choice>
                  <mc:Fallback>
                    <p:oleObj name="Equation" r:id="rId16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347827"/>
                  </p:ext>
                </p:extLst>
              </p:nvPr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7" name="Equation" r:id="rId17" imgW="698500" imgH="495300" progId="Equation.3">
                      <p:embed/>
                    </p:oleObj>
                  </mc:Choice>
                  <mc:Fallback>
                    <p:oleObj name="Equation" r:id="rId17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68"/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4" name="Object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4436994"/>
                  </p:ext>
                </p:extLst>
              </p:nvPr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8" name="Equation" r:id="rId18" imgW="711200" imgH="495300" progId="Equation.3">
                      <p:embed/>
                    </p:oleObj>
                  </mc:Choice>
                  <mc:Fallback>
                    <p:oleObj name="Equation" r:id="rId18" imgW="7112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3879914"/>
                  </p:ext>
                </p:extLst>
              </p:nvPr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9" name="Equation" r:id="rId20" imgW="723900" imgH="495300" progId="Equation.3">
                      <p:embed/>
                    </p:oleObj>
                  </mc:Choice>
                  <mc:Fallback>
                    <p:oleObj name="Equation" r:id="rId20" imgW="7239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Group 69"/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3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1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8931602"/>
                  </p:ext>
                </p:extLst>
              </p:nvPr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20" name="Equation" r:id="rId22" imgW="711200" imgH="520700" progId="Equation.3">
                      <p:embed/>
                    </p:oleObj>
                  </mc:Choice>
                  <mc:Fallback>
                    <p:oleObj name="Equation" r:id="rId22" imgW="7112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7364768"/>
                  </p:ext>
                </p:extLst>
              </p:nvPr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21" name="Equation" r:id="rId24" imgW="736600" imgH="495300" progId="Equation.DSMT4">
                      <p:embed/>
                    </p:oleObj>
                  </mc:Choice>
                  <mc:Fallback>
                    <p:oleObj name="Equation" r:id="rId24" imgW="7366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" name="Rounded Rectangle 70"/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164133" y="1536700"/>
            <a:ext cx="3781312" cy="3189723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/>
              <a:t>sub-</a:t>
            </a:r>
            <a:r>
              <a:rPr lang="en-US" dirty="0" smtClean="0"/>
              <a:t>models: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/>
              <a:t>Model 2</a:t>
            </a:r>
            <a:r>
              <a:rPr lang="en-US" dirty="0"/>
              <a:t> is connected with the </a:t>
            </a:r>
            <a:r>
              <a:rPr lang="en-US" i="1" dirty="0"/>
              <a:t>Model 1</a:t>
            </a:r>
            <a:r>
              <a:rPr lang="en-US" dirty="0"/>
              <a:t> through the variable </a:t>
            </a:r>
            <a:r>
              <a:rPr lang="en-US" dirty="0" err="1"/>
              <a:t>Θ</a:t>
            </a:r>
            <a:r>
              <a:rPr lang="en-US" dirty="0"/>
              <a:t> (Model 1 output and Model 2 input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Model 3</a:t>
            </a:r>
            <a:r>
              <a:rPr lang="en-US" dirty="0"/>
              <a:t> is connected with the </a:t>
            </a:r>
            <a:r>
              <a:rPr lang="en-US" i="1" dirty="0"/>
              <a:t>Model 2 </a:t>
            </a:r>
            <a:r>
              <a:rPr lang="en-US" dirty="0"/>
              <a:t>through the variable </a:t>
            </a:r>
            <a:r>
              <a:rPr lang="en-US" dirty="0" err="1"/>
              <a:t>Π</a:t>
            </a:r>
            <a:r>
              <a:rPr lang="en-US" dirty="0"/>
              <a:t> (Model 2 output and Model 3 input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Serial sequence</a:t>
            </a:r>
            <a:endParaRPr lang="en-US" dirty="0"/>
          </a:p>
          <a:p>
            <a:endParaRPr lang="en-US" dirty="0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185516" y="5384872"/>
            <a:ext cx="2134079" cy="89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b="0" i="0" dirty="0" smtClean="0"/>
              <a:t>Multiple parallel execution</a:t>
            </a:r>
          </a:p>
          <a:p>
            <a:endParaRPr lang="en-US" dirty="0"/>
          </a:p>
        </p:txBody>
      </p:sp>
      <p:sp>
        <p:nvSpPr>
          <p:cNvPr id="61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dirty="0" smtClean="0"/>
              <a:t>Ensemble Model: Chain of Models</a:t>
            </a:r>
            <a:endParaRPr lang="en-US" dirty="0"/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11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66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ensemble modeling</a:t>
            </a:r>
            <a:r>
              <a:rPr lang="en-US" b="0" dirty="0"/>
              <a:t> </a:t>
            </a:r>
            <a:r>
              <a:rPr lang="en-US" b="0" dirty="0" smtClean="0"/>
              <a:t>example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15375" y="6553200"/>
            <a:ext cx="260350" cy="122238"/>
          </a:xfrm>
          <a:prstGeom prst="rect">
            <a:avLst/>
          </a:prstGeom>
        </p:spPr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536701"/>
            <a:ext cx="4953977" cy="4266222"/>
          </a:xfrm>
        </p:spPr>
        <p:txBody>
          <a:bodyPr/>
          <a:lstStyle/>
          <a:p>
            <a:r>
              <a:rPr lang="en-US" dirty="0" smtClean="0"/>
              <a:t>Hypothetical simplified PWR model:</a:t>
            </a:r>
          </a:p>
          <a:p>
            <a:pPr lvl="1" algn="just"/>
            <a:r>
              <a:rPr lang="en-US" i="1" dirty="0" smtClean="0"/>
              <a:t>EM1, A </a:t>
            </a:r>
            <a:r>
              <a:rPr lang="en-US" i="1" dirty="0"/>
              <a:t>pump controller model </a:t>
            </a:r>
            <a:r>
              <a:rPr lang="en-US" i="1" dirty="0" smtClean="0"/>
              <a:t>for </a:t>
            </a:r>
            <a:r>
              <a:rPr lang="en-US" i="1" dirty="0"/>
              <a:t>a hypothetical simplified PWR model </a:t>
            </a:r>
            <a:r>
              <a:rPr lang="en-US" i="1" dirty="0" smtClean="0"/>
              <a:t>has </a:t>
            </a:r>
            <a:r>
              <a:rPr lang="en-US" i="1" dirty="0"/>
              <a:t>been used. It consists of </a:t>
            </a:r>
            <a:r>
              <a:rPr lang="en-US" i="1" dirty="0" smtClean="0"/>
              <a:t>Reactor </a:t>
            </a:r>
            <a:r>
              <a:rPr lang="en-US" i="1" dirty="0"/>
              <a:t>core (RX</a:t>
            </a:r>
            <a:r>
              <a:rPr lang="en-US" i="1" dirty="0" smtClean="0"/>
              <a:t>), Motor </a:t>
            </a:r>
            <a:r>
              <a:rPr lang="en-US" i="1" dirty="0"/>
              <a:t>operated </a:t>
            </a:r>
            <a:r>
              <a:rPr lang="en-US" i="1" dirty="0" smtClean="0"/>
              <a:t>pump, Pump </a:t>
            </a:r>
            <a:r>
              <a:rPr lang="en-US" i="1" dirty="0"/>
              <a:t>digital </a:t>
            </a:r>
            <a:r>
              <a:rPr lang="en-US" i="1" dirty="0" smtClean="0"/>
              <a:t>controller and Heat </a:t>
            </a:r>
            <a:r>
              <a:rPr lang="en-US" i="1" dirty="0"/>
              <a:t>exchanger (HX</a:t>
            </a:r>
            <a:r>
              <a:rPr lang="en-US" i="1" dirty="0" smtClean="0"/>
              <a:t>). This </a:t>
            </a:r>
            <a:r>
              <a:rPr lang="en-US" i="1" dirty="0"/>
              <a:t>system is responsible to remove the decay heat generated from the core (RX) in order to avoid damage of the core itself. </a:t>
            </a:r>
            <a:endParaRPr lang="en-US" dirty="0"/>
          </a:p>
          <a:p>
            <a:pPr lvl="1"/>
            <a:r>
              <a:rPr lang="en-US" i="1" dirty="0" smtClean="0"/>
              <a:t>EM2</a:t>
            </a:r>
            <a:r>
              <a:rPr lang="en-US" dirty="0" smtClean="0"/>
              <a:t>, </a:t>
            </a:r>
            <a:r>
              <a:rPr lang="en-US" dirty="0"/>
              <a:t>A power history generator model </a:t>
            </a:r>
            <a:r>
              <a:rPr lang="en-US" dirty="0" smtClean="0"/>
              <a:t>has </a:t>
            </a:r>
            <a:r>
              <a:rPr lang="en-US" dirty="0"/>
              <a:t>been used. It employs of the following simple equation:</a:t>
            </a:r>
          </a:p>
          <a:p>
            <a:pPr marL="0" indent="0">
              <a:buNone/>
            </a:pPr>
            <a:r>
              <a:rPr lang="en-US" i="1" dirty="0" smtClean="0"/>
              <a:t>          Power(t) = </a:t>
            </a:r>
            <a:r>
              <a:rPr lang="en-US" i="1" dirty="0"/>
              <a:t>1,500*</a:t>
            </a:r>
            <a:r>
              <a:rPr lang="en-US" i="1" dirty="0" err="1"/>
              <a:t>scaling</a:t>
            </a:r>
            <a:r>
              <a:rPr lang="en-US" i="1" baseline="-25000" dirty="0" err="1"/>
              <a:t>P</a:t>
            </a:r>
            <a:r>
              <a:rPr lang="en-US" i="1" dirty="0"/>
              <a:t>*</a:t>
            </a:r>
            <a:r>
              <a:rPr lang="en-US" dirty="0" err="1"/>
              <a:t>exp</a:t>
            </a:r>
            <a:r>
              <a:rPr lang="en-US" dirty="0"/>
              <a:t>⁡</a:t>
            </a:r>
            <a:r>
              <a:rPr lang="en-US" i="1" dirty="0"/>
              <a:t>(-t)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7" y="1740877"/>
            <a:ext cx="3365168" cy="299031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dirty="0" smtClean="0"/>
              <a:t>Ensemble Model Time-dependent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23" y="1650844"/>
            <a:ext cx="4478020" cy="51288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75" y="1802112"/>
            <a:ext cx="4890702" cy="3430255"/>
          </a:xfrm>
        </p:spPr>
        <p:txBody>
          <a:bodyPr/>
          <a:lstStyle/>
          <a:p>
            <a:r>
              <a:rPr lang="en-US" dirty="0" smtClean="0"/>
              <a:t>Stochastic Parameters:</a:t>
            </a:r>
          </a:p>
          <a:p>
            <a:pPr lvl="1"/>
            <a:r>
              <a:rPr lang="en-US" dirty="0"/>
              <a:t>Pump controller failure time (</a:t>
            </a:r>
            <a:r>
              <a:rPr lang="en-US" b="1" i="1" dirty="0" err="1"/>
              <a:t>CNTR</a:t>
            </a:r>
            <a:r>
              <a:rPr lang="en-US" b="1" i="1" baseline="-25000" dirty="0" err="1"/>
              <a:t>f,time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Exponential Distribution, </a:t>
            </a:r>
            <a:r>
              <a:rPr lang="en-US" dirty="0" err="1" smtClean="0"/>
              <a:t>λ</a:t>
            </a:r>
            <a:r>
              <a:rPr lang="en-US" dirty="0" smtClean="0"/>
              <a:t>=0.00138889</a:t>
            </a:r>
            <a:endParaRPr lang="en-US" dirty="0"/>
          </a:p>
          <a:p>
            <a:pPr lvl="1"/>
            <a:r>
              <a:rPr lang="en-US" dirty="0"/>
              <a:t>Pump controller failure mode (</a:t>
            </a:r>
            <a:r>
              <a:rPr lang="en-US" b="1" i="1" dirty="0" err="1"/>
              <a:t>CNTR</a:t>
            </a:r>
            <a:r>
              <a:rPr lang="en-US" b="1" i="1" baseline="-25000" dirty="0" err="1"/>
              <a:t>f,mode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Categorical (0.33 each bin):</a:t>
            </a:r>
          </a:p>
          <a:p>
            <a:pPr lvl="3"/>
            <a:r>
              <a:rPr lang="en-US" dirty="0" smtClean="0"/>
              <a:t>Mode 1: Failed Closed</a:t>
            </a:r>
          </a:p>
          <a:p>
            <a:pPr lvl="3"/>
            <a:r>
              <a:rPr lang="en-US" dirty="0" smtClean="0"/>
              <a:t>Mode 2: Failed Stuck</a:t>
            </a:r>
          </a:p>
          <a:p>
            <a:pPr lvl="3"/>
            <a:r>
              <a:rPr lang="en-US" dirty="0" smtClean="0"/>
              <a:t>Mode 3: Failed Random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ower </a:t>
            </a:r>
            <a:r>
              <a:rPr lang="en-US" dirty="0"/>
              <a:t>multiplier (</a:t>
            </a:r>
            <a:r>
              <a:rPr lang="en-US" b="1" i="1" dirty="0" err="1"/>
              <a:t>scaling</a:t>
            </a:r>
            <a:r>
              <a:rPr lang="en-US" b="1" i="1" baseline="-25000" dirty="0" err="1"/>
              <a:t>P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Uniform between 0.5 and 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14</a:t>
            </a:fld>
            <a:endParaRPr lang="en-US" sz="800" dirty="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dirty="0" smtClean="0"/>
              <a:t>Ensemble Model Time-dependent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0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15</a:t>
            </a:fld>
            <a:endParaRPr lang="en-US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147827"/>
            <a:ext cx="9103506" cy="2594173"/>
            <a:chOff x="0" y="1566899"/>
            <a:chExt cx="9449493" cy="2692767"/>
          </a:xfrm>
        </p:grpSpPr>
        <p:pic>
          <p:nvPicPr>
            <p:cNvPr id="9" name="Picture 8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0" r="6718"/>
            <a:stretch/>
          </p:blipFill>
          <p:spPr>
            <a:xfrm>
              <a:off x="0" y="1566899"/>
              <a:ext cx="3148211" cy="2660080"/>
            </a:xfrm>
            <a:prstGeom prst="rect">
              <a:avLst/>
            </a:prstGeom>
          </p:spPr>
        </p:pic>
        <p:pic>
          <p:nvPicPr>
            <p:cNvPr id="10" name="Picture 9" descr="Macintosh HD:Users:mandd:projects:my_stuff:time_series:PWRanalitical:results:1-plot1_line.png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" r="6787"/>
            <a:stretch/>
          </p:blipFill>
          <p:spPr bwMode="auto">
            <a:xfrm>
              <a:off x="3148214" y="1632267"/>
              <a:ext cx="3121188" cy="2627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1" t="8090" r="10849" b="8089"/>
            <a:stretch/>
          </p:blipFill>
          <p:spPr bwMode="auto">
            <a:xfrm>
              <a:off x="6350469" y="1634707"/>
              <a:ext cx="3099024" cy="25939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759778"/>
            <a:ext cx="3094165" cy="467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Power(t)</a:t>
            </a:r>
            <a:endParaRPr lang="en-US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60076" y="1700067"/>
            <a:ext cx="2806649" cy="46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Temperature(t)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209385" y="1690347"/>
            <a:ext cx="2806649" cy="46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00451" y="5152586"/>
            <a:ext cx="8825322" cy="92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dirty="0" smtClean="0"/>
              <a:t>1500 Monte-Carlo samples</a:t>
            </a:r>
          </a:p>
          <a:p>
            <a:pPr marL="0" indent="0">
              <a:buNone/>
            </a:pPr>
            <a:r>
              <a:rPr lang="en-US" dirty="0" smtClean="0"/>
              <a:t>Most of the failures occur when the controller failed by sanding close signal to the pump</a:t>
            </a:r>
            <a:endParaRPr lang="en-US" dirty="0"/>
          </a:p>
        </p:txBody>
      </p:sp>
      <p:sp>
        <p:nvSpPr>
          <p:cNvPr id="18" name="Title 1"/>
          <p:cNvSpPr txBox="1">
            <a:spLocks noGrp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dirty="0" smtClean="0"/>
              <a:t>Ensemble Model Time-dependent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ROM and Ensemble Modeling </a:t>
            </a:r>
            <a:r>
              <a:rPr lang="en-US" dirty="0"/>
              <a:t>W</a:t>
            </a:r>
            <a:r>
              <a:rPr lang="en-US" dirty="0" smtClean="0"/>
              <a:t>ithin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Ensemble modeling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BWR SBO Scenario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0"/>
            <a:ext cx="8724900" cy="4797425"/>
          </a:xfrm>
        </p:spPr>
        <p:txBody>
          <a:bodyPr/>
          <a:lstStyle/>
          <a:p>
            <a:r>
              <a:rPr lang="en-US" dirty="0" smtClean="0"/>
              <a:t>Plant considered: BWR with </a:t>
            </a:r>
            <a:r>
              <a:rPr lang="en-US" dirty="0" err="1" smtClean="0"/>
              <a:t>Mk.I</a:t>
            </a:r>
            <a:r>
              <a:rPr lang="en-US" dirty="0" smtClean="0"/>
              <a:t> containment</a:t>
            </a:r>
          </a:p>
          <a:p>
            <a:endParaRPr lang="en-US" dirty="0" smtClean="0"/>
          </a:p>
          <a:p>
            <a:r>
              <a:rPr lang="en-US" dirty="0" smtClean="0"/>
              <a:t>Test case: Loss of Offsite Power (LOOP) + Loss of Diesel Generators</a:t>
            </a:r>
          </a:p>
        </p:txBody>
      </p:sp>
      <p:pic>
        <p:nvPicPr>
          <p:cNvPr id="4" name="Picture 3" descr="13-WHT18-01-r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63" y="2812258"/>
            <a:ext cx="4599237" cy="37435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6990" y="2933386"/>
            <a:ext cx="3990247" cy="318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FF6600"/>
              </a:buClr>
              <a:buFont typeface="Arial"/>
              <a:buChar char="•"/>
            </a:pPr>
            <a:r>
              <a:rPr lang="en-US" dirty="0" smtClean="0"/>
              <a:t>Objectives:</a:t>
            </a:r>
          </a:p>
          <a:p>
            <a:pPr lvl="1"/>
            <a:r>
              <a:rPr lang="en-US" dirty="0"/>
              <a:t>Evaluate impact of power uprate on LOOP+SBO accident scenario</a:t>
            </a:r>
          </a:p>
          <a:p>
            <a:pPr lvl="1"/>
            <a:r>
              <a:rPr lang="en-US" dirty="0"/>
              <a:t>Show capabilities of simulation based Probabilistic Risk Assessment (PRA) through </a:t>
            </a:r>
            <a:r>
              <a:rPr lang="en-US" dirty="0" smtClean="0"/>
              <a:t>RISMC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BWR SBO Scenario: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54394"/>
            <a:ext cx="8420100" cy="5104662"/>
          </a:xfrm>
        </p:spPr>
        <p:txBody>
          <a:bodyPr/>
          <a:lstStyle/>
          <a:p>
            <a:r>
              <a:rPr lang="en-US" dirty="0" smtClean="0"/>
              <a:t>Systems considered</a:t>
            </a:r>
          </a:p>
          <a:p>
            <a:pPr lvl="1"/>
            <a:r>
              <a:rPr lang="en-US" dirty="0" smtClean="0"/>
              <a:t>Reactor Pressure Vessel (RPV) level control:</a:t>
            </a:r>
          </a:p>
          <a:p>
            <a:pPr lvl="2"/>
            <a:r>
              <a:rPr lang="en-US" dirty="0"/>
              <a:t>Reactor Core Isolation Cooling System (RCIC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High </a:t>
            </a:r>
            <a:r>
              <a:rPr lang="en-US" dirty="0" smtClean="0"/>
              <a:t>Core </a:t>
            </a:r>
            <a:r>
              <a:rPr lang="en-US" dirty="0"/>
              <a:t>Injection (</a:t>
            </a:r>
            <a:r>
              <a:rPr lang="en-US" dirty="0" smtClean="0"/>
              <a:t>HPCI)</a:t>
            </a:r>
          </a:p>
          <a:p>
            <a:pPr lvl="1"/>
            <a:r>
              <a:rPr lang="en-US" dirty="0" smtClean="0"/>
              <a:t>RPV pressure control: </a:t>
            </a:r>
          </a:p>
          <a:p>
            <a:pPr lvl="2"/>
            <a:r>
              <a:rPr lang="en-US" dirty="0" smtClean="0"/>
              <a:t>Safety Relief </a:t>
            </a:r>
            <a:r>
              <a:rPr lang="en-US" dirty="0"/>
              <a:t>V</a:t>
            </a:r>
            <a:r>
              <a:rPr lang="en-US" dirty="0" smtClean="0"/>
              <a:t>alves </a:t>
            </a:r>
            <a:r>
              <a:rPr lang="en-US" sz="1400" dirty="0" smtClean="0"/>
              <a:t>(SRVs) including ADS</a:t>
            </a:r>
          </a:p>
          <a:p>
            <a:pPr lvl="1"/>
            <a:r>
              <a:rPr lang="en-US" dirty="0" smtClean="0"/>
              <a:t>Containment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Drywell (DW)</a:t>
            </a:r>
          </a:p>
          <a:p>
            <a:pPr lvl="2"/>
            <a:r>
              <a:rPr lang="en-US" dirty="0"/>
              <a:t>Suppression Pool (SP)</a:t>
            </a:r>
          </a:p>
          <a:p>
            <a:pPr lvl="1"/>
            <a:r>
              <a:rPr lang="en-US" dirty="0" smtClean="0"/>
              <a:t>Reactor </a:t>
            </a:r>
            <a:r>
              <a:rPr lang="en-US" dirty="0"/>
              <a:t>pump seal</a:t>
            </a:r>
          </a:p>
          <a:p>
            <a:pPr lvl="1"/>
            <a:r>
              <a:rPr lang="en-US" dirty="0"/>
              <a:t>Firewater injection system</a:t>
            </a:r>
          </a:p>
          <a:p>
            <a:pPr lvl="1"/>
            <a:r>
              <a:rPr lang="en-US" dirty="0"/>
              <a:t>Operators </a:t>
            </a:r>
            <a:endParaRPr lang="en-US" dirty="0" smtClean="0"/>
          </a:p>
          <a:p>
            <a:pPr lvl="1"/>
            <a:r>
              <a:rPr lang="en-US" dirty="0"/>
              <a:t>Power Systems </a:t>
            </a:r>
          </a:p>
          <a:p>
            <a:pPr lvl="2"/>
            <a:r>
              <a:rPr lang="en-US" dirty="0"/>
              <a:t>Battery systems (DC systems)</a:t>
            </a:r>
          </a:p>
          <a:p>
            <a:pPr lvl="2"/>
            <a:r>
              <a:rPr lang="en-US" dirty="0"/>
              <a:t>Normal and emergency AC </a:t>
            </a:r>
            <a:r>
              <a:rPr lang="en-US" dirty="0" smtClean="0"/>
              <a:t>Power systems:</a:t>
            </a:r>
            <a:endParaRPr lang="en-US" dirty="0"/>
          </a:p>
          <a:p>
            <a:pPr lvl="3"/>
            <a:r>
              <a:rPr lang="en-US" dirty="0"/>
              <a:t>Power-grid</a:t>
            </a:r>
          </a:p>
          <a:p>
            <a:pPr lvl="3"/>
            <a:r>
              <a:rPr lang="en-US" dirty="0" smtClean="0"/>
              <a:t>DGs</a:t>
            </a:r>
            <a:endParaRPr lang="en-US" dirty="0"/>
          </a:p>
          <a:p>
            <a:pPr marL="396875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903" y="2653250"/>
            <a:ext cx="3111096" cy="388437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BWR SBO Scenario: </a:t>
            </a:r>
            <a:r>
              <a:rPr lang="en-US" dirty="0" smtClean="0"/>
              <a:t>Scenario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32317" y="3322739"/>
            <a:ext cx="8610600" cy="2154677"/>
          </a:xfrm>
          <a:prstGeom prst="rightArrow">
            <a:avLst>
              <a:gd name="adj1" fmla="val 50000"/>
              <a:gd name="adj2" fmla="val 53508"/>
            </a:avLst>
          </a:prstGeom>
          <a:solidFill>
            <a:schemeClr val="bg1">
              <a:lumMod val="65000"/>
              <a:alpha val="3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32317" y="4363884"/>
            <a:ext cx="1633181" cy="1514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rgbClr val="FF00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065499" y="4374414"/>
            <a:ext cx="2822419" cy="16658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rgbClr val="3366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394716" y="3958760"/>
            <a:ext cx="1763291" cy="158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rgbClr val="66006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87551" y="4475578"/>
            <a:ext cx="2514600" cy="152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rgbClr val="FF66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267" y="4674812"/>
            <a:ext cx="2658558" cy="1740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rgbClr val="0080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8" name="Line Callout 1 17"/>
          <p:cNvSpPr/>
          <p:nvPr/>
        </p:nvSpPr>
        <p:spPr bwMode="auto">
          <a:xfrm>
            <a:off x="279917" y="2180703"/>
            <a:ext cx="2971800" cy="1282768"/>
          </a:xfrm>
          <a:prstGeom prst="borderCallout1">
            <a:avLst>
              <a:gd name="adj1" fmla="val 105574"/>
              <a:gd name="adj2" fmla="val 24171"/>
              <a:gd name="adj3" fmla="val 134068"/>
              <a:gd name="adj4" fmla="val 704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24" indent="-171424">
              <a:buFont typeface="Arial"/>
              <a:buChar char="•"/>
            </a:pPr>
            <a:r>
              <a:rPr lang="en-US" sz="1200" dirty="0" smtClean="0">
                <a:latin typeface="+mn-lt"/>
              </a:rPr>
              <a:t>LOOP </a:t>
            </a:r>
            <a:endParaRPr lang="en-US" sz="1200" dirty="0">
              <a:latin typeface="+mn-lt"/>
            </a:endParaRPr>
          </a:p>
          <a:p>
            <a:pPr marL="171424" indent="-171424">
              <a:buFont typeface="Arial"/>
              <a:buChar char="•"/>
            </a:pPr>
            <a:r>
              <a:rPr lang="en-US" sz="1200" dirty="0">
                <a:latin typeface="+mn-lt"/>
              </a:rPr>
              <a:t>Reactor trips</a:t>
            </a:r>
          </a:p>
          <a:p>
            <a:pPr marL="171424" indent="-171424">
              <a:buFont typeface="Arial"/>
              <a:buChar char="•"/>
            </a:pPr>
            <a:r>
              <a:rPr lang="en-US" sz="1200" dirty="0" smtClean="0">
                <a:latin typeface="+mn-lt"/>
              </a:rPr>
              <a:t>Main Steam Isolation </a:t>
            </a:r>
            <a:r>
              <a:rPr lang="en-US" sz="1200" dirty="0">
                <a:latin typeface="+mn-lt"/>
              </a:rPr>
              <a:t>V</a:t>
            </a:r>
            <a:r>
              <a:rPr lang="en-US" sz="1200" dirty="0" smtClean="0">
                <a:latin typeface="+mn-lt"/>
              </a:rPr>
              <a:t>alves </a:t>
            </a:r>
            <a:r>
              <a:rPr lang="en-US" sz="1200" dirty="0">
                <a:latin typeface="+mn-lt"/>
              </a:rPr>
              <a:t>close</a:t>
            </a:r>
          </a:p>
          <a:p>
            <a:pPr marL="171424" indent="-171424">
              <a:buFont typeface="Arial"/>
              <a:buChar char="•"/>
            </a:pPr>
            <a:r>
              <a:rPr lang="en-US" sz="1200" dirty="0">
                <a:latin typeface="+mn-lt"/>
              </a:rPr>
              <a:t>DGs successfully start</a:t>
            </a:r>
          </a:p>
          <a:p>
            <a:pPr marL="171424" indent="-171424">
              <a:buFont typeface="Arial"/>
              <a:buChar char="•"/>
            </a:pPr>
            <a:r>
              <a:rPr lang="en-US" sz="1200" dirty="0">
                <a:latin typeface="+mn-lt"/>
              </a:rPr>
              <a:t>DC power and associated buses are available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01761" y="4674812"/>
            <a:ext cx="2143917" cy="1612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rgbClr val="6C8F9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V="1">
            <a:off x="432317" y="3958761"/>
            <a:ext cx="0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ular Callout 10"/>
          <p:cNvSpPr/>
          <p:nvPr/>
        </p:nvSpPr>
        <p:spPr bwMode="auto">
          <a:xfrm>
            <a:off x="5544050" y="5399324"/>
            <a:ext cx="1122954" cy="372007"/>
          </a:xfrm>
          <a:prstGeom prst="wedgeRoundRectCallout">
            <a:avLst>
              <a:gd name="adj1" fmla="val -60364"/>
              <a:gd name="adj2" fmla="val -22170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+mn-lt"/>
                <a:ea typeface="Wingdings"/>
                <a:cs typeface="Times New Roman"/>
                <a:sym typeface="Wingdings"/>
              </a:rPr>
              <a:t>AC recovery</a:t>
            </a:r>
            <a:endParaRPr lang="en-US" sz="1200" dirty="0">
              <a:latin typeface="+mn-lt"/>
              <a:cs typeface="Times New Roma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594200" y="3957228"/>
            <a:ext cx="1384000" cy="1732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rgbClr val="FF00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6277934" y="2794897"/>
            <a:ext cx="1122954" cy="517363"/>
          </a:xfrm>
          <a:prstGeom prst="wedgeRoundRectCallout">
            <a:avLst>
              <a:gd name="adj1" fmla="val 32609"/>
              <a:gd name="adj2" fmla="val 19298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+mn-lt"/>
                <a:ea typeface="Wingdings"/>
                <a:cs typeface="Times New Roman"/>
                <a:sym typeface="Wingdings"/>
              </a:rPr>
              <a:t>Firewater Injection</a:t>
            </a:r>
            <a:endParaRPr lang="en-US" sz="1200" dirty="0">
              <a:latin typeface="+mn-lt"/>
              <a:cs typeface="Times New Roma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427296" y="2723594"/>
            <a:ext cx="1385552" cy="487457"/>
          </a:xfrm>
          <a:prstGeom prst="wedgeRoundRectCallout">
            <a:avLst>
              <a:gd name="adj1" fmla="val 63749"/>
              <a:gd name="adj2" fmla="val 22722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latin typeface="+mn-lt"/>
                <a:ea typeface="Wingdings"/>
                <a:cs typeface="Times New Roman"/>
                <a:sym typeface="Wingdings"/>
              </a:rPr>
              <a:t>RPV </a:t>
            </a:r>
          </a:p>
          <a:p>
            <a:r>
              <a:rPr lang="en-US" sz="1200" dirty="0" smtClean="0">
                <a:latin typeface="+mn-lt"/>
                <a:ea typeface="Wingdings"/>
                <a:cs typeface="Times New Roman"/>
                <a:sym typeface="Wingdings"/>
              </a:rPr>
              <a:t>depressurization </a:t>
            </a:r>
            <a:endParaRPr lang="en-US" sz="1200" dirty="0">
              <a:latin typeface="+mn-lt"/>
              <a:ea typeface="Wingdings"/>
              <a:cs typeface="Times New Roman"/>
              <a:sym typeface="Wingdings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433424" y="5570693"/>
            <a:ext cx="990600" cy="533400"/>
          </a:xfrm>
          <a:prstGeom prst="wedgeRoundRectCallout">
            <a:avLst>
              <a:gd name="adj1" fmla="val -37027"/>
              <a:gd name="adj2" fmla="val -20424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+mn-lt"/>
                <a:ea typeface="Wingdings"/>
                <a:cs typeface="Times New Roman"/>
                <a:sym typeface="Wingdings"/>
              </a:rPr>
              <a:t>RHR activation</a:t>
            </a:r>
            <a:endParaRPr lang="en-US" sz="1200" dirty="0">
              <a:latin typeface="+mn-lt"/>
              <a:cs typeface="Times New Roma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28407" y="2563412"/>
            <a:ext cx="1219200" cy="609600"/>
          </a:xfrm>
          <a:prstGeom prst="wedgeRoundRectCallout">
            <a:avLst>
              <a:gd name="adj1" fmla="val -35918"/>
              <a:gd name="adj2" fmla="val 25492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latin typeface="+mn-lt"/>
                <a:ea typeface="Wingdings"/>
                <a:cs typeface="Times New Roman"/>
                <a:sym typeface="Wingdings"/>
              </a:rPr>
              <a:t>DC power </a:t>
            </a:r>
          </a:p>
          <a:p>
            <a:r>
              <a:rPr lang="en-US" sz="1200" dirty="0">
                <a:latin typeface="+mn-lt"/>
                <a:ea typeface="Wingdings"/>
                <a:cs typeface="Times New Roman"/>
                <a:sym typeface="Wingdings"/>
              </a:rPr>
              <a:t>extinguished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8517" y="5025561"/>
            <a:ext cx="1415860" cy="515994"/>
          </a:xfrm>
          <a:prstGeom prst="wedgeRoundRectCallout">
            <a:avLst>
              <a:gd name="adj1" fmla="val -7313"/>
              <a:gd name="adj2" fmla="val -15730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+mn-lt"/>
                <a:cs typeface="Times New Roman"/>
              </a:rPr>
              <a:t>Loss of DGs: SBO condition</a:t>
            </a:r>
            <a:endParaRPr lang="en-US" sz="1200" dirty="0">
              <a:latin typeface="+mn-lt"/>
              <a:ea typeface="Wingdings"/>
              <a:cs typeface="Times New Roman"/>
              <a:sym typeface="Wingdings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103290" y="5432982"/>
            <a:ext cx="3039139" cy="930047"/>
          </a:xfrm>
          <a:prstGeom prst="wedgeRoundRectCallout">
            <a:avLst>
              <a:gd name="adj1" fmla="val -1663"/>
              <a:gd name="adj2" fmla="val -15428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8925" lvl="1" indent="-285750">
              <a:buFont typeface="Arial"/>
              <a:buChar char="•"/>
            </a:pPr>
            <a:r>
              <a:rPr lang="en-US" sz="1200" dirty="0" smtClean="0">
                <a:latin typeface="+mn-lt"/>
                <a:ea typeface="Wingdings"/>
                <a:cs typeface="Times New Roman"/>
                <a:sym typeface="Wingdings"/>
              </a:rPr>
              <a:t>RPV Pressure control: </a:t>
            </a:r>
            <a:r>
              <a:rPr lang="en-US" sz="1200" dirty="0">
                <a:latin typeface="+mn-lt"/>
                <a:ea typeface="Wingdings"/>
                <a:cs typeface="Times New Roman"/>
                <a:sym typeface="Wingdings"/>
              </a:rPr>
              <a:t>SRV</a:t>
            </a:r>
          </a:p>
          <a:p>
            <a:pPr marL="288925" lvl="1" indent="-285750">
              <a:buFont typeface="Arial"/>
              <a:buChar char="•"/>
            </a:pPr>
            <a:r>
              <a:rPr lang="en-US" sz="1200" dirty="0">
                <a:latin typeface="+mn-lt"/>
                <a:ea typeface="Wingdings"/>
                <a:cs typeface="Times New Roman"/>
                <a:sym typeface="Wingdings"/>
              </a:rPr>
              <a:t>RPV </a:t>
            </a:r>
            <a:r>
              <a:rPr lang="en-US" sz="1200" dirty="0" smtClean="0">
                <a:latin typeface="+mn-lt"/>
                <a:ea typeface="Wingdings"/>
                <a:cs typeface="Times New Roman"/>
                <a:sym typeface="Wingdings"/>
              </a:rPr>
              <a:t>Level control : RCIC (or HPCI)</a:t>
            </a:r>
          </a:p>
          <a:p>
            <a:pPr marL="288925" lvl="1" indent="-285750">
              <a:buFont typeface="Arial"/>
              <a:buChar char="•"/>
            </a:pPr>
            <a:r>
              <a:rPr lang="en-US" sz="1200" dirty="0" smtClean="0">
                <a:latin typeface="+mn-lt"/>
                <a:ea typeface="Wingdings"/>
                <a:cs typeface="Times New Roman"/>
                <a:sym typeface="Wingdings"/>
              </a:rPr>
              <a:t>Containment control (drywell and suppression pool)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181970" y="4229511"/>
            <a:ext cx="2514600" cy="152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0000">
                <a:srgbClr val="FFFF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5111218" y="3249557"/>
            <a:ext cx="1027324" cy="349103"/>
          </a:xfrm>
          <a:prstGeom prst="wedgeRoundRectCallout">
            <a:avLst>
              <a:gd name="adj1" fmla="val 74657"/>
              <a:gd name="adj2" fmla="val 248623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+mn-lt"/>
                <a:ea typeface="Wingdings"/>
                <a:cs typeface="Times New Roman"/>
                <a:sym typeface="Wingdings"/>
              </a:rPr>
              <a:t>Seal LOCA</a:t>
            </a:r>
            <a:endParaRPr lang="en-US" sz="1200" dirty="0">
              <a:latin typeface="+mn-lt"/>
              <a:ea typeface="Wingdings"/>
              <a:cs typeface="Times New Roman"/>
              <a:sym typeface="Wingdings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Ensemble Modeling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BWR SBO Scenario: </a:t>
            </a:r>
            <a:r>
              <a:rPr lang="en-US" dirty="0" smtClean="0"/>
              <a:t>Stochastic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3366FF"/>
                </a:solidFill>
              </a:rPr>
              <a:t>Stochastic parameters</a:t>
            </a:r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Failure </a:t>
            </a:r>
            <a:r>
              <a:rPr lang="en-US" dirty="0"/>
              <a:t>time of DGs </a:t>
            </a:r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Recovery </a:t>
            </a:r>
            <a:r>
              <a:rPr lang="en-US" dirty="0"/>
              <a:t>time of DGs </a:t>
            </a:r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Battery </a:t>
            </a:r>
            <a:r>
              <a:rPr lang="en-US" dirty="0"/>
              <a:t>life </a:t>
            </a:r>
            <a:endParaRPr lang="en-US" dirty="0" smtClean="0"/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SRVs fails </a:t>
            </a:r>
            <a:r>
              <a:rPr lang="en-US" dirty="0"/>
              <a:t>open time </a:t>
            </a:r>
            <a:endParaRPr lang="en-US" dirty="0" smtClean="0"/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Offsite </a:t>
            </a:r>
            <a:r>
              <a:rPr lang="en-US" dirty="0"/>
              <a:t>AC power </a:t>
            </a:r>
            <a:r>
              <a:rPr lang="en-US" dirty="0" smtClean="0"/>
              <a:t>recovery</a:t>
            </a:r>
            <a:endParaRPr lang="en-US" dirty="0"/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Clad </a:t>
            </a:r>
            <a:r>
              <a:rPr lang="en-US" dirty="0"/>
              <a:t>Fail temperature </a:t>
            </a:r>
            <a:endParaRPr lang="en-US" dirty="0" smtClean="0"/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HPCI </a:t>
            </a:r>
            <a:r>
              <a:rPr lang="en-US" dirty="0"/>
              <a:t>fails </a:t>
            </a:r>
            <a:r>
              <a:rPr lang="en-US" dirty="0" smtClean="0"/>
              <a:t>to run</a:t>
            </a:r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RCIC </a:t>
            </a:r>
            <a:r>
              <a:rPr lang="en-US" dirty="0"/>
              <a:t>fails to run </a:t>
            </a:r>
            <a:endParaRPr lang="en-US" dirty="0" smtClean="0"/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Firewater </a:t>
            </a:r>
            <a:r>
              <a:rPr lang="en-US" dirty="0"/>
              <a:t>availability </a:t>
            </a:r>
            <a:r>
              <a:rPr lang="en-US" dirty="0" smtClean="0"/>
              <a:t>time</a:t>
            </a:r>
            <a:endParaRPr lang="en-US" dirty="0"/>
          </a:p>
          <a:p>
            <a:pPr marL="850900" lvl="1" indent="-454025">
              <a:buFont typeface="+mj-lt"/>
              <a:buAutoNum type="arabicPeriod"/>
            </a:pPr>
            <a:r>
              <a:rPr lang="en-US" dirty="0"/>
              <a:t>Extended ECCS </a:t>
            </a:r>
            <a:r>
              <a:rPr lang="en-US" dirty="0" smtClean="0"/>
              <a:t>operation</a:t>
            </a:r>
            <a:endParaRPr lang="en-US" dirty="0"/>
          </a:p>
          <a:p>
            <a:pPr marL="850900" lvl="1" indent="-454025">
              <a:buFont typeface="+mj-lt"/>
              <a:buAutoNum type="arabicPeriod"/>
            </a:pPr>
            <a:r>
              <a:rPr lang="en-US" dirty="0" smtClean="0"/>
              <a:t>Manual </a:t>
            </a:r>
            <a:r>
              <a:rPr lang="en-US" dirty="0"/>
              <a:t>ADS activation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63334" y="1433314"/>
            <a:ext cx="3090333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RELAP5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87563" y="2898046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4236458" y="217637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87563" y="4400571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</a:t>
            </a:r>
            <a:r>
              <a:rPr lang="en-US" sz="2000" baseline="0" dirty="0" smtClean="0">
                <a:latin typeface="+mn-lt"/>
              </a:rPr>
              <a:t>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236458" y="366227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75757" y="593935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Statistical Analysis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4224652" y="5179892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6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63334" y="1433314"/>
            <a:ext cx="3090333" cy="721895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RELAP5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87563" y="2898046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4236458" y="217637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87563" y="4400571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</a:t>
            </a:r>
            <a:r>
              <a:rPr lang="en-US" sz="2000" baseline="0" dirty="0" smtClean="0">
                <a:latin typeface="+mn-lt"/>
              </a:rPr>
              <a:t>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236458" y="366227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75757" y="593935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Statistical Analysis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4224652" y="5179892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28800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28800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60C99C"/>
                </a:solidFill>
                <a:latin typeface="Courier"/>
                <a:cs typeface="Courier"/>
              </a:rPr>
              <a:t>&lt;!-- cont. </a:t>
            </a:r>
            <a:r>
              <a:rPr lang="en-US" sz="1400" dirty="0" smtClean="0">
                <a:solidFill>
                  <a:srgbClr val="60C99C"/>
                </a:solidFill>
                <a:latin typeface="Courier"/>
                <a:cs typeface="Courier"/>
                <a:sym typeface="Wingdings"/>
              </a:rPr>
              <a:t>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483684" y="3229128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52780" y="3043081"/>
            <a:ext cx="1293876" cy="8266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Lower and Upper bounds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smtClean="0"/>
              <a:t>– Sample a Model to create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795068"/>
            <a:ext cx="8689594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&lt;Code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’MyRelap5'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’Relap5’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&lt;executable&gt;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path/to/relap5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&lt;/executable&gt;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&lt;alias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variable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00" dirty="0" err="1" smtClean="0">
                <a:solidFill>
                  <a:srgbClr val="1A4DB2"/>
                </a:solidFill>
                <a:latin typeface="Courier"/>
                <a:cs typeface="Courier"/>
              </a:rPr>
              <a:t>failureTemp</a:t>
            </a:r>
            <a:r>
              <a:rPr lang="en-US" sz="12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0000503:1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/alias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Code&gt;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450301" y="4249103"/>
            <a:ext cx="1773090" cy="8116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Executable location and name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182279" y="2614706"/>
            <a:ext cx="1808074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990352" y="2422999"/>
            <a:ext cx="2226235" cy="3834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Code Interface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1 – Sample a Model to create a database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873670" y="3372436"/>
            <a:ext cx="463176" cy="876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07023" y="3649396"/>
            <a:ext cx="0" cy="983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792558" y="4632476"/>
            <a:ext cx="1773090" cy="8116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Alias to have a more readable variable naming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2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582366"/>
            <a:ext cx="914400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&lt;Stratified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LHS_Sampler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0000200:1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DGfailDist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CDF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equal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4000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’&gt;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'0000579:6'&gt;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CDF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equal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4000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’&gt;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0C99C"/>
                </a:solidFill>
                <a:latin typeface="Courier"/>
                <a:cs typeface="Courier"/>
              </a:rPr>
              <a:t>&lt;!-- cont. --&gt;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>
            <a:stCxn id="28" idx="2"/>
          </p:cNvCxnSpPr>
          <p:nvPr/>
        </p:nvCxnSpPr>
        <p:spPr bwMode="auto">
          <a:xfrm>
            <a:off x="4781831" y="4829093"/>
            <a:ext cx="1707026" cy="6463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443243" y="3933878"/>
            <a:ext cx="8677175" cy="895215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88857" y="5065253"/>
            <a:ext cx="1725169" cy="820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&lt;variable name&gt;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   &lt;distribution&gt;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  &lt;grid points&gt;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1 – Sample a Model to create a database</a:t>
            </a:r>
          </a:p>
        </p:txBody>
      </p:sp>
    </p:spTree>
    <p:extLst>
      <p:ext uri="{BB962C8B-B14F-4D97-AF65-F5344CB8AC3E}">
        <p14:creationId xmlns:p14="http://schemas.microsoft.com/office/powerpoint/2010/main" val="4808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93" y="2905101"/>
            <a:ext cx="879643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LHS_MC_database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readMode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’overwrite'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FinalConditions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0000582,0000583,0000597,0000596,0000200,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0000579,0000578,0000575,20508701,20508801,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failureTemp,0000588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 smtClean="0">
                <a:latin typeface="Courier"/>
                <a:cs typeface="Courier"/>
              </a:rPr>
              <a:t>timeof_692</a:t>
            </a:r>
            <a:r>
              <a:rPr lang="en-US" sz="1400" dirty="0">
                <a:latin typeface="Courier"/>
                <a:cs typeface="Courier"/>
              </a:rPr>
              <a:t>,timeof_578,</a:t>
            </a:r>
            <a:r>
              <a:rPr lang="en-US" sz="1400" dirty="0" smtClean="0">
                <a:latin typeface="Courier"/>
                <a:cs typeface="Courier"/>
              </a:rPr>
              <a:t>timeof_591,</a:t>
            </a:r>
            <a:r>
              <a:rPr lang="en-US" sz="1400" dirty="0">
                <a:latin typeface="Courier"/>
                <a:cs typeface="Courier"/>
              </a:rPr>
              <a:t>timeof_672,cntrlvar_67,</a:t>
            </a:r>
            <a:r>
              <a:rPr lang="en-US" sz="1400" dirty="0" smtClean="0">
                <a:latin typeface="Courier"/>
                <a:cs typeface="Courier"/>
              </a:rPr>
              <a:t>timeof_679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5163777" y="3545167"/>
            <a:ext cx="1131945" cy="53340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6322285" y="3668363"/>
            <a:ext cx="1725169" cy="820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Overwrite or open in read mode?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1 – Sample a Model to create a database</a:t>
            </a:r>
          </a:p>
        </p:txBody>
      </p:sp>
    </p:spTree>
    <p:extLst>
      <p:ext uri="{BB962C8B-B14F-4D97-AF65-F5344CB8AC3E}">
        <p14:creationId xmlns:p14="http://schemas.microsoft.com/office/powerpoint/2010/main" val="836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424558"/>
            <a:ext cx="1725169" cy="9219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615629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2947165" y="5887845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2947165" y="6127479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271352" y="5615628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5271352" y="6127478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792558" y="5424558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683810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93577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429815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941028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210" y="2391910"/>
            <a:ext cx="8956157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’Files'  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‘'    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pl-PL" sz="1300" dirty="0" smtClean="0">
                <a:solidFill>
                  <a:srgbClr val="000000"/>
                </a:solidFill>
                <a:latin typeface="Courier"/>
                <a:cs typeface="Courier"/>
              </a:rPr>
              <a:t>X11</a:t>
            </a:r>
            <a:r>
              <a:rPr lang="pl-PL" sz="1300" dirty="0">
                <a:solidFill>
                  <a:srgbClr val="000000"/>
                </a:solidFill>
                <a:latin typeface="Courier"/>
                <a:cs typeface="Courier"/>
              </a:rPr>
              <a:t>.i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’Files'  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‘'    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pl-PL" sz="1300" dirty="0" smtClean="0">
                <a:solidFill>
                  <a:srgbClr val="000000"/>
                </a:solidFill>
                <a:latin typeface="Courier"/>
                <a:cs typeface="Courier"/>
              </a:rPr>
              <a:t>tpfh2o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’Code’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MyRelap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’Stratified'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FinalConditions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LHS_MC_database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1 – Sample a Model to create a database</a:t>
            </a:r>
          </a:p>
        </p:txBody>
      </p:sp>
    </p:spTree>
    <p:extLst>
      <p:ext uri="{BB962C8B-B14F-4D97-AF65-F5344CB8AC3E}">
        <p14:creationId xmlns:p14="http://schemas.microsoft.com/office/powerpoint/2010/main" val="4122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63334" y="1433314"/>
            <a:ext cx="3090333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RELAP5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87563" y="2898046"/>
            <a:ext cx="2245896" cy="721895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4236458" y="217637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87563" y="4400571"/>
            <a:ext cx="2245896" cy="721895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</a:t>
            </a:r>
            <a:r>
              <a:rPr lang="en-US" sz="2000" baseline="0" dirty="0" smtClean="0">
                <a:latin typeface="+mn-lt"/>
              </a:rPr>
              <a:t>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236458" y="366227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75757" y="5939357"/>
            <a:ext cx="2245896" cy="721895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Statistical Analysis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4224652" y="5179892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70161" y="2750400"/>
            <a:ext cx="4803678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28800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28800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60C99C"/>
                </a:solidFill>
                <a:latin typeface="Courier"/>
                <a:cs typeface="Courier"/>
              </a:rPr>
              <a:t>&lt;!-- cont. </a:t>
            </a:r>
            <a:r>
              <a:rPr lang="en-US" sz="1400" dirty="0" smtClean="0">
                <a:solidFill>
                  <a:srgbClr val="60C99C"/>
                </a:solidFill>
                <a:latin typeface="Courier"/>
                <a:cs typeface="Courier"/>
                <a:sym typeface="Wingdings"/>
              </a:rPr>
              <a:t>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/Distributions&gt;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Train, Sample and perform SA on a ROM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6483684" y="3229128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752780" y="3043081"/>
            <a:ext cx="1293876" cy="8266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Lower and Upper bounds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93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7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8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0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1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Train, Sample and perform SA on a ROM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5613" y="2629102"/>
            <a:ext cx="8285550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’SurrogateRELAP5'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Target&gt;</a:t>
            </a:r>
            <a:r>
              <a:rPr lang="en-US" sz="1400" dirty="0">
                <a:latin typeface="Courier"/>
                <a:cs typeface="Courier"/>
              </a:rPr>
              <a:t>cntrlvar_67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0000582,0000583,0000597,0000596,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0000200,0000579,0000578,0000575,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20508701,20508801,failureTemp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0000588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stas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&lt;what&gt;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&lt;parameters&gt;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latin typeface="Courier"/>
                <a:cs typeface="Courier"/>
              </a:rPr>
              <a:t>cntrlvar_67,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0000582,0000583,0000597,0000596,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0000200,0000579,0000578,0000575,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20508701,20508801,failureTemp,0000588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cxnSp>
        <p:nvCxnSpPr>
          <p:cNvPr id="26" name="Straight Arrow Connector 25"/>
          <p:cNvCxnSpPr>
            <a:endCxn id="30" idx="1"/>
          </p:cNvCxnSpPr>
          <p:nvPr/>
        </p:nvCxnSpPr>
        <p:spPr bwMode="auto">
          <a:xfrm>
            <a:off x="2038277" y="4474945"/>
            <a:ext cx="283804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4876325" y="4201973"/>
            <a:ext cx="1460592" cy="545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Coefficient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6415307" y="3120901"/>
            <a:ext cx="936135" cy="4139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6415307" y="3534833"/>
            <a:ext cx="1955107" cy="848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Multi-dimensional interpolator (</a:t>
            </a:r>
            <a:r>
              <a:rPr lang="en-US" sz="1600" dirty="0">
                <a:latin typeface="Courier"/>
                <a:cs typeface="Courier"/>
              </a:rPr>
              <a:t>CROW</a:t>
            </a:r>
            <a:r>
              <a:rPr lang="en-US" sz="1600" dirty="0"/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5" idx="1"/>
          </p:cNvCxnSpPr>
          <p:nvPr/>
        </p:nvCxnSpPr>
        <p:spPr bwMode="auto">
          <a:xfrm>
            <a:off x="2942168" y="5126566"/>
            <a:ext cx="3536640" cy="3683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478808" y="5126565"/>
            <a:ext cx="1970666" cy="7366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Which Statistical FOMs?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8" name="Straight Arrow Connector 37"/>
          <p:cNvCxnSpPr>
            <a:endCxn id="39" idx="1"/>
          </p:cNvCxnSpPr>
          <p:nvPr/>
        </p:nvCxnSpPr>
        <p:spPr bwMode="auto">
          <a:xfrm>
            <a:off x="5482167" y="6079065"/>
            <a:ext cx="1262542" cy="3683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6744709" y="6079065"/>
            <a:ext cx="1704765" cy="7366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Which Parameters?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0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5736795" y="5550618"/>
            <a:ext cx="544255" cy="3643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Train, Sample and perform SA on a ROM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" y="2582366"/>
            <a:ext cx="914400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&lt;Stratified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LHS_SamplerROM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0000200:1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DGfailDist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CDF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equal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=‘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8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’&gt;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'0000579:6'&gt;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CDF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equal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=‘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8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’&gt;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0C99C"/>
                </a:solidFill>
                <a:latin typeface="Courier"/>
                <a:cs typeface="Courier"/>
              </a:rPr>
              <a:t>&lt;!-- cont. --&gt;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963110" y="5891100"/>
            <a:ext cx="1547369" cy="7091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Finer Grid: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8000 vs</a:t>
            </a: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. 4000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99092" y="2905565"/>
            <a:ext cx="2725079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4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545" y="2386511"/>
            <a:ext cx="8556909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LHS_MC_database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readMode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’read’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trainingData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0000582,0000583,0000597,0000596,0000200,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 0000579,0000578,0000575,20508701,20508801,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 </a:t>
            </a:r>
            <a:r>
              <a:rPr lang="en-US" sz="1400" dirty="0">
                <a:latin typeface="Courier"/>
                <a:cs typeface="Courier"/>
              </a:rPr>
              <a:t>failureTemp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,0000588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</a:p>
          <a:p>
            <a:r>
              <a:rPr lang="en-US" sz="1400" dirty="0">
                <a:latin typeface="Courier"/>
                <a:cs typeface="Courier"/>
              </a:rPr>
              <a:t>          cntrlvar_67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outputROM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0000582,0000583,0000597,0000596,0000200,0000579,0000578,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0000575,20508701,20508801,</a:t>
            </a:r>
            <a:r>
              <a:rPr lang="en-US" sz="1400" dirty="0" smtClean="0">
                <a:latin typeface="Courier"/>
                <a:cs typeface="Courier"/>
              </a:rPr>
              <a:t>failureTemp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0000588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cntrlvar_67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317289" y="2983602"/>
            <a:ext cx="1260468" cy="4453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Train, Sample and perform SA on a ROM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6577757" y="2951185"/>
            <a:ext cx="1547369" cy="8429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Database containing training 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3598247" y="4337669"/>
            <a:ext cx="1260468" cy="4453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4858715" y="4305252"/>
            <a:ext cx="1547369" cy="8429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Training </a:t>
            </a:r>
            <a:r>
              <a:rPr lang="en-US" sz="1600" dirty="0" err="1" smtClean="0">
                <a:solidFill>
                  <a:srgbClr val="FFFFFF"/>
                </a:solidFill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5961721" y="5048183"/>
            <a:ext cx="1232073" cy="53981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7193794" y="4570368"/>
            <a:ext cx="1547369" cy="8429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ROM generated </a:t>
            </a:r>
            <a:r>
              <a:rPr lang="en-US" sz="1600" dirty="0" err="1" smtClean="0">
                <a:solidFill>
                  <a:srgbClr val="FFFFFF"/>
                </a:solidFill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458" y="2194409"/>
            <a:ext cx="8861795" cy="461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extract_data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LHS_MC_Database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trainingData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rom_trainer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trainingData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SurrogateRELAP5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’RunRom4'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SurrogateRELAP5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’Stratified'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LHS_SamplerROM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outputROM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’statistics'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stats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’Files’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‘'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outputROM_stats.csv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Train, Sample and perform SA on a 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Train, Sample and perform SA on a ROM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05041"/>
              </p:ext>
            </p:extLst>
          </p:nvPr>
        </p:nvGraphicFramePr>
        <p:xfrm>
          <a:off x="51259" y="2279165"/>
          <a:ext cx="6188453" cy="32359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169675"/>
                <a:gridCol w="2009389"/>
                <a:gridCol w="2009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Computed Quantities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ROM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RELAP5-3D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Percentile 5%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1.84E+03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1.84E+03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Percentile 95%</a:t>
                      </a:r>
                      <a:endParaRPr lang="en-US" sz="1800" dirty="0" smtClean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2.56E+03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2.56E+03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2.20E+03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2.20E+03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2.20E+03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2.20E+03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Variance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5.33E+04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5.33E+04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Sigma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2.31E+02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2.31E+02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Skewness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-2.38E-06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-2.20E-06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365021" y="1865911"/>
            <a:ext cx="2731931" cy="4269443"/>
            <a:chOff x="4726476" y="1148542"/>
            <a:chExt cx="3778318" cy="6045895"/>
          </a:xfrm>
        </p:grpSpPr>
        <p:pic>
          <p:nvPicPr>
            <p:cNvPr id="19" name="Picture 18" descr="1-scatterRELAP_scatte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2" t="12442" r="6842" b="7327"/>
            <a:stretch/>
          </p:blipFill>
          <p:spPr>
            <a:xfrm>
              <a:off x="4726476" y="1148542"/>
              <a:ext cx="3778318" cy="3039626"/>
            </a:xfrm>
            <a:prstGeom prst="rect">
              <a:avLst/>
            </a:prstGeom>
          </p:spPr>
        </p:pic>
        <p:pic>
          <p:nvPicPr>
            <p:cNvPr id="20" name="Picture 19" descr="1-histROM_histogr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5" t="5816" r="7699"/>
            <a:stretch/>
          </p:blipFill>
          <p:spPr>
            <a:xfrm>
              <a:off x="4792528" y="4188167"/>
              <a:ext cx="3712266" cy="3006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48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13679" y="606712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506342" y="155962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047" y="2037568"/>
            <a:ext cx="7039290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’ROM1'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’ROM2'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,y1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’together'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‘'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Models’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ROM1Output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’ROM’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ROM2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ROM2Output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&lt;/Model&gt;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85784" y="15596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96063" y="15596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Ensemble modeling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192782" y="3041900"/>
            <a:ext cx="456727" cy="3919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89277" y="2402385"/>
            <a:ext cx="2103505" cy="12029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y1 is in: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ROM1 output space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ROM2 input   space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192782" y="2838062"/>
            <a:ext cx="456727" cy="2038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89278" y="4734291"/>
            <a:ext cx="1776365" cy="12029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This </a:t>
            </a:r>
            <a:r>
              <a:rPr lang="en-US" sz="1600" dirty="0" err="1" smtClean="0">
                <a:solidFill>
                  <a:srgbClr val="FFFFFF"/>
                </a:solidFill>
                <a:latin typeface="+mj-lt"/>
              </a:rPr>
              <a:t>DataObjects</a:t>
            </a: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define the in/out relations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926269" y="4734291"/>
            <a:ext cx="833001" cy="6865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1926269" y="5420847"/>
            <a:ext cx="833001" cy="38071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3545" y="2386511"/>
            <a:ext cx="8556909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outputROM1'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’outputROM2'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x2,y1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smtClean="0">
                <a:latin typeface="Courier"/>
                <a:cs typeface="Courier"/>
              </a:rPr>
              <a:t>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fullOutput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y2,y1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 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3896063" y="4218597"/>
            <a:ext cx="1232073" cy="53981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5128136" y="3645592"/>
            <a:ext cx="1547369" cy="8429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Full Output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06342" y="15596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85784" y="15596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96063" y="155962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Ensemble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458" y="2194409"/>
            <a:ext cx="886179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sampleEnsemble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EnsembleModel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together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’Stratified'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LHS_SamplerEnsemb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fullOutput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6342" y="15596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85784" y="155962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96063" y="155962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09419" y="4132796"/>
            <a:ext cx="1776365" cy="12029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Sample the </a:t>
            </a:r>
            <a:r>
              <a:rPr lang="en-US" sz="1600" i="1" dirty="0" err="1" smtClean="0">
                <a:solidFill>
                  <a:srgbClr val="FFFFFF"/>
                </a:solidFill>
                <a:latin typeface="+mj-lt"/>
              </a:rPr>
              <a:t>EnsembleModel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Ensemble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Thank you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Questions?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Possible 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 smtClean="0">
                <a:latin typeface="+mn-lt"/>
              </a:rPr>
              <a:t>quadratic </a:t>
            </a:r>
            <a:r>
              <a:rPr lang="en-US" sz="1600" dirty="0" err="1" smtClean="0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 Available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 smtClean="0"/>
              <a:t>External libraries: </a:t>
            </a:r>
            <a:r>
              <a:rPr lang="en-US" dirty="0" err="1" smtClean="0">
                <a:solidFill>
                  <a:srgbClr val="3366FF"/>
                </a:solidFill>
              </a:rPr>
              <a:t>Scikit</a:t>
            </a:r>
            <a:r>
              <a:rPr lang="en-US" dirty="0">
                <a:solidFill>
                  <a:srgbClr val="3366FF"/>
                </a:solidFill>
              </a:rPr>
              <a:t>-learn (http://</a:t>
            </a:r>
            <a:r>
              <a:rPr lang="en-US" dirty="0" err="1">
                <a:solidFill>
                  <a:srgbClr val="3366FF"/>
                </a:solidFill>
              </a:rPr>
              <a:t>scikit-</a:t>
            </a:r>
            <a:r>
              <a:rPr lang="en-US" dirty="0" err="1" smtClean="0">
                <a:solidFill>
                  <a:srgbClr val="3366FF"/>
                </a:solidFill>
              </a:rPr>
              <a:t>learn.org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Classification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Regression</a:t>
            </a:r>
            <a:endParaRPr lang="en-US" dirty="0"/>
          </a:p>
          <a:p>
            <a:pPr lvl="1"/>
            <a:r>
              <a:rPr lang="en-US" dirty="0">
                <a:solidFill>
                  <a:srgbClr val="3366FF"/>
                </a:solidFill>
              </a:rPr>
              <a:t>Data </a:t>
            </a:r>
            <a:r>
              <a:rPr lang="en-US" dirty="0" smtClean="0">
                <a:solidFill>
                  <a:srgbClr val="3366FF"/>
                </a:solidFill>
              </a:rPr>
              <a:t>clustering</a:t>
            </a:r>
            <a:endParaRPr lang="en-US" dirty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Dimensionality reduction</a:t>
            </a:r>
            <a:endParaRPr lang="en-US" dirty="0"/>
          </a:p>
          <a:p>
            <a:pPr lvl="1"/>
            <a:r>
              <a:rPr lang="en-US" dirty="0">
                <a:solidFill>
                  <a:srgbClr val="3366FF"/>
                </a:solidFill>
              </a:rPr>
              <a:t>Data pre-</a:t>
            </a:r>
            <a:r>
              <a:rPr lang="en-US" dirty="0" smtClean="0">
                <a:solidFill>
                  <a:srgbClr val="3366FF"/>
                </a:solidFill>
              </a:rPr>
              <a:t>processing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Internally </a:t>
            </a:r>
            <a:r>
              <a:rPr lang="en-US" dirty="0" smtClean="0">
                <a:latin typeface="Courier"/>
                <a:cs typeface="Courier"/>
              </a:rPr>
              <a:t>C++ </a:t>
            </a:r>
            <a:r>
              <a:rPr lang="en-US" dirty="0" smtClean="0"/>
              <a:t>developed libraries: </a:t>
            </a:r>
            <a:r>
              <a:rPr lang="en-US" dirty="0" smtClean="0">
                <a:solidFill>
                  <a:srgbClr val="3366FF"/>
                </a:solidFill>
              </a:rPr>
              <a:t>CROW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Generalized Polynomial </a:t>
            </a:r>
            <a:r>
              <a:rPr lang="en-US" dirty="0" smtClean="0">
                <a:solidFill>
                  <a:srgbClr val="3366FF"/>
                </a:solidFill>
              </a:rPr>
              <a:t>Chaos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Multi-dimensional interpolators</a:t>
            </a:r>
          </a:p>
          <a:p>
            <a:pPr lvl="2"/>
            <a:r>
              <a:rPr lang="en-US" dirty="0" smtClean="0"/>
              <a:t>ND Spline</a:t>
            </a:r>
          </a:p>
          <a:p>
            <a:pPr lvl="2"/>
            <a:r>
              <a:rPr lang="en-US" dirty="0" smtClean="0"/>
              <a:t>ND Inverse-Weight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783170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Classification</a:t>
            </a:r>
          </a:p>
          <a:p>
            <a:pPr lvl="1"/>
            <a:r>
              <a:rPr lang="en-US" dirty="0" smtClean="0"/>
              <a:t>Starting point: set of data points with labels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[features, class]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Objective: identify which class a new point [features] belong 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3366FF"/>
                </a:solidFill>
              </a:rPr>
              <a:t>Regression</a:t>
            </a:r>
          </a:p>
          <a:p>
            <a:pPr lvl="1"/>
            <a:r>
              <a:rPr lang="en-US" dirty="0"/>
              <a:t>Objective: estimate the relationships among variables via a statistical process</a:t>
            </a:r>
          </a:p>
          <a:p>
            <a:pPr lvl="1"/>
            <a:r>
              <a:rPr lang="en-US" dirty="0"/>
              <a:t>Outcome: coefficients of the reduced space (e.g.,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for linear </a:t>
            </a:r>
            <a:r>
              <a:rPr lang="en-US" dirty="0" smtClean="0"/>
              <a:t>interpolator)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00800" y="1524000"/>
            <a:ext cx="9144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77200" y="1447800"/>
            <a:ext cx="609600" cy="68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8077200" y="2286000"/>
            <a:ext cx="609600" cy="685800"/>
          </a:xfrm>
          <a:prstGeom prst="ellipse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10400" y="1981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70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22979" y="192629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4"/>
          <a:srcRect l="8612" t="6598" r="6980" b="5506"/>
          <a:stretch/>
        </p:blipFill>
        <p:spPr>
          <a:xfrm>
            <a:off x="6302428" y="3527981"/>
            <a:ext cx="2790625" cy="21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859E-6 -3.98333E-6 L 0.20024 -0.0778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-38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8333 -0.05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75 -0.077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39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0.16667 -0.0666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33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0.15833 0.1110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6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6994E-6 L 0.15833 0.0999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0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8 L 0.15 0.0999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0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0.2 0.1443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72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15943 -0.0542 " pathEditMode="relative" ptsTypes="AA"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9" grpId="0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out some of the training set</a:t>
            </a:r>
          </a:p>
          <a:p>
            <a:pPr lvl="1"/>
            <a:r>
              <a:rPr lang="en-US" dirty="0"/>
              <a:t>Train on the remaining training set</a:t>
            </a:r>
          </a:p>
          <a:p>
            <a:pPr lvl="1"/>
            <a:r>
              <a:rPr lang="en-US" dirty="0"/>
              <a:t>Test on the excluded instances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Cross-validation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Cross-Validation for assessing ROM validity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2995635"/>
            <a:ext cx="8231187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k-fold cross-validation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1219200" y="3606822"/>
            <a:ext cx="2286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/>
        </p:nvSpPr>
        <p:spPr bwMode="auto">
          <a:xfrm>
            <a:off x="3505200" y="3606822"/>
            <a:ext cx="2286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5791200" y="3606822"/>
            <a:ext cx="2286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1143000" y="4368822"/>
            <a:ext cx="2286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6"/>
          <p:cNvSpPr>
            <a:spLocks noChangeArrowheads="1"/>
          </p:cNvSpPr>
          <p:nvPr/>
        </p:nvSpPr>
        <p:spPr bwMode="auto">
          <a:xfrm>
            <a:off x="3429000" y="4368822"/>
            <a:ext cx="2286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5867400" y="4368822"/>
            <a:ext cx="22860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2286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3" name="Text Box 79"/>
          <p:cNvSpPr txBox="1">
            <a:spLocks noChangeArrowheads="1"/>
          </p:cNvSpPr>
          <p:nvPr/>
        </p:nvSpPr>
        <p:spPr bwMode="auto">
          <a:xfrm>
            <a:off x="5715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1066800" y="4826022"/>
            <a:ext cx="7162800" cy="838200"/>
            <a:chOff x="672" y="2160"/>
            <a:chExt cx="4512" cy="528"/>
          </a:xfrm>
        </p:grpSpPr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720" y="2160"/>
              <a:ext cx="144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2256" y="2160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672" y="2496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2208" y="2496"/>
              <a:ext cx="144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3744" y="2496"/>
              <a:ext cx="144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98"/>
          <p:cNvSpPr txBox="1">
            <a:spLocks noChangeArrowheads="1"/>
          </p:cNvSpPr>
          <p:nvPr/>
        </p:nvSpPr>
        <p:spPr bwMode="auto">
          <a:xfrm>
            <a:off x="76200" y="353062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5613" y="5876661"/>
            <a:ext cx="8231187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Compute a score (e.g. 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Ensemble Modeling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2887816"/>
          </a:xfrm>
        </p:spPr>
        <p:txBody>
          <a:bodyPr/>
          <a:lstStyle/>
          <a:p>
            <a:r>
              <a:rPr lang="en-US" dirty="0" smtClean="0"/>
              <a:t>In several </a:t>
            </a:r>
            <a:r>
              <a:rPr lang="en-US" dirty="0"/>
              <a:t>cases multiple models need to interface with each other since the initial conditions of some are dependent on the outcomes of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In </a:t>
            </a:r>
            <a:r>
              <a:rPr lang="en-US" dirty="0"/>
              <a:t>order to face this </a:t>
            </a:r>
            <a:r>
              <a:rPr lang="en-US" dirty="0" smtClean="0"/>
              <a:t>“problem” in </a:t>
            </a:r>
            <a:r>
              <a:rPr lang="en-US" dirty="0"/>
              <a:t>the RAVEN framework, a new model category (e.g. class), named </a:t>
            </a:r>
            <a:r>
              <a:rPr lang="en-US" i="1" dirty="0" err="1"/>
              <a:t>EnsambleModel</a:t>
            </a:r>
            <a:r>
              <a:rPr lang="en-US" dirty="0"/>
              <a:t>, </a:t>
            </a:r>
            <a:r>
              <a:rPr lang="en-US" dirty="0" smtClean="0"/>
              <a:t>has been designed</a:t>
            </a:r>
          </a:p>
          <a:p>
            <a:r>
              <a:rPr lang="en-US" dirty="0" smtClean="0"/>
              <a:t>This </a:t>
            </a:r>
            <a:r>
              <a:rPr lang="en-US" dirty="0"/>
              <a:t>class is able to assemble multiple models of other categories (i.e. Code, External Model, ROM), </a:t>
            </a:r>
            <a:r>
              <a:rPr lang="en-US" dirty="0" smtClean="0"/>
              <a:t>identifying: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input/output </a:t>
            </a:r>
            <a:r>
              <a:rPr lang="en-US" dirty="0" smtClean="0"/>
              <a:t>connections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of execution </a:t>
            </a:r>
            <a:endParaRPr lang="en-US" dirty="0" smtClean="0"/>
          </a:p>
          <a:p>
            <a:pPr lvl="1"/>
            <a:r>
              <a:rPr lang="en-US" dirty="0" smtClean="0"/>
              <a:t>the parallel execution strategy for each sub-model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9</a:t>
            </a:fld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5656" y="4757632"/>
            <a:ext cx="2139225" cy="1694787"/>
            <a:chOff x="904132" y="4820097"/>
            <a:chExt cx="2139225" cy="169478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904132" y="4820097"/>
              <a:ext cx="2139225" cy="16947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EnsembleModel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pic>
          <p:nvPicPr>
            <p:cNvPr id="9" name="Picture 8" descr="19bd476f-9617-4df3-beca-0b732558131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765" b="90974" l="4925" r="443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9" t="13445" r="56471" b="24805"/>
            <a:stretch/>
          </p:blipFill>
          <p:spPr>
            <a:xfrm>
              <a:off x="1014377" y="5437701"/>
              <a:ext cx="931876" cy="8543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11" name="Picture 10" descr="XE135_steady_MRTAU_criticali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11620" r="22834" b="10036"/>
            <a:stretch/>
          </p:blipFill>
          <p:spPr>
            <a:xfrm>
              <a:off x="2055510" y="5346808"/>
              <a:ext cx="910873" cy="10018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12" name="Straight Arrow Connector 11"/>
          <p:cNvCxnSpPr/>
          <p:nvPr/>
        </p:nvCxnSpPr>
        <p:spPr bwMode="auto">
          <a:xfrm flipV="1">
            <a:off x="3685180" y="5605026"/>
            <a:ext cx="19971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40990" y="4518214"/>
            <a:ext cx="2197399" cy="2214854"/>
            <a:chOff x="785160" y="4643146"/>
            <a:chExt cx="2197399" cy="2214854"/>
          </a:xfrm>
        </p:grpSpPr>
        <p:grpSp>
          <p:nvGrpSpPr>
            <p:cNvPr id="13" name="Group 12"/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Physics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1</a:t>
                </a:r>
              </a:p>
            </p:txBody>
          </p:sp>
          <p:pic>
            <p:nvPicPr>
              <p:cNvPr id="20" name="Picture 19" descr="19bd476f-9617-4df3-beca-0b7325581314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4" name="Group 13"/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i="0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8" name="Picture 17" descr="XE135_steady_MRTAU_criticality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</p:spTree>
    <p:extLst>
      <p:ext uri="{BB962C8B-B14F-4D97-AF65-F5344CB8AC3E}">
        <p14:creationId xmlns:p14="http://schemas.microsoft.com/office/powerpoint/2010/main" val="14551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20512</TotalTime>
  <Words>3270</Words>
  <Application>Microsoft Macintosh PowerPoint</Application>
  <PresentationFormat>On-screen Show (4:3)</PresentationFormat>
  <Paragraphs>615</Paragraphs>
  <Slides>38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Default Design</vt:lpstr>
      <vt:lpstr>Equation</vt:lpstr>
      <vt:lpstr>Reduced Order Models (ROMs) and RAVEN</vt:lpstr>
      <vt:lpstr>Outline</vt:lpstr>
      <vt:lpstr>ROMs: a Quick Introduction</vt:lpstr>
      <vt:lpstr>ROMs: a Quick Introduction</vt:lpstr>
      <vt:lpstr>ROMs: Applications</vt:lpstr>
      <vt:lpstr>ROMs Available in RAVEN</vt:lpstr>
      <vt:lpstr>Scikit-Learn Library</vt:lpstr>
      <vt:lpstr>Cross-Validation for assessing ROM validity</vt:lpstr>
      <vt:lpstr>Ensemble Modeling Motivations</vt:lpstr>
      <vt:lpstr>Ensemble Model</vt:lpstr>
      <vt:lpstr>PowerPoint Presentation</vt:lpstr>
      <vt:lpstr>RAVEN ensemble modeling example</vt:lpstr>
      <vt:lpstr>PowerPoint Presentation</vt:lpstr>
      <vt:lpstr>Ensemble Model Time-dependent example</vt:lpstr>
      <vt:lpstr>Ensemble Model Time-dependent example</vt:lpstr>
      <vt:lpstr>ROM and Ensemble Modeling Within RAVEN</vt:lpstr>
      <vt:lpstr>BWR SBO Scenario: Overview</vt:lpstr>
      <vt:lpstr>BWR SBO Scenario: Overview</vt:lpstr>
      <vt:lpstr>BWR SBO Scenario: Scenario Example</vt:lpstr>
      <vt:lpstr>BWR SBO Scenario: Stochastic Parameters</vt:lpstr>
      <vt:lpstr>Workflow</vt:lpstr>
      <vt:lpstr>PowerPoint Presentation</vt:lpstr>
      <vt:lpstr>1 – Sample a Model to create a database</vt:lpstr>
      <vt:lpstr>1 – Sample a Model to create a database</vt:lpstr>
      <vt:lpstr>1 – Sample a Model to create a database</vt:lpstr>
      <vt:lpstr>1 – Sample a Model to create a database</vt:lpstr>
      <vt:lpstr>1 – Sample a Model to create a database</vt:lpstr>
      <vt:lpstr>Workflow</vt:lpstr>
      <vt:lpstr>2 – Train, Sample and perform SA on a ROM</vt:lpstr>
      <vt:lpstr>2 – Train, Sample and perform SA on a ROM</vt:lpstr>
      <vt:lpstr>2 – Train, Sample and perform SA on a ROM</vt:lpstr>
      <vt:lpstr>2 – Train, Sample and perform SA on a ROM</vt:lpstr>
      <vt:lpstr>2 – Train, Sample and perform SA on a ROM</vt:lpstr>
      <vt:lpstr>2 – Train, Sample and perform SA on a ROM</vt:lpstr>
      <vt:lpstr>3 – Ensemble modeling</vt:lpstr>
      <vt:lpstr>3 – Ensemble modeling</vt:lpstr>
      <vt:lpstr>3 – Ensemble modeling</vt:lpstr>
      <vt:lpstr>Thank you  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502</cp:revision>
  <cp:lastPrinted>2001-05-07T20:21:30Z</cp:lastPrinted>
  <dcterms:created xsi:type="dcterms:W3CDTF">1999-10-26T20:37:18Z</dcterms:created>
  <dcterms:modified xsi:type="dcterms:W3CDTF">2016-10-07T21:44:56Z</dcterms:modified>
</cp:coreProperties>
</file>