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331" r:id="rId4"/>
    <p:sldId id="332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33" r:id="rId13"/>
    <p:sldId id="342" r:id="rId14"/>
    <p:sldId id="320" r:id="rId15"/>
    <p:sldId id="345" r:id="rId16"/>
    <p:sldId id="321" r:id="rId17"/>
    <p:sldId id="343" r:id="rId18"/>
    <p:sldId id="346" r:id="rId19"/>
    <p:sldId id="347" r:id="rId20"/>
    <p:sldId id="349" r:id="rId21"/>
    <p:sldId id="32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792" y="-112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en-US" dirty="0" err="1" smtClean="0"/>
              <a:t>aggiungenerei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endParaRPr lang="en-US" baseline="0" dirty="0" smtClean="0"/>
          </a:p>
          <a:p>
            <a:r>
              <a:rPr lang="en-US" baseline="0" dirty="0" err="1" smtClean="0"/>
              <a:t>Self.newVar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self.sigma</a:t>
            </a:r>
            <a:r>
              <a:rPr lang="en-US" baseline="0" dirty="0" smtClean="0"/>
              <a:t>*</a:t>
            </a:r>
            <a:r>
              <a:rPr lang="en-US" baseline="0" dirty="0" err="1" smtClean="0"/>
              <a:t>self.rho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pPr algn="ctr"/>
            <a:r>
              <a:rPr lang="en-US" b="0" dirty="0" smtClean="0"/>
              <a:t>RAVEN </a:t>
            </a:r>
            <a:r>
              <a:rPr lang="en-US" b="0" dirty="0" smtClean="0"/>
              <a:t>interaction</a:t>
            </a:r>
            <a:br>
              <a:rPr lang="en-US" b="0" dirty="0" smtClean="0"/>
            </a:br>
            <a:r>
              <a:rPr lang="en-US" b="0" dirty="0" smtClean="0"/>
              <a:t> </a:t>
            </a:r>
            <a:r>
              <a:rPr lang="en-US" b="0" dirty="0" smtClean="0"/>
              <a:t>with </a:t>
            </a:r>
            <a:r>
              <a:rPr lang="en-US" b="0" dirty="0" smtClean="0"/>
              <a:t>External </a:t>
            </a:r>
            <a:r>
              <a:rPr lang="en-US" b="0" dirty="0" smtClean="0"/>
              <a:t>Applications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</a:t>
            </a:r>
            <a:r>
              <a:rPr lang="en-US" b="0" dirty="0" err="1" smtClean="0"/>
              <a:t>createNewInput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638104"/>
            <a:ext cx="676300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if </a:t>
            </a:r>
            <a:r>
              <a:rPr lang="en-US" sz="1600" dirty="0" err="1" smtClean="0">
                <a:latin typeface="Courier"/>
                <a:cs typeface="Courier"/>
              </a:rPr>
              <a:t>samplerType</a:t>
            </a:r>
            <a:r>
              <a:rPr lang="en-US" sz="1600" dirty="0" smtClean="0"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self.sigma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self.rho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    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aLocalVar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Kwargs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>
                <a:solidFill>
                  <a:srgbClr val="339933"/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latin typeface="Courier"/>
                <a:cs typeface="Courier"/>
              </a:rPr>
              <a:t>aLocalVar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7666" y="2695193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28590" y="3630633"/>
            <a:ext cx="1413410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Can </a:t>
            </a:r>
            <a:r>
              <a:rPr lang="en-US" dirty="0" smtClean="0"/>
              <a:t>be used to </a:t>
            </a:r>
            <a:r>
              <a:rPr lang="en-US" dirty="0"/>
              <a:t>create </a:t>
            </a:r>
            <a:r>
              <a:rPr lang="en-US" dirty="0" smtClean="0"/>
              <a:t>a custom Input with the information </a:t>
            </a:r>
            <a:r>
              <a:rPr lang="en-US" dirty="0"/>
              <a:t>coming from </a:t>
            </a:r>
            <a:r>
              <a:rPr lang="en-US" dirty="0" smtClean="0"/>
              <a:t>RAVEN</a:t>
            </a:r>
            <a:endParaRPr lang="en-US" dirty="0" smtClean="0"/>
          </a:p>
          <a:p>
            <a:r>
              <a:rPr lang="en-US" dirty="0" smtClean="0"/>
              <a:t>The generated </a:t>
            </a:r>
            <a:r>
              <a:rPr lang="en-US" dirty="0"/>
              <a:t>input </a:t>
            </a:r>
            <a:r>
              <a:rPr lang="en-US" dirty="0" smtClean="0"/>
              <a:t>is </a:t>
            </a:r>
            <a:r>
              <a:rPr lang="en-US" dirty="0" smtClean="0"/>
              <a:t>transferred </a:t>
            </a:r>
            <a:r>
              <a:rPr lang="en-US" dirty="0"/>
              <a:t>to the “run” </a:t>
            </a:r>
            <a:r>
              <a:rPr lang="en-US" dirty="0" smtClean="0"/>
              <a:t>method</a:t>
            </a:r>
            <a:endParaRPr lang="en-US" dirty="0">
              <a:effectLst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0800000">
            <a:off x="5016745" y="3297952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72857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4237" y="4187962"/>
            <a:ext cx="1239469" cy="7162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262321" y="4902854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2087" y="2695193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Container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of Info coming from RAVEN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25369" y="5875753"/>
            <a:ext cx="1690160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From initialize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3565601">
            <a:off x="6951666" y="3338622"/>
            <a:ext cx="264272" cy="37604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24483" y="3630633"/>
            <a:ext cx="1000752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run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403056"/>
            <a:ext cx="332494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input = inputs[0]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600" i="1" dirty="0" smtClean="0">
                <a:latin typeface="Courier"/>
                <a:cs typeface="Courier"/>
              </a:rPr>
              <a:t>self.y1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**2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this function, the user needs to implement the algorithm that RAVEN will </a:t>
            </a:r>
            <a:r>
              <a:rPr lang="en-US" dirty="0" smtClean="0"/>
              <a:t>execute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run</a:t>
            </a:r>
            <a:r>
              <a:rPr lang="en-US" b="1" dirty="0"/>
              <a:t> </a:t>
            </a:r>
            <a:r>
              <a:rPr lang="en-US" dirty="0"/>
              <a:t>method is generally called after having inquired the </a:t>
            </a:r>
            <a:r>
              <a:rPr lang="en-US" i="1" dirty="0" err="1" smtClean="0"/>
              <a:t>createNewInput</a:t>
            </a:r>
            <a:r>
              <a:rPr lang="en-US" i="1" dirty="0" smtClean="0"/>
              <a:t> </a:t>
            </a:r>
            <a:r>
              <a:rPr lang="en-US" dirty="0" smtClean="0"/>
              <a:t>method (internal </a:t>
            </a:r>
            <a:r>
              <a:rPr lang="en-US" dirty="0"/>
              <a:t>or the user-</a:t>
            </a:r>
            <a:r>
              <a:rPr lang="en-US" dirty="0" smtClean="0"/>
              <a:t>implemented)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4951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70981" y="3414910"/>
            <a:ext cx="72410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3461233" y="2982772"/>
            <a:ext cx="264272" cy="119656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91650" y="2971226"/>
            <a:ext cx="2401755" cy="121542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generated in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creatNewInput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method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1157" y="3934343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1199417" y="424411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9517" y="5218578"/>
            <a:ext cx="2071592" cy="918203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Outcome stored in “self” =&gt; RAVEN can collect it</a:t>
            </a:r>
          </a:p>
        </p:txBody>
      </p:sp>
    </p:spTree>
    <p:extLst>
      <p:ext uri="{BB962C8B-B14F-4D97-AF65-F5344CB8AC3E}">
        <p14:creationId xmlns:p14="http://schemas.microsoft.com/office/powerpoint/2010/main" val="65475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Code Interface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an Application with RAVEN: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</a:t>
            </a:r>
            <a:r>
              <a:rPr lang="en-US" dirty="0" smtClean="0"/>
              <a:t>Application </a:t>
            </a:r>
            <a:r>
              <a:rPr lang="en-US" dirty="0"/>
              <a:t>with RAVEN </a:t>
            </a:r>
            <a:r>
              <a:rPr lang="en-US" dirty="0" smtClean="0"/>
              <a:t>is a </a:t>
            </a:r>
            <a:r>
              <a:rPr lang="en-US" dirty="0"/>
              <a:t>straightforward </a:t>
            </a:r>
            <a:r>
              <a:rPr lang="en-US" dirty="0" smtClean="0"/>
              <a:t>process</a:t>
            </a:r>
            <a:endParaRPr lang="en-US" dirty="0" smtClean="0"/>
          </a:p>
          <a:p>
            <a:pPr algn="just"/>
            <a:r>
              <a:rPr lang="en-US" dirty="0" smtClean="0"/>
              <a:t>The coupling is performed through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Interface </a:t>
            </a:r>
          </a:p>
          <a:p>
            <a:pPr algn="just"/>
            <a:r>
              <a:rPr lang="en-US" dirty="0" smtClean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Interpret</a:t>
            </a:r>
            <a:r>
              <a:rPr lang="en-US" dirty="0" smtClean="0"/>
              <a:t>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-US" dirty="0" smtClean="0"/>
              <a:t>ranslate such information in the input of the system code</a:t>
            </a:r>
          </a:p>
          <a:p>
            <a:pPr algn="just"/>
            <a:r>
              <a:rPr lang="en-US" dirty="0" smtClean="0"/>
              <a:t>The coupling procedure does not require any modification of RAVEN</a:t>
            </a: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999980"/>
          </a:xfrm>
        </p:spPr>
        <p:txBody>
          <a:bodyPr/>
          <a:lstStyle/>
          <a:p>
            <a:r>
              <a:rPr lang="en-US" dirty="0" smtClean="0"/>
              <a:t>Input requirements: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-compatible parser for Application </a:t>
            </a:r>
            <a:r>
              <a:rPr lang="en-US" dirty="0" smtClean="0"/>
              <a:t>input</a:t>
            </a:r>
            <a:endParaRPr lang="en-US" dirty="0" smtClean="0"/>
          </a:p>
          <a:p>
            <a:pPr lvl="1"/>
            <a:r>
              <a:rPr lang="en-US" dirty="0" smtClean="0"/>
              <a:t>Decide the syntax your Code Interface will be able to interpret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2921560"/>
            <a:ext cx="641161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simpleInputParser</a:t>
            </a:r>
            <a:r>
              <a:rPr lang="en-US" sz="1600" dirty="0" smtClean="0">
                <a:latin typeface="Courier"/>
                <a:cs typeface="Courier"/>
              </a:rPr>
              <a:t>():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 err="1" smtClean="0">
                <a:latin typeface="Courier"/>
                <a:cs typeface="Courier"/>
              </a:rPr>
              <a:t>init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self,filen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 = {}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lines=open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key=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value=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[key]=value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modifyInternalDict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</a:t>
            </a:r>
            <a:r>
              <a:rPr lang="en-US" sz="1600" dirty="0" err="1" smtClean="0">
                <a:latin typeface="Courier"/>
                <a:cs typeface="Courier"/>
              </a:rPr>
              <a:t>,inDictionary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 err="1" smtClean="0">
                <a:latin typeface="Courier"/>
                <a:cs typeface="Courier"/>
              </a:rPr>
              <a:t>key,</a:t>
            </a:r>
            <a:r>
              <a:rPr lang="en-US" sz="1600" dirty="0" err="1">
                <a:latin typeface="Courier"/>
                <a:cs typeface="Courier"/>
              </a:rPr>
              <a:t>newvalue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inDictionary.items</a:t>
            </a:r>
            <a:r>
              <a:rPr lang="en-US" sz="1600" dirty="0">
                <a:latin typeface="Courier"/>
                <a:cs typeface="Courier"/>
              </a:rPr>
              <a:t>():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]=</a:t>
            </a:r>
            <a:r>
              <a:rPr lang="en-US" sz="1600" dirty="0" err="1" smtClean="0">
                <a:latin typeface="Courier"/>
                <a:cs typeface="Courier"/>
              </a:rPr>
              <a:t>newvalue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writeNewInput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fileobject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  for </a:t>
            </a:r>
            <a:r>
              <a:rPr lang="en-US" sz="1600" dirty="0" err="1" smtClean="0">
                <a:latin typeface="Courier"/>
                <a:cs typeface="Courier"/>
              </a:rPr>
              <a:t>key,value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 smtClean="0">
                <a:latin typeface="Courier"/>
                <a:cs typeface="Courier"/>
              </a:rPr>
              <a:t>self.keyDict.items</a:t>
            </a:r>
            <a:r>
              <a:rPr lang="en-US" sz="1600" dirty="0">
                <a:latin typeface="Courier"/>
                <a:cs typeface="Courier"/>
              </a:rPr>
              <a:t>():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fileobject.write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+‘</a:t>
            </a:r>
            <a:r>
              <a:rPr lang="en-US" sz="1600" dirty="0">
                <a:latin typeface="Courier"/>
                <a:cs typeface="Courier"/>
              </a:rPr>
              <a:t>‘=’</a:t>
            </a:r>
            <a:r>
              <a:rPr lang="en-US" sz="1600" dirty="0" smtClean="0">
                <a:latin typeface="Courier"/>
                <a:cs typeface="Courier"/>
              </a:rPr>
              <a:t>’+</a:t>
            </a:r>
            <a:r>
              <a:rPr lang="en-US" sz="1600" dirty="0" err="1" smtClean="0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(value)+‘</a:t>
            </a:r>
            <a:r>
              <a:rPr lang="en-US" sz="1600" dirty="0">
                <a:latin typeface="Courier"/>
                <a:cs typeface="Courier"/>
              </a:rPr>
              <a:t>‘\n’’)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2495820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5636" y="2921560"/>
            <a:ext cx="193025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Key1 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Key2 = aValue2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Key3 = aValue3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30268" y="2495820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99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1249562"/>
          </a:xfrm>
        </p:spPr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/>
              <a:t>Output </a:t>
            </a:r>
            <a:r>
              <a:rPr lang="en-US" dirty="0" smtClean="0"/>
              <a:t>requirements:</a:t>
            </a:r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RAVEN </a:t>
            </a:r>
            <a:r>
              <a:rPr lang="en-US" dirty="0" smtClean="0"/>
              <a:t>handles </a:t>
            </a:r>
            <a:r>
              <a:rPr lang="en-US" dirty="0"/>
              <a:t>Comma Separated Values (CSV) </a:t>
            </a:r>
            <a:r>
              <a:rPr lang="en-US" dirty="0" smtClean="0"/>
              <a:t>files</a:t>
            </a:r>
            <a:endParaRPr lang="en-US" dirty="0"/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If </a:t>
            </a:r>
            <a:r>
              <a:rPr lang="en-US" dirty="0"/>
              <a:t>your code output is not in CSV format, your interface needs to </a:t>
            </a:r>
            <a:r>
              <a:rPr lang="en-US" dirty="0" smtClean="0"/>
              <a:t>convert </a:t>
            </a:r>
            <a:r>
              <a:rPr lang="en-US" dirty="0"/>
              <a:t>it into CSV 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3457417"/>
            <a:ext cx="625011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keywordDict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{}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fileobject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outputCSVfile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 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lines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fileobject.readlines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listSplitted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keyword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value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keyword] = value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keyDict.values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3009655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554" y="3501463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result1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result2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4724" y="3009655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7554" y="4688887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esult1,result2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aValue1,aValue2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24724" y="4211096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CSV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67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 smtClean="0"/>
              <a:t>RAVEN becomes aware of the codes it can use as Models only at run-</a:t>
            </a:r>
            <a:r>
              <a:rPr lang="en-US" dirty="0" smtClean="0"/>
              <a:t>time</a:t>
            </a:r>
          </a:p>
          <a:p>
            <a:pPr lvl="1" algn="just"/>
            <a:r>
              <a:rPr lang="en-US" dirty="0" smtClean="0"/>
              <a:t> RAVEN looks </a:t>
            </a:r>
            <a:r>
              <a:rPr lang="en-US" dirty="0" smtClean="0"/>
              <a:t>for code interfaces and loads them automatically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code interface needs to be placed in a </a:t>
            </a:r>
            <a:r>
              <a:rPr lang="en-US" dirty="0" smtClean="0"/>
              <a:t>new folder </a:t>
            </a:r>
            <a:r>
              <a:rPr lang="en-US" dirty="0"/>
              <a:t>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Interfaces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Application with RAVEN: </a:t>
            </a:r>
            <a:r>
              <a:rPr lang="en-US" b="0" dirty="0" smtClean="0"/>
              <a:t>Methods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5291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generateCommand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input,exe,clargs,fargs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4399575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finalizeCodeOutput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,command,output,workDir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8" y="3968523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90" y="530772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529259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84664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351702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88" y="310510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newApplication</a:t>
            </a:r>
            <a:r>
              <a:rPr lang="en-US" sz="1600" b="1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CodeInterfaceBase</a:t>
            </a:r>
            <a:r>
              <a:rPr lang="en-US" sz="1600" b="1" dirty="0" smtClean="0">
                <a:latin typeface="Courier"/>
                <a:cs typeface="Courier"/>
              </a:rPr>
              <a:t>):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5613" y="1495840"/>
            <a:ext cx="8231187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RAVEN </a:t>
            </a:r>
            <a:r>
              <a:rPr lang="en-US" dirty="0"/>
              <a:t>imports all the “Code Interfaces” at run-time, without actually knowing the syntax of the driven </a:t>
            </a:r>
            <a:r>
              <a:rPr lang="en-US" dirty="0" smtClean="0"/>
              <a:t>codes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make RAVEN able to drive a </a:t>
            </a:r>
            <a:r>
              <a:rPr lang="en-US" dirty="0" smtClean="0"/>
              <a:t>new Application,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 containing few methods (strict syntax) needs to be implemented: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89" y="4869110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388764" y="439957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88764" y="3968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124797" y="4204857"/>
            <a:ext cx="708432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</a:t>
            </a:r>
            <a:r>
              <a:rPr lang="en-US" sz="1600" dirty="0" err="1" smtClean="0">
                <a:latin typeface="Courier"/>
                <a:cs typeface="Courier"/>
              </a:rPr>
              <a:t>fargs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input[0]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 smtClean="0">
                <a:latin typeface="Courier"/>
                <a:cs typeface="Courier"/>
              </a:rPr>
              <a:t>=’out ̃’+</a:t>
            </a:r>
            <a:r>
              <a:rPr lang="en-US" sz="1600" dirty="0" err="1" smtClean="0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)[1].split(</a:t>
            </a:r>
            <a:r>
              <a:rPr lang="en-US" sz="1600" dirty="0" smtClean="0">
                <a:solidFill>
                  <a:srgbClr val="32946A"/>
                </a:solidFill>
                <a:latin typeface="Courier"/>
                <a:cs typeface="Courier"/>
              </a:rPr>
              <a:t>’.’</a:t>
            </a:r>
            <a:r>
              <a:rPr lang="en-US" sz="1600" dirty="0" smtClean="0">
                <a:latin typeface="Courier"/>
                <a:cs typeface="Courier"/>
              </a:rPr>
              <a:t>)[0] 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executeCommand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smtClean="0">
                <a:latin typeface="Courier"/>
                <a:cs typeface="Courier"/>
              </a:rPr>
              <a:t>exe+ 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‘ -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 ‘ 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[1]) 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executeCommand,outfile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96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/>
              <a:t>to retrieve the command </a:t>
            </a:r>
            <a:r>
              <a:rPr lang="en-US" dirty="0" smtClean="0"/>
              <a:t>needed </a:t>
            </a:r>
            <a:r>
              <a:rPr lang="en-US" dirty="0"/>
              <a:t>to launch the driven </a:t>
            </a:r>
            <a:r>
              <a:rPr lang="en-US" dirty="0" smtClean="0"/>
              <a:t>App and </a:t>
            </a:r>
            <a:r>
              <a:rPr lang="en-US" dirty="0"/>
              <a:t>the root of the </a:t>
            </a:r>
            <a:r>
              <a:rPr lang="en-US" dirty="0" smtClean="0"/>
              <a:t>output </a:t>
            </a:r>
            <a:r>
              <a:rPr lang="en-US" dirty="0" smtClean="0"/>
              <a:t>file</a:t>
            </a:r>
            <a:endParaRPr lang="en-US" dirty="0" smtClean="0"/>
          </a:p>
          <a:p>
            <a:r>
              <a:rPr lang="en-US" dirty="0" smtClean="0"/>
              <a:t>The return </a:t>
            </a:r>
            <a:r>
              <a:rPr lang="en-US" dirty="0"/>
              <a:t>data type must be a </a:t>
            </a:r>
            <a:r>
              <a:rPr lang="en-US" dirty="0" smtClean="0"/>
              <a:t>TUPLE</a:t>
            </a:r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417895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418059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3424245" y="3814005"/>
            <a:ext cx="264272" cy="39085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49452" y="4224504"/>
            <a:ext cx="62778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54102" y="3144552"/>
            <a:ext cx="1214483" cy="66945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 files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036449" y="4534280"/>
            <a:ext cx="264272" cy="129092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909852" y="4224504"/>
            <a:ext cx="497795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61343" y="5825200"/>
            <a:ext cx="1324422" cy="4034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Executable</a:t>
            </a: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065578" y="3814004"/>
            <a:ext cx="264272" cy="41049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3846" y="4224504"/>
            <a:ext cx="1462277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35232" y="3151893"/>
            <a:ext cx="1324422" cy="6092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 smtClean="0"/>
              <a:t>to generate an input based on the information </a:t>
            </a:r>
            <a:r>
              <a:rPr lang="en-US" dirty="0" smtClean="0"/>
              <a:t>that RAVEN </a:t>
            </a:r>
            <a:r>
              <a:rPr lang="en-US" dirty="0" smtClean="0"/>
              <a:t>passes </a:t>
            </a:r>
          </a:p>
          <a:p>
            <a:r>
              <a:rPr lang="en-US" dirty="0" smtClean="0"/>
              <a:t>This </a:t>
            </a:r>
            <a:r>
              <a:rPr lang="en-US" dirty="0"/>
              <a:t>method needs to return a list containing the path and filenames of the modified </a:t>
            </a:r>
            <a:r>
              <a:rPr lang="en-US" dirty="0" smtClean="0"/>
              <a:t>input </a:t>
            </a:r>
            <a:r>
              <a:rPr lang="en-US" dirty="0" smtClean="0"/>
              <a:t>files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624889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3532783"/>
            <a:ext cx="676300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parser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simpleInputParser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currentInputFiles</a:t>
            </a:r>
            <a:r>
              <a:rPr lang="en-US" sz="1600" dirty="0" smtClean="0">
                <a:latin typeface="Courier"/>
                <a:cs typeface="Courier"/>
              </a:rPr>
              <a:t>[0])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parser.modifyInternalDictionary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temp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index][:])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copy.copy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[</a:t>
            </a:r>
            <a:r>
              <a:rPr lang="en-US" sz="1600" dirty="0">
                <a:latin typeface="Courier"/>
                <a:cs typeface="Courier"/>
              </a:rPr>
              <a:t>0], </a:t>
            </a:r>
            <a:r>
              <a:rPr lang="en-US" sz="1600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’prefix’</a:t>
            </a:r>
            <a:r>
              <a:rPr lang="en-US" sz="1600" dirty="0">
                <a:latin typeface="Courier"/>
                <a:cs typeface="Courier"/>
              </a:rPr>
              <a:t>]+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" ̃"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(temp)[1]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79880" y="2519375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87845" y="3573912"/>
            <a:ext cx="1413410" cy="3040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4798236" y="3143330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819587" y="3573912"/>
            <a:ext cx="963707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3207519">
            <a:off x="6747633" y="3281424"/>
            <a:ext cx="264272" cy="2927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336555" y="2525931"/>
            <a:ext cx="8693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96330" y="2649102"/>
            <a:ext cx="197939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Dictionary of info from RAVEN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3630668" y="3132981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440359" y="3573912"/>
            <a:ext cx="769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Overview of </a:t>
            </a:r>
            <a:r>
              <a:rPr lang="en-US" dirty="0" smtClean="0">
                <a:solidFill>
                  <a:srgbClr val="3366FF"/>
                </a:solidFill>
              </a:rPr>
              <a:t>RAVEN </a:t>
            </a:r>
            <a:r>
              <a:rPr lang="en-US" dirty="0" smtClean="0">
                <a:solidFill>
                  <a:srgbClr val="3366FF"/>
                </a:solidFill>
              </a:rPr>
              <a:t>interaction </a:t>
            </a:r>
            <a:r>
              <a:rPr lang="en-US" dirty="0" smtClean="0">
                <a:solidFill>
                  <a:srgbClr val="3366FF"/>
                </a:solidFill>
              </a:rPr>
              <a:t>with external Applications</a:t>
            </a:r>
          </a:p>
          <a:p>
            <a:pPr lvl="1"/>
            <a:r>
              <a:rPr lang="en-US" dirty="0" smtClean="0"/>
              <a:t>Available APIs: External Model and Code APIs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Using the External Model </a:t>
            </a:r>
            <a:r>
              <a:rPr lang="en-US" dirty="0" smtClean="0">
                <a:solidFill>
                  <a:srgbClr val="3366FF"/>
                </a:solidFill>
              </a:rPr>
              <a:t>Entity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 smtClean="0"/>
              <a:t>Implementing the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  <a:endParaRPr lang="en-US" dirty="0"/>
          </a:p>
          <a:p>
            <a:pPr lvl="1"/>
            <a:r>
              <a:rPr lang="en-US" dirty="0" smtClean="0"/>
              <a:t>Available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/>
              <a:t>Interaction with </a:t>
            </a:r>
            <a:r>
              <a:rPr lang="en-US" dirty="0" smtClean="0"/>
              <a:t>RAVEN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Coupling a new Application through a Code </a:t>
            </a:r>
            <a:r>
              <a:rPr lang="en-US" dirty="0" smtClean="0">
                <a:solidFill>
                  <a:srgbClr val="3366FF"/>
                </a:solidFill>
              </a:rPr>
              <a:t>Interface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Code requirements</a:t>
            </a:r>
            <a:endParaRPr lang="en-US" dirty="0"/>
          </a:p>
          <a:p>
            <a:pPr lvl="1"/>
            <a:r>
              <a:rPr lang="en-US" dirty="0" smtClean="0"/>
              <a:t>Interfaces that need to be implemented</a:t>
            </a:r>
          </a:p>
          <a:p>
            <a:pPr lvl="1"/>
            <a:r>
              <a:rPr lang="en-US" dirty="0" smtClean="0"/>
              <a:t>Interaction with RAVEN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 smtClean="0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 smtClean="0"/>
              <a:t>to </a:t>
            </a:r>
            <a:r>
              <a:rPr lang="en-US" dirty="0"/>
              <a:t>convert the whatever </a:t>
            </a:r>
            <a:r>
              <a:rPr lang="en-US" dirty="0" smtClean="0"/>
              <a:t>App output </a:t>
            </a:r>
            <a:r>
              <a:rPr lang="en-US" dirty="0"/>
              <a:t>format into a </a:t>
            </a:r>
            <a:r>
              <a:rPr lang="en-US" dirty="0" smtClean="0"/>
              <a:t>CSV</a:t>
            </a:r>
            <a:endParaRPr lang="en-US" dirty="0" smtClean="0"/>
          </a:p>
          <a:p>
            <a:r>
              <a:rPr lang="en-US" dirty="0" smtClean="0"/>
              <a:t>RAVEN </a:t>
            </a:r>
            <a:r>
              <a:rPr lang="en-US" dirty="0"/>
              <a:t>checks if a string is </a:t>
            </a:r>
            <a:r>
              <a:rPr lang="en-US" dirty="0" smtClean="0"/>
              <a:t>returned</a:t>
            </a:r>
            <a:endParaRPr lang="en-US" dirty="0"/>
          </a:p>
          <a:p>
            <a:pPr lvl="1"/>
            <a:r>
              <a:rPr lang="en-US" dirty="0" smtClean="0"/>
              <a:t>RAVEN </a:t>
            </a:r>
            <a:r>
              <a:rPr lang="en-US" dirty="0"/>
              <a:t>interprets that string as the new output file name (CSV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4003141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outputfile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’.o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576" y="3042711"/>
            <a:ext cx="23857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Command created by </a:t>
            </a:r>
            <a:r>
              <a:rPr lang="en-US" sz="1800" b="1" i="1" dirty="0" err="1">
                <a:solidFill>
                  <a:schemeClr val="tx1"/>
                </a:solidFill>
                <a:latin typeface="Courier"/>
                <a:cs typeface="Courier"/>
              </a:rPr>
              <a:t>generateCommand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4248335" y="3652639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925166" y="4003141"/>
            <a:ext cx="927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25738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171529" y="4323566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44819" y="5234615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60841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9570296">
            <a:off x="6810724" y="4232413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52430" y="5082051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Appendix: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Natural Language </a:t>
            </a:r>
            <a:r>
              <a:rPr lang="en-US" dirty="0" smtClean="0"/>
              <a:t>Tool-Kit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Ease of </a:t>
            </a:r>
            <a:r>
              <a:rPr lang="en-US" dirty="0" smtClean="0"/>
              <a:t>use =&gt; </a:t>
            </a:r>
            <a:r>
              <a:rPr lang="en-US" dirty="0"/>
              <a:t>interpreter</a:t>
            </a:r>
          </a:p>
          <a:p>
            <a:pPr>
              <a:lnSpc>
                <a:spcPct val="90000"/>
              </a:lnSpc>
            </a:pPr>
            <a:r>
              <a:rPr lang="en-US" dirty="0"/>
              <a:t>AI Processing: Symbolic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ja-JP" altLang="en-US" dirty="0"/>
              <a:t>’</a:t>
            </a:r>
            <a:r>
              <a:rPr lang="en-US" dirty="0"/>
              <a:t>s built-in </a:t>
            </a:r>
            <a:r>
              <a:rPr lang="en-US" dirty="0" err="1"/>
              <a:t>datatypes</a:t>
            </a:r>
            <a:r>
              <a:rPr lang="en-US" dirty="0"/>
              <a:t> for strings, lists, and </a:t>
            </a:r>
            <a:r>
              <a:rPr lang="en-US" dirty="0" smtClean="0"/>
              <a:t>more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Java</a:t>
            </a:r>
            <a:r>
              <a:rPr lang="en-US" dirty="0"/>
              <a:t> or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require the use of special classes for </a:t>
            </a:r>
            <a:r>
              <a:rPr lang="en-US" dirty="0" smtClean="0"/>
              <a:t>this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AI Processing: Statistical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has strong numeric processing capabilities: matrix operations,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Suitable for probability and machine learning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why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702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Example</a:t>
            </a:r>
            <a:endParaRPr lang="en-US" b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x = 34 - 23           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# A comment.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y =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Hello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           </a:t>
            </a:r>
            <a:r>
              <a:rPr lang="en-US" b="1" dirty="0" smtClean="0">
                <a:latin typeface="Courier New" charset="0"/>
              </a:rPr>
              <a:t>       </a:t>
            </a:r>
            <a:r>
              <a:rPr lang="en-US" b="1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Another one.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z = 3.45    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z == 3.45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or</a:t>
            </a:r>
            <a:r>
              <a:rPr lang="en-US" b="1" dirty="0">
                <a:latin typeface="Courier New" charset="0"/>
              </a:rPr>
              <a:t> y ==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Hello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: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    x = x + 1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    y = y + 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“</a:t>
            </a:r>
            <a:r>
              <a:rPr lang="en-US" b="1" dirty="0">
                <a:solidFill>
                  <a:srgbClr val="33CC33"/>
                </a:solidFill>
                <a:latin typeface="Courier New" charset="0"/>
              </a:rPr>
              <a:t> World</a:t>
            </a:r>
            <a:r>
              <a:rPr lang="ja-JP" altLang="en-US" b="1" dirty="0">
                <a:solidFill>
                  <a:srgbClr val="33CC33"/>
                </a:solidFill>
                <a:latin typeface="Arial"/>
              </a:rPr>
              <a:t>”</a:t>
            </a:r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# String </a:t>
            </a:r>
            <a:r>
              <a:rPr lang="en-US" b="1" dirty="0" err="1">
                <a:solidFill>
                  <a:srgbClr val="FF3300"/>
                </a:solidFill>
                <a:latin typeface="Courier New" charset="0"/>
              </a:rPr>
              <a:t>concat</a:t>
            </a:r>
            <a:r>
              <a:rPr lang="en-US" b="1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b="1" dirty="0">
                <a:latin typeface="Courier New" charset="0"/>
              </a:rPr>
              <a:t> x</a:t>
            </a:r>
          </a:p>
          <a:p>
            <a:pPr>
              <a:buFontTx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b="1" dirty="0">
                <a:latin typeface="Courier New" charset="0"/>
              </a:rPr>
              <a:t>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Assignment uses = and comparison uses =</a:t>
            </a:r>
            <a:r>
              <a:rPr lang="en-US" dirty="0" smtClean="0"/>
              <a:t>=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numbers +-*/% are as </a:t>
            </a:r>
            <a:r>
              <a:rPr lang="en-US" dirty="0" smtClean="0"/>
              <a:t>expected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Special use of + for string </a:t>
            </a:r>
            <a:r>
              <a:rPr lang="en-US" dirty="0" smtClean="0"/>
              <a:t>concatenation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Special use of % for string </a:t>
            </a:r>
            <a:r>
              <a:rPr lang="en-US" dirty="0" smtClean="0"/>
              <a:t>formatting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Logical operators are words (</a:t>
            </a:r>
            <a:r>
              <a:rPr lang="en-US" b="1" dirty="0">
                <a:latin typeface="Courier New" charset="0"/>
              </a:rPr>
              <a:t>and, or, not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not symbols (&amp;&amp;, ||, !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The basic printing command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 smtClean="0"/>
              <a:t>print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First assignment to a variable will create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Variable types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to be </a:t>
            </a:r>
            <a:r>
              <a:rPr lang="en-US" dirty="0" smtClean="0"/>
              <a:t>declared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figures out the variable types on its </a:t>
            </a:r>
            <a:r>
              <a:rPr lang="en-US" dirty="0" smtClean="0"/>
              <a:t>own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Basic knowledge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7201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199" y="1392133"/>
            <a:ext cx="8861802" cy="5690423"/>
          </a:xfrm>
        </p:spPr>
        <p:txBody>
          <a:bodyPr/>
          <a:lstStyle/>
          <a:p>
            <a:r>
              <a:rPr lang="en-US" dirty="0"/>
              <a:t>Integers (default for numbers)</a:t>
            </a:r>
          </a:p>
          <a:p>
            <a:pPr lvl="1"/>
            <a:r>
              <a:rPr lang="en-US" dirty="0"/>
              <a:t>z = 5 / 2    # Answer is 2, integer </a:t>
            </a:r>
            <a:r>
              <a:rPr lang="en-US" dirty="0" smtClean="0"/>
              <a:t>division</a:t>
            </a:r>
            <a:endParaRPr lang="en-US" dirty="0"/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x = 3.456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Can use </a:t>
            </a:r>
            <a:r>
              <a:rPr lang="ja-JP" altLang="en-US" dirty="0">
                <a:latin typeface="Arial"/>
              </a:rPr>
              <a:t>“”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‘’</a:t>
            </a:r>
            <a:r>
              <a:rPr lang="en-US" dirty="0"/>
              <a:t> to specify.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 err="1"/>
              <a:t>abc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abc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 (Same </a:t>
            </a:r>
            <a:r>
              <a:rPr lang="en-US" dirty="0" smtClean="0"/>
              <a:t>thing)</a:t>
            </a:r>
            <a:endParaRPr lang="en-US" dirty="0"/>
          </a:p>
          <a:p>
            <a:pPr lvl="1"/>
            <a:r>
              <a:rPr lang="en-US" dirty="0"/>
              <a:t>Unmatched ones can occur within the string.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matt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Use triple double-quotes for multi-line strings or strings than contain both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 and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 inside of them:  </a:t>
            </a:r>
            <a:r>
              <a:rPr lang="ja-JP" altLang="en-US" dirty="0">
                <a:latin typeface="Arial"/>
              </a:rPr>
              <a:t>“““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b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</a:t>
            </a:r>
            <a:r>
              <a:rPr lang="ja-JP" altLang="en-US" dirty="0">
                <a:latin typeface="Arial"/>
              </a:rPr>
              <a:t>””</a:t>
            </a:r>
            <a:r>
              <a:rPr lang="ja-JP" altLang="en-US" dirty="0" smtClean="0">
                <a:latin typeface="Arial"/>
              </a:rPr>
              <a:t>”</a:t>
            </a:r>
            <a:endParaRPr lang="en-US" altLang="ja-JP" dirty="0" smtClean="0">
              <a:latin typeface="Arial"/>
            </a:endParaRPr>
          </a:p>
          <a:p>
            <a:r>
              <a:rPr lang="en-US" dirty="0" smtClean="0"/>
              <a:t>Lists</a:t>
            </a:r>
            <a:endParaRPr lang="en-US" dirty="0"/>
          </a:p>
          <a:p>
            <a:pPr lvl="1"/>
            <a:r>
              <a:rPr lang="en-US" dirty="0" smtClean="0"/>
              <a:t>Lists are unsorted array of objects (floats, integers, derived types, etc.)</a:t>
            </a:r>
          </a:p>
          <a:p>
            <a:pPr lvl="1"/>
            <a:r>
              <a:rPr lang="en-US" dirty="0" smtClean="0"/>
              <a:t>a = [“Hello”,5.0,1]</a:t>
            </a:r>
          </a:p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 smtClean="0"/>
              <a:t>Dictionaries are objects that employ a mapping between string keys and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{‘a’:1.0,’b’:’Hello’,’c’:1}</a:t>
            </a:r>
            <a:endParaRPr lang="en-US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</a:t>
            </a:r>
            <a:r>
              <a:rPr lang="en-US" b="0" dirty="0" err="1" smtClean="0"/>
              <a:t>datatypes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236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Whitespace is meaningful in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: especially indentation and placement of </a:t>
            </a:r>
            <a:r>
              <a:rPr lang="en-US" dirty="0" smtClean="0"/>
              <a:t>newlines </a:t>
            </a:r>
            <a:endParaRPr lang="en-US" dirty="0"/>
          </a:p>
          <a:p>
            <a:pPr lvl="1"/>
            <a:r>
              <a:rPr lang="en-US" dirty="0"/>
              <a:t>Use a newline to end a line of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(Not a semicolon like in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or </a:t>
            </a:r>
            <a:r>
              <a:rPr lang="en-US" dirty="0" smtClean="0">
                <a:latin typeface="Courier"/>
                <a:cs typeface="Courier"/>
              </a:rPr>
              <a:t>Java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(Use \ when must go to next line </a:t>
            </a:r>
            <a:r>
              <a:rPr lang="en-US" dirty="0" smtClean="0"/>
              <a:t>prematurely)</a:t>
            </a:r>
            <a:endParaRPr lang="en-US" dirty="0"/>
          </a:p>
          <a:p>
            <a:pPr lvl="1"/>
            <a:r>
              <a:rPr lang="en-US" dirty="0"/>
              <a:t>No braces { } to mark blocks of code in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… </a:t>
            </a:r>
            <a:br>
              <a:rPr lang="en-US" dirty="0"/>
            </a:br>
            <a:r>
              <a:rPr lang="en-US" dirty="0"/>
              <a:t>Use consistent indentation instead.  The first line with a new indentation is considered outside of the </a:t>
            </a:r>
            <a:r>
              <a:rPr lang="en-US" dirty="0" smtClean="0"/>
              <a:t>block</a:t>
            </a:r>
            <a:endParaRPr lang="en-US" dirty="0"/>
          </a:p>
          <a:p>
            <a:pPr lvl="1"/>
            <a:r>
              <a:rPr lang="en-US" dirty="0"/>
              <a:t>Often a colon appears at the start of a new block.  (We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see this later for function and class definitions.)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whitespace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578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comments with # – the rest of line is ignored.</a:t>
            </a:r>
          </a:p>
          <a:p>
            <a:r>
              <a:rPr lang="en-US" dirty="0"/>
              <a:t>Can include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documentation string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as the first line of any new function or class that you define.</a:t>
            </a:r>
          </a:p>
          <a:p>
            <a:r>
              <a:rPr lang="en-US" dirty="0"/>
              <a:t>The development environment, debugger, and other tools use it: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good style to include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def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latin typeface="Courier New" charset="0"/>
              </a:rPr>
              <a:t>my_function</a:t>
            </a:r>
            <a:r>
              <a:rPr lang="en-US" dirty="0">
                <a:latin typeface="Courier New" charset="0"/>
              </a:rPr>
              <a:t>(x, y):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 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“““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This is the </a:t>
            </a:r>
            <a:r>
              <a:rPr lang="en-US" dirty="0" err="1">
                <a:solidFill>
                  <a:srgbClr val="008000"/>
                </a:solidFill>
                <a:latin typeface="Courier New" charset="0"/>
              </a:rPr>
              <a:t>docstring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. This </a:t>
            </a:r>
            <a:br>
              <a:rPr lang="en-US" dirty="0">
                <a:solidFill>
                  <a:srgbClr val="008000"/>
                </a:solidFill>
                <a:latin typeface="Courier New" charset="0"/>
              </a:rPr>
            </a:br>
            <a:r>
              <a:rPr lang="en-US" dirty="0">
                <a:solidFill>
                  <a:srgbClr val="008000"/>
                </a:solidFill>
                <a:latin typeface="Courier New" charset="0"/>
              </a:rPr>
              <a:t>function does blah blah blah.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”””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urier New" charset="0"/>
              </a:rPr>
            </a:br>
            <a:r>
              <a:rPr lang="en-US" dirty="0">
                <a:solidFill>
                  <a:srgbClr val="FF3300"/>
                </a:solidFill>
                <a:latin typeface="Courier New" charset="0"/>
              </a:rPr>
              <a:t># The code would go here...</a:t>
            </a:r>
            <a:r>
              <a:rPr lang="en-US" dirty="0">
                <a:latin typeface="Courier New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Comments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26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x = 34 - 23     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A comment.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y 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          </a:t>
            </a:r>
            <a:r>
              <a:rPr lang="en-US" dirty="0" smtClean="0">
                <a:latin typeface="Courier New" charset="0"/>
              </a:rPr>
              <a:t>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Another one.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z = 3.45   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z == 3.45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or</a:t>
            </a:r>
            <a:r>
              <a:rPr lang="en-US" dirty="0">
                <a:latin typeface="Courier New" charset="0"/>
              </a:rPr>
              <a:t> y ==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Hello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x = x + 1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y = y +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 World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  </a:t>
            </a:r>
            <a:r>
              <a:rPr lang="en-US" dirty="0" smtClean="0">
                <a:latin typeface="Courier New" charset="0"/>
              </a:rPr>
              <a:t>  </a:t>
            </a:r>
            <a:r>
              <a:rPr lang="en-US" dirty="0" smtClean="0">
                <a:solidFill>
                  <a:srgbClr val="FF3300"/>
                </a:solidFill>
                <a:latin typeface="Courier New" charset="0"/>
              </a:rPr>
              <a:t>#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String </a:t>
            </a:r>
            <a:r>
              <a:rPr lang="en-US" dirty="0" err="1">
                <a:solidFill>
                  <a:srgbClr val="FF3300"/>
                </a:solidFill>
                <a:latin typeface="Courier New" charset="0"/>
              </a:rPr>
              <a:t>concat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x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example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143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/>
              <a:t> determines the data types </a:t>
            </a:r>
            <a:br>
              <a:rPr lang="en-US" dirty="0"/>
            </a:br>
            <a:r>
              <a:rPr lang="en-US" dirty="0"/>
              <a:t>in a program </a:t>
            </a:r>
            <a:r>
              <a:rPr lang="en-US" dirty="0" smtClean="0"/>
              <a:t>automatically</a:t>
            </a:r>
            <a:r>
              <a:rPr lang="en-US" dirty="0"/>
              <a:t>	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Dynamic Typing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/>
              <a:t>But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not casual about types, it </a:t>
            </a:r>
            <a:br>
              <a:rPr lang="en-US" dirty="0"/>
            </a:br>
            <a:r>
              <a:rPr lang="en-US" dirty="0"/>
              <a:t>enforces them after it figures them </a:t>
            </a:r>
            <a:r>
              <a:rPr lang="en-US" dirty="0" smtClean="0"/>
              <a:t>out    </a:t>
            </a:r>
            <a:r>
              <a:rPr lang="en-US" dirty="0"/>
              <a:t>	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Strong Typing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buFontTx/>
              <a:buNone/>
              <a:tabLst>
                <a:tab pos="7258050" algn="r"/>
              </a:tabLst>
            </a:pPr>
            <a:endParaRPr lang="en-US" dirty="0">
              <a:solidFill>
                <a:srgbClr val="FF3300"/>
              </a:solidFill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/>
              <a:t>So, for example, you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just append an integer to a string.  You must first convert the integer to a string </a:t>
            </a:r>
            <a:r>
              <a:rPr lang="en-US" dirty="0" smtClean="0"/>
              <a:t>itself  </a:t>
            </a:r>
            <a:r>
              <a:rPr lang="en-US" b="1" dirty="0" smtClean="0">
                <a:latin typeface="Courier New" charset="0"/>
              </a:rPr>
              <a:t> </a:t>
            </a:r>
            <a:endParaRPr lang="en-US" b="1" dirty="0">
              <a:latin typeface="Courier New" charset="0"/>
            </a:endParaRPr>
          </a:p>
          <a:p>
            <a:pPr>
              <a:buFontTx/>
              <a:buNone/>
              <a:tabLst>
                <a:tab pos="7258050" algn="r"/>
              </a:tabLst>
            </a:pPr>
            <a:endParaRPr lang="en-US" b="1" dirty="0">
              <a:latin typeface="Courier New" charset="0"/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b="1" dirty="0">
                <a:latin typeface="Courier New" charset="0"/>
              </a:rPr>
              <a:t> </a:t>
            </a:r>
            <a:r>
              <a:rPr lang="en-US" dirty="0">
                <a:latin typeface="Courier New" charset="0"/>
              </a:rPr>
              <a:t>x =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the answer is </a:t>
            </a:r>
            <a:r>
              <a:rPr lang="ja-JP" altLang="en-US" dirty="0">
                <a:solidFill>
                  <a:srgbClr val="008000"/>
                </a:solidFill>
                <a:latin typeface="Arial"/>
              </a:rPr>
              <a:t>”</a:t>
            </a:r>
            <a:r>
              <a:rPr lang="en-US" dirty="0">
                <a:solidFill>
                  <a:srgbClr val="008000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Decides x is string.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 New" charset="0"/>
              </a:rPr>
              <a:t> y = 23             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Decides y is integer.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dirty="0">
                <a:latin typeface="Courier New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print</a:t>
            </a:r>
            <a:r>
              <a:rPr lang="en-US" dirty="0">
                <a:latin typeface="Courier New" charset="0"/>
              </a:rPr>
              <a:t> x + y   </a:t>
            </a:r>
            <a:r>
              <a:rPr lang="en-US" dirty="0">
                <a:solidFill>
                  <a:srgbClr val="FF3300"/>
                </a:solidFill>
                <a:latin typeface="Courier New" charset="0"/>
              </a:rPr>
              <a:t># Python will complain about this</a:t>
            </a:r>
            <a:r>
              <a:rPr lang="en-US" sz="2000" dirty="0">
                <a:solidFill>
                  <a:srgbClr val="FF3300"/>
                </a:solidFill>
                <a:latin typeface="Courier New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and Types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532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Interaction </a:t>
            </a:r>
            <a:r>
              <a:rPr lang="en-US" b="0" dirty="0" smtClean="0"/>
              <a:t>with </a:t>
            </a:r>
            <a:r>
              <a:rPr lang="en-US" b="0" dirty="0" smtClean="0"/>
              <a:t>External </a:t>
            </a:r>
            <a:r>
              <a:rPr lang="en-US" b="0" dirty="0" smtClean="0"/>
              <a:t>Applications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4"/>
            <a:ext cx="8456709" cy="925382"/>
          </a:xfrm>
        </p:spPr>
        <p:txBody>
          <a:bodyPr/>
          <a:lstStyle/>
          <a:p>
            <a:r>
              <a:rPr lang="en-US" dirty="0" smtClean="0"/>
              <a:t>RAVEN </a:t>
            </a:r>
            <a:r>
              <a:rPr lang="en-US" dirty="0" smtClean="0"/>
              <a:t>has two </a:t>
            </a:r>
            <a:r>
              <a:rPr lang="en-US" dirty="0" smtClean="0"/>
              <a:t>preferential APIs to interact with external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Model</a:t>
            </a:r>
            <a:r>
              <a:rPr lang="en-US" dirty="0" smtClean="0"/>
              <a:t>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[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descrivi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cosa</a:t>
            </a:r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e’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]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dirty="0" smtClean="0"/>
              <a:t>External Code: 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[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descrivi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cosa</a:t>
            </a:r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e’]</a:t>
            </a: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bob  Bob  _bob  _2_bob_  bob_2  </a:t>
            </a:r>
            <a:r>
              <a:rPr lang="en-US" b="1" dirty="0" err="1" smtClean="0">
                <a:latin typeface="Courier New" charset="0"/>
              </a:rPr>
              <a:t>BoB</a:t>
            </a:r>
            <a:endParaRPr lang="en-US" b="1" dirty="0" smtClean="0"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and, assert, break, class, continue, </a:t>
            </a: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def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, del, </a:t>
            </a:r>
            <a:r>
              <a:rPr lang="en-US" dirty="0" err="1">
                <a:solidFill>
                  <a:srgbClr val="FF6600"/>
                </a:solidFill>
                <a:latin typeface="Courier New" charset="0"/>
              </a:rPr>
              <a:t>elif</a:t>
            </a:r>
            <a:r>
              <a:rPr lang="en-US" dirty="0">
                <a:solidFill>
                  <a:srgbClr val="FF6600"/>
                </a:solidFill>
                <a:latin typeface="Courier New" charset="0"/>
              </a:rPr>
              <a:t>, else, except, exec, finally, for, from, global, if, import, in, is, lambda, not, or, pass, print, raise, return, try, while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Brief introduction to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: Naming Rules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51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External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ExternalModel</a:t>
            </a:r>
            <a:r>
              <a:rPr lang="en-US" i="1" dirty="0" smtClean="0"/>
              <a:t> </a:t>
            </a:r>
            <a:r>
              <a:rPr lang="en-US" dirty="0" smtClean="0"/>
              <a:t>object represents an entity that is embedded in RAVEN at </a:t>
            </a:r>
            <a:r>
              <a:rPr lang="en-US" dirty="0" smtClean="0"/>
              <a:t>runtime</a:t>
            </a:r>
            <a:endParaRPr lang="en-US" dirty="0" smtClean="0"/>
          </a:p>
          <a:p>
            <a:pPr algn="just"/>
            <a:r>
              <a:rPr lang="en-US" dirty="0" smtClean="0"/>
              <a:t>This object allows the user to create a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smtClean="0"/>
              <a:t>module </a:t>
            </a:r>
            <a:r>
              <a:rPr lang="en-US" dirty="0" smtClean="0"/>
              <a:t>that is going to be treated as a pre-defined internal </a:t>
            </a:r>
            <a:r>
              <a:rPr lang="en-US" dirty="0" smtClean="0"/>
              <a:t>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8956" y="5110295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98789" y="5110295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3241004" y="4699216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imported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35696" y="2939934"/>
            <a:ext cx="264272" cy="590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5004" y="4431282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021132" y="3530864"/>
            <a:ext cx="4708075" cy="40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It becomes part of the RAVEN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RAVEN Input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283275" y="194942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printString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We are not here 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 to brush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dolls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printString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3371187" y="2402570"/>
            <a:ext cx="194007" cy="38457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724554" y="2461295"/>
            <a:ext cx="1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45602" y="2845871"/>
            <a:ext cx="2157904" cy="850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(with or without path):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565194" y="2594859"/>
            <a:ext cx="648479" cy="477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13673" y="2714708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variables tracked by RAVEN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285443" y="3387723"/>
            <a:ext cx="2378449" cy="1117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6138921" y="4505052"/>
            <a:ext cx="2664585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RAVEN is able to “see” and “check”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10800000">
            <a:off x="3106724" y="2860551"/>
            <a:ext cx="194007" cy="1118080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3300732" y="3442764"/>
            <a:ext cx="912941" cy="1395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3134721" y="4838276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Custom piece of XML Input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34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</a:t>
            </a:r>
            <a:r>
              <a:rPr lang="en-US" b="0" dirty="0" smtClean="0"/>
              <a:t>Module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204111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3619377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initialize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,runInfo,inputs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7" y="4037016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88" y="4450965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318898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3608734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0352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445096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3724" y="4525256"/>
            <a:ext cx="579930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1827883" y="4789519"/>
            <a:ext cx="264272" cy="59093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192" y="6123935"/>
            <a:ext cx="187879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y1 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4663" y="5380449"/>
            <a:ext cx="326971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Each variable defined in the XML input is available in “self”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In the External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>
                <a:cs typeface="Arial"/>
              </a:rPr>
              <a:t> module, the user can implement all the methods that are needed for the functionality of the model</a:t>
            </a:r>
          </a:p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Only these methods are called by the framework: </a:t>
            </a:r>
          </a:p>
        </p:txBody>
      </p:sp>
    </p:spTree>
    <p:extLst>
      <p:ext uri="{BB962C8B-B14F-4D97-AF65-F5344CB8AC3E}">
        <p14:creationId xmlns:p14="http://schemas.microsoft.com/office/powerpoint/2010/main" val="228986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_</a:t>
            </a:r>
            <a:r>
              <a:rPr lang="en-US" b="0" dirty="0" err="1" smtClean="0"/>
              <a:t>readMoreXML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7" y="3493523"/>
            <a:ext cx="580232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get the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node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xmlNode.find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newCustomXmlNode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get the information in the node</a:t>
            </a:r>
            <a:b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</a:br>
            <a:r>
              <a:rPr lang="en-US" sz="1600" i="1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self.ourNewVariable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ourNode.text</a:t>
            </a:r>
            <a:endParaRPr lang="en-US" sz="1600" dirty="0">
              <a:solidFill>
                <a:srgbClr val="262699"/>
              </a:solidFill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0061931">
            <a:off x="5043015" y="4263520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73958" y="5133917"/>
            <a:ext cx="2625878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&lt;</a:t>
            </a:r>
            <a:r>
              <a:rPr lang="en-US" sz="1800" i="1" dirty="0" err="1" smtClean="0">
                <a:solidFill>
                  <a:schemeClr val="tx1"/>
                </a:solidFill>
                <a:cs typeface="Arial"/>
              </a:rPr>
              <a:t>newCustomXmlNode</a:t>
            </a:r>
            <a:r>
              <a:rPr lang="en-US" sz="1800" i="1" dirty="0">
                <a:solidFill>
                  <a:schemeClr val="tx1"/>
                </a:solidFill>
                <a:cs typeface="Arial"/>
              </a:rPr>
              <a:t>&gt;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is unknown (in RAVEN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6628" y="4068623"/>
            <a:ext cx="2275677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5613" y="1660279"/>
            <a:ext cx="7942369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Needed only</a:t>
            </a:r>
            <a:r>
              <a:rPr lang="en-US" dirty="0" smtClean="0"/>
              <a:t> </a:t>
            </a:r>
            <a:r>
              <a:rPr lang="en-US" dirty="0"/>
              <a:t>if the XML input that belongs to </a:t>
            </a:r>
            <a:r>
              <a:rPr lang="en-US" dirty="0" smtClean="0"/>
              <a:t>the External </a:t>
            </a:r>
            <a:r>
              <a:rPr lang="en-US" dirty="0"/>
              <a:t>Model needs to be extended to contain other </a:t>
            </a:r>
            <a:r>
              <a:rPr lang="en-US" dirty="0" smtClean="0"/>
              <a:t>information</a:t>
            </a:r>
            <a:endParaRPr lang="en-US" dirty="0" smtClean="0"/>
          </a:p>
          <a:p>
            <a:pPr algn="just"/>
            <a:r>
              <a:rPr lang="en-US" dirty="0" smtClean="0"/>
              <a:t>Input data needs </a:t>
            </a:r>
            <a:r>
              <a:rPr lang="en-US" dirty="0"/>
              <a:t>to be stored in “self” in order to be available to all the 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77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</a:t>
            </a:r>
            <a:r>
              <a:rPr lang="en-US" b="0" dirty="0" smtClean="0"/>
              <a:t>Model </a:t>
            </a:r>
            <a:r>
              <a:rPr lang="en-US" b="0" dirty="0" smtClean="0"/>
              <a:t>Entity</a:t>
            </a:r>
            <a:r>
              <a:rPr lang="en-US" b="0" dirty="0" smtClean="0"/>
              <a:t>: initialize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8" y="3280152"/>
            <a:ext cx="475991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self,runInfo,inputs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initialize some quantities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 = 10.0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r>
              <a:rPr lang="en-US" sz="1600" dirty="0" smtClean="0">
                <a:latin typeface="Courier"/>
                <a:cs typeface="Courier"/>
              </a:rPr>
              <a:t>   = 5.0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507401" y="4357370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5612" y="5288708"/>
            <a:ext cx="2385313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Variables not listed in the XML input files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037590" y="3779363"/>
            <a:ext cx="1296814" cy="57800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4386" y="1669130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This method initializes </a:t>
            </a:r>
            <a:r>
              <a:rPr lang="en-US" dirty="0" smtClean="0">
                <a:cs typeface="Arial"/>
              </a:rPr>
              <a:t>the </a:t>
            </a:r>
            <a:r>
              <a:rPr lang="en-US" dirty="0" smtClean="0">
                <a:cs typeface="Arial"/>
              </a:rPr>
              <a:t>model</a:t>
            </a:r>
            <a:endParaRPr lang="en-US" dirty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For </a:t>
            </a:r>
            <a:r>
              <a:rPr lang="en-US" dirty="0">
                <a:cs typeface="Arial"/>
              </a:rPr>
              <a:t>example, it can be used to compute a quantity needed by the “run” </a:t>
            </a:r>
            <a:r>
              <a:rPr lang="en-US" dirty="0" smtClean="0">
                <a:cs typeface="Arial"/>
              </a:rPr>
              <a:t>method:</a:t>
            </a:r>
            <a:endParaRPr lang="en-US" dirty="0">
              <a:cs typeface="Arial"/>
            </a:endParaRPr>
          </a:p>
          <a:p>
            <a:pPr algn="just"/>
            <a:endParaRPr lang="en-US" dirty="0"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45441" y="3280152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583115" y="355640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99693" y="4530868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Info read in &lt;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RunInfo</a:t>
            </a:r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&gt; XML input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1650" y="3280152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5492953" y="2959066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12319" y="3130094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defined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in the Step entity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95335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66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16354</TotalTime>
  <Words>2092</Words>
  <Application>Microsoft Macintosh PowerPoint</Application>
  <PresentationFormat>On-screen Show (4:3)</PresentationFormat>
  <Paragraphs>325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RAVEN interaction  with External Applications</vt:lpstr>
      <vt:lpstr>Outline </vt:lpstr>
      <vt:lpstr>RAVEN Interaction with External Applications</vt:lpstr>
      <vt:lpstr>External Model</vt:lpstr>
      <vt:lpstr>External Model Entity: Introduction</vt:lpstr>
      <vt:lpstr>External Model Entity: RAVEN Input</vt:lpstr>
      <vt:lpstr>External Model Entity: Python Module</vt:lpstr>
      <vt:lpstr>External Model Entity: _readMoreXML</vt:lpstr>
      <vt:lpstr>External Model Entity: initialize</vt:lpstr>
      <vt:lpstr>External Model Entity: createNewInput</vt:lpstr>
      <vt:lpstr>External Model Entity: run</vt:lpstr>
      <vt:lpstr>Code Interface</vt:lpstr>
      <vt:lpstr>Coupling an Application with RAVEN: Introduction</vt:lpstr>
      <vt:lpstr>Coupling an Application with RAVEN: Requirements</vt:lpstr>
      <vt:lpstr>Coupling an Application with RAVEN: Requirements</vt:lpstr>
      <vt:lpstr>Coupling an Application with RAVEN: Interfaces</vt:lpstr>
      <vt:lpstr>Coupling an Application with RAVEN: Methods</vt:lpstr>
      <vt:lpstr>Coupling an Application with RAVEN: generateCommand</vt:lpstr>
      <vt:lpstr>Coupling an Application with RAVEN: createNewInput</vt:lpstr>
      <vt:lpstr>Coupling an Application with RAVEN: finalizeCodeOutput</vt:lpstr>
      <vt:lpstr>Appendix: Python</vt:lpstr>
      <vt:lpstr>Brief introduction to Python: why Python?</vt:lpstr>
      <vt:lpstr>Brief introduction to Python: Example</vt:lpstr>
      <vt:lpstr>Brief introduction to Python: Basic knowledge</vt:lpstr>
      <vt:lpstr>Brief introduction to Python: datatypes</vt:lpstr>
      <vt:lpstr>PowerPoint Presentation</vt:lpstr>
      <vt:lpstr>PowerPoint Presentation</vt:lpstr>
      <vt:lpstr>Brief introduction to Python: example</vt:lpstr>
      <vt:lpstr>PowerPoint Presentation</vt:lpstr>
      <vt:lpstr>Brief introduction to Python: Naming Rules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474</cp:revision>
  <cp:lastPrinted>2001-05-07T20:21:30Z</cp:lastPrinted>
  <dcterms:created xsi:type="dcterms:W3CDTF">1999-10-26T20:37:18Z</dcterms:created>
  <dcterms:modified xsi:type="dcterms:W3CDTF">2015-04-24T23:23:24Z</dcterms:modified>
</cp:coreProperties>
</file>