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72" r:id="rId2"/>
    <p:sldId id="273" r:id="rId3"/>
    <p:sldId id="275" r:id="rId4"/>
    <p:sldId id="278" r:id="rId5"/>
    <p:sldId id="276" r:id="rId6"/>
    <p:sldId id="280" r:id="rId7"/>
    <p:sldId id="279" r:id="rId8"/>
    <p:sldId id="282" r:id="rId9"/>
    <p:sldId id="311" r:id="rId10"/>
    <p:sldId id="312" r:id="rId11"/>
    <p:sldId id="284" r:id="rId12"/>
    <p:sldId id="286" r:id="rId13"/>
    <p:sldId id="287" r:id="rId14"/>
    <p:sldId id="313" r:id="rId15"/>
    <p:sldId id="277" r:id="rId16"/>
    <p:sldId id="288" r:id="rId17"/>
    <p:sldId id="289" r:id="rId18"/>
    <p:sldId id="290" r:id="rId19"/>
    <p:sldId id="281" r:id="rId20"/>
    <p:sldId id="291" r:id="rId21"/>
    <p:sldId id="292" r:id="rId22"/>
    <p:sldId id="314" r:id="rId23"/>
    <p:sldId id="274" r:id="rId24"/>
    <p:sldId id="295" r:id="rId25"/>
    <p:sldId id="296" r:id="rId26"/>
    <p:sldId id="298" r:id="rId27"/>
    <p:sldId id="29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15" r:id="rId36"/>
    <p:sldId id="301" r:id="rId37"/>
    <p:sldId id="303" r:id="rId38"/>
    <p:sldId id="304" r:id="rId39"/>
    <p:sldId id="316" r:id="rId40"/>
    <p:sldId id="305" r:id="rId41"/>
    <p:sldId id="306" r:id="rId42"/>
    <p:sldId id="307" r:id="rId43"/>
    <p:sldId id="308" r:id="rId44"/>
    <p:sldId id="309" r:id="rId45"/>
    <p:sldId id="318" r:id="rId46"/>
    <p:sldId id="326" r:id="rId47"/>
    <p:sldId id="327" r:id="rId48"/>
    <p:sldId id="285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872" y="-104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Reduced Order Models (ROMs)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</a:t>
            </a:r>
            <a:r>
              <a:rPr lang="en-US" dirty="0" smtClean="0"/>
              <a:t>points</a:t>
            </a:r>
            <a:endParaRPr lang="en-US" dirty="0"/>
          </a:p>
          <a:p>
            <a:pPr marL="0" lvl="1" indent="0" algn="ctr">
              <a:buNone/>
            </a:pPr>
            <a:r>
              <a:rPr lang="en-US" dirty="0" smtClean="0"/>
              <a:t>[</a:t>
            </a:r>
            <a:r>
              <a:rPr lang="en-US" dirty="0"/>
              <a:t>features</a:t>
            </a:r>
            <a:r>
              <a:rPr lang="en-US" dirty="0" smtClean="0"/>
              <a:t>]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most relevant features that keep data points unique</a:t>
            </a:r>
          </a:p>
          <a:p>
            <a:pPr lvl="1"/>
            <a:r>
              <a:rPr lang="en-US" dirty="0" smtClean="0"/>
              <a:t>Outcome: Location of the points on the reduced space (e.g., 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estimate the </a:t>
            </a:r>
            <a:r>
              <a:rPr lang="en-US" dirty="0"/>
              <a:t>relationships among </a:t>
            </a:r>
            <a:r>
              <a:rPr lang="en-US" dirty="0" smtClean="0"/>
              <a:t>variables via a statistical process</a:t>
            </a:r>
          </a:p>
          <a:p>
            <a:pPr lvl="1"/>
            <a:r>
              <a:rPr lang="en-US" dirty="0" smtClean="0"/>
              <a:t>Outcome: coefficients of the reduced space (e.g.,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for linear interpolator                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err="1" smtClean="0">
                <a:latin typeface="+mn-lt"/>
              </a:rPr>
              <a:t>scikit</a:t>
            </a:r>
            <a:r>
              <a:rPr lang="en-US" sz="1400" dirty="0" err="1">
                <a:latin typeface="+mn-lt"/>
              </a:rPr>
              <a:t>-learn.org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2603"/>
              </p:ext>
            </p:extLst>
          </p:nvPr>
        </p:nvGraphicFramePr>
        <p:xfrm>
          <a:off x="2463813" y="5962815"/>
          <a:ext cx="1336161" cy="3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647700" imgH="165100" progId="Equation.3">
                  <p:embed/>
                </p:oleObj>
              </mc:Choice>
              <mc:Fallback>
                <p:oleObj name="Equation" r:id="rId6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13" y="5962815"/>
                        <a:ext cx="1336161" cy="34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CROW</a:t>
            </a:r>
            <a:r>
              <a:rPr lang="en-US" dirty="0" smtClean="0"/>
              <a:t>: Internally developed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Interpolation on any dimension</a:t>
            </a:r>
          </a:p>
          <a:p>
            <a:r>
              <a:rPr lang="en-US" dirty="0" smtClean="0"/>
              <a:t>Response surface is created as an </a:t>
            </a:r>
            <a:r>
              <a:rPr lang="en-US" dirty="0" smtClean="0">
                <a:solidFill>
                  <a:srgbClr val="3366FF"/>
                </a:solidFill>
              </a:rPr>
              <a:t>interpolation function </a:t>
            </a:r>
            <a:r>
              <a:rPr lang="en-US" dirty="0" smtClean="0"/>
              <a:t>given a set of data points defined on:</a:t>
            </a:r>
          </a:p>
          <a:p>
            <a:pPr lvl="1"/>
            <a:r>
              <a:rPr lang="en-US" dirty="0" smtClean="0"/>
              <a:t>Sparse grid</a:t>
            </a:r>
          </a:p>
          <a:p>
            <a:pPr lvl="1"/>
            <a:r>
              <a:rPr lang="en-US" dirty="0" smtClean="0"/>
              <a:t>Cartesian grid</a:t>
            </a:r>
          </a:p>
          <a:p>
            <a:r>
              <a:rPr lang="en-US" dirty="0" smtClean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of algorithms</a:t>
            </a: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Inverse-Weight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No interpolation kernel is defined</a:t>
            </a:r>
          </a:p>
          <a:p>
            <a:pPr lvl="2"/>
            <a:r>
              <a:rPr lang="en-US" dirty="0" smtClean="0"/>
              <a:t>Defined </a:t>
            </a:r>
            <a:r>
              <a:rPr lang="en-US" dirty="0"/>
              <a:t>on sparse </a:t>
            </a:r>
            <a:r>
              <a:rPr lang="en-US" dirty="0" smtClean="0"/>
              <a:t>grid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Multi</a:t>
            </a:r>
            <a:r>
              <a:rPr lang="en-US" dirty="0" smtClean="0">
                <a:solidFill>
                  <a:srgbClr val="3366FF"/>
                </a:solidFill>
              </a:rPr>
              <a:t>-Dimensional Spline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Defined on cartesian </a:t>
            </a:r>
            <a:r>
              <a:rPr lang="en-US" dirty="0" smtClean="0"/>
              <a:t>grid</a:t>
            </a:r>
          </a:p>
          <a:p>
            <a:pPr lvl="2"/>
            <a:r>
              <a:rPr lang="en-US" dirty="0" smtClean="0"/>
              <a:t>Based on multi-dimensional spline kernel</a:t>
            </a:r>
          </a:p>
          <a:p>
            <a:pPr lvl="2"/>
            <a:r>
              <a:rPr lang="en-US" dirty="0" smtClean="0"/>
              <a:t>Continuity of the derivative is preserved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85913"/>
              </p:ext>
            </p:extLst>
          </p:nvPr>
        </p:nvGraphicFramePr>
        <p:xfrm>
          <a:off x="1395413" y="2847996"/>
          <a:ext cx="3814502" cy="215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3" imgW="2184400" imgH="1231900" progId="Equation.3">
                  <p:embed/>
                </p:oleObj>
              </mc:Choice>
              <mc:Fallback>
                <p:oleObj name="Equation" r:id="rId3" imgW="2184400" imgH="1231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5413" y="2847996"/>
                        <a:ext cx="3814502" cy="2150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74117"/>
              </p:ext>
            </p:extLst>
          </p:nvPr>
        </p:nvGraphicFramePr>
        <p:xfrm>
          <a:off x="6656925" y="3715705"/>
          <a:ext cx="17176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6925" y="3715705"/>
                        <a:ext cx="17176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23697" y="3828733"/>
            <a:ext cx="9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here: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05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Database Storage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20112" cy="4524375"/>
          </a:xfrm>
        </p:spPr>
        <p:txBody>
          <a:bodyPr/>
          <a:lstStyle/>
          <a:p>
            <a:r>
              <a:rPr lang="en-US" dirty="0"/>
              <a:t>RAVEN framework provides the capability to </a:t>
            </a:r>
            <a:r>
              <a:rPr lang="en-US" dirty="0">
                <a:solidFill>
                  <a:srgbClr val="3366FF"/>
                </a:solidFill>
              </a:rPr>
              <a:t>store</a:t>
            </a:r>
            <a:r>
              <a:rPr lang="en-US" dirty="0">
                <a:solidFill>
                  <a:srgbClr val="1A4DB2"/>
                </a:solidFill>
              </a:rPr>
              <a:t> </a:t>
            </a:r>
            <a:r>
              <a:rPr lang="en-US" dirty="0"/>
              <a:t>and retrieve data to/from an </a:t>
            </a:r>
            <a:r>
              <a:rPr lang="en-US" dirty="0" smtClean="0"/>
              <a:t>external database</a:t>
            </a:r>
          </a:p>
          <a:p>
            <a:r>
              <a:rPr lang="en-US" dirty="0" smtClean="0"/>
              <a:t>Database format: </a:t>
            </a:r>
            <a:r>
              <a:rPr lang="en-US" dirty="0" smtClean="0">
                <a:solidFill>
                  <a:srgbClr val="3366FF"/>
                </a:solidFill>
              </a:rPr>
              <a:t>HDF5</a:t>
            </a:r>
          </a:p>
          <a:p>
            <a:r>
              <a:rPr lang="en-US" dirty="0" smtClean="0"/>
              <a:t>Data can be organized in two ways: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Parallel</a:t>
            </a:r>
            <a:r>
              <a:rPr lang="en-US" dirty="0" smtClean="0"/>
              <a:t> (e.g., if generated from a Monte-Carlo sampler)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/>
              <a:t> </a:t>
            </a:r>
            <a:r>
              <a:rPr lang="en-US" dirty="0"/>
              <a:t>(e.g., if generated from a </a:t>
            </a:r>
            <a:r>
              <a:rPr lang="en-US" dirty="0" smtClean="0"/>
              <a:t>Dynamic Event Tree sampler)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613" y="4758092"/>
            <a:ext cx="8231186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out_ROM4_db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out_ROM5_db'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195053" y="4331369"/>
            <a:ext cx="668422" cy="614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975400" y="4141782"/>
            <a:ext cx="3604495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that is going to be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975400" y="4625474"/>
            <a:ext cx="355969" cy="58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975400" y="6122988"/>
            <a:ext cx="4486811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Existing database that is going to be retrieved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874211" y="5788526"/>
            <a:ext cx="989264" cy="56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370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TimePointSet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903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52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x2,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x3,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y1,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y2,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y3,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y4,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y5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0800000">
            <a:off x="2221828" y="3396944"/>
            <a:ext cx="194007" cy="63859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2221826" y="4051079"/>
            <a:ext cx="194007" cy="101131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45300" y="3540726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variables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545300" y="4447970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put variables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410139" y="3306935"/>
            <a:ext cx="218983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88139" y="3691511"/>
            <a:ext cx="2157904" cy="66644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19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5’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1.0 4.0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 bwMode="auto">
          <a:xfrm flipV="1">
            <a:off x="4747604" y="2750391"/>
            <a:ext cx="765999" cy="251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09016" y="3001886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58881" y="2396967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6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400" y="2905101"/>
            <a:ext cx="4709200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5879200" y="3462338"/>
            <a:ext cx="549870" cy="65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547824" y="3052125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05689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2479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52018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57598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2479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57598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05689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31614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56810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06215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57336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'Print'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'Plot'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1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293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ROM4'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x1'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'value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1.0 4.0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656052" y="314422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545" y="2386511"/>
            <a:ext cx="855690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'out_db.h5'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outROM_y4'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95409" y="3101627"/>
            <a:ext cx="2255045" cy="7214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containing training dataset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317288" y="2983602"/>
            <a:ext cx="966214" cy="478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363077" y="4081220"/>
            <a:ext cx="2091391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Training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981130" y="3951256"/>
            <a:ext cx="1209457" cy="353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363077" y="4753077"/>
            <a:ext cx="2820808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generated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3981130" y="4753077"/>
            <a:ext cx="1209457" cy="165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65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05" y="2659302"/>
            <a:ext cx="857959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'rom_trainer4'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’RunRom4'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plot_rsy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r="11278"/>
          <a:stretch/>
        </p:blipFill>
        <p:spPr>
          <a:xfrm>
            <a:off x="0" y="1435478"/>
            <a:ext cx="4575780" cy="4855411"/>
          </a:xfrm>
          <a:prstGeom prst="rect">
            <a:avLst/>
          </a:prstGeom>
        </p:spPr>
      </p:pic>
      <p:pic>
        <p:nvPicPr>
          <p:cNvPr id="8" name="Picture 7" descr="plot_rom_rsy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3" r="11904"/>
          <a:stretch/>
        </p:blipFill>
        <p:spPr>
          <a:xfrm>
            <a:off x="4575780" y="1410402"/>
            <a:ext cx="4568220" cy="48908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Output: 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24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44" y="2542618"/>
            <a:ext cx="8483652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path2DB/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'outGRID_y3'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756156" y="3159219"/>
            <a:ext cx="118545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142230" y="3608207"/>
            <a:ext cx="2418423" cy="6702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and location of the existing 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7796" y="4599416"/>
            <a:ext cx="2238237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</a:t>
            </a:r>
            <a:r>
              <a:rPr lang="en-US" sz="1600" dirty="0">
                <a:latin typeface="+mj-lt"/>
              </a:rPr>
              <a:t>M</a:t>
            </a:r>
            <a:r>
              <a:rPr lang="en-US" sz="1600" dirty="0" smtClean="0">
                <a:latin typeface="+mj-lt"/>
              </a:rPr>
              <a:t>ultiple 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&lt;Single 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138296" y="4278425"/>
            <a:ext cx="669296" cy="559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5891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'rom_trainer3'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name='pkDump3'&gt;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23109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1.0 4.0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6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9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2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737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977369"/>
            <a:ext cx="624652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643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056623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'pk3Load'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'RunPROM3'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320741" y="2964146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200561" y="2671209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 bwMode="auto">
          <a:xfrm>
            <a:off x="3453215" y="4954435"/>
            <a:ext cx="305045" cy="209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758260" y="4954435"/>
            <a:ext cx="2562481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99240" y="5622446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800222" y="587516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800222" y="6251393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124409" y="587516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124409" y="625139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645615" y="568409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45615" y="605968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23427" y="568934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23427" y="6064942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" name="Picture 8" descr="plot_rom_rsy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r="11943"/>
          <a:stretch/>
        </p:blipFill>
        <p:spPr>
          <a:xfrm>
            <a:off x="4565701" y="1381914"/>
            <a:ext cx="4578299" cy="4889555"/>
          </a:xfrm>
          <a:prstGeom prst="rect">
            <a:avLst/>
          </a:prstGeom>
        </p:spPr>
      </p:pic>
      <p:pic>
        <p:nvPicPr>
          <p:cNvPr id="10" name="Picture 9" descr="plot_rsy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r="11737"/>
          <a:stretch/>
        </p:blipFill>
        <p:spPr>
          <a:xfrm>
            <a:off x="1" y="1409107"/>
            <a:ext cx="4565700" cy="48623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Output: 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663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Backup slides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Effectiveness</a:t>
            </a:r>
            <a:r>
              <a:rPr lang="en-US" dirty="0"/>
              <a:t> depends on:</a:t>
            </a:r>
          </a:p>
          <a:p>
            <a:pPr lvl="1"/>
            <a:r>
              <a:rPr lang="en-US" dirty="0"/>
              <a:t>Regularity of quantity of interest</a:t>
            </a:r>
          </a:p>
          <a:p>
            <a:pPr lvl="1"/>
            <a:r>
              <a:rPr lang="en-US" dirty="0"/>
              <a:t>Polynomial expansion order</a:t>
            </a:r>
          </a:p>
          <a:p>
            <a:pPr lvl="1"/>
            <a:r>
              <a:rPr lang="en-US" dirty="0"/>
              <a:t>Polynomial combination indices</a:t>
            </a:r>
          </a:p>
          <a:p>
            <a:pPr lvl="1"/>
            <a:r>
              <a:rPr lang="en-US" dirty="0"/>
              <a:t>Sparse Grid quadrature types (Gauss, </a:t>
            </a:r>
            <a:r>
              <a:rPr lang="en-US" dirty="0" err="1"/>
              <a:t>Clenshaw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uncertain </a:t>
            </a:r>
            <a:r>
              <a:rPr lang="en-US" dirty="0" smtClean="0"/>
              <a:t>inputs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Improvements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 less polynomials</a:t>
            </a:r>
          </a:p>
          <a:p>
            <a:pPr lvl="1"/>
            <a:r>
              <a:rPr lang="en-US" dirty="0"/>
              <a:t>Sparse Grid </a:t>
            </a:r>
            <a:r>
              <a:rPr lang="en-US" dirty="0" smtClean="0"/>
              <a:t>Quadrature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62482"/>
              </p:ext>
            </p:extLst>
          </p:nvPr>
        </p:nvGraphicFramePr>
        <p:xfrm>
          <a:off x="4779888" y="1856678"/>
          <a:ext cx="584615" cy="374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9888" y="1856678"/>
                        <a:ext cx="584615" cy="374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10899"/>
              </p:ext>
            </p:extLst>
          </p:nvPr>
        </p:nvGraphicFramePr>
        <p:xfrm>
          <a:off x="4307318" y="2224422"/>
          <a:ext cx="243973" cy="2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5" imgW="139700" imgH="152400" progId="Equation.3">
                  <p:embed/>
                </p:oleObj>
              </mc:Choice>
              <mc:Fallback>
                <p:oleObj name="Equation" r:id="rId5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7318" y="2224422"/>
                        <a:ext cx="243973" cy="2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45851"/>
              </p:ext>
            </p:extLst>
          </p:nvPr>
        </p:nvGraphicFramePr>
        <p:xfrm>
          <a:off x="4779888" y="2515632"/>
          <a:ext cx="6191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7" imgW="355600" imgH="203200" progId="Equation.3">
                  <p:embed/>
                </p:oleObj>
              </mc:Choice>
              <mc:Fallback>
                <p:oleObj name="Equation" r:id="rId7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9888" y="2515632"/>
                        <a:ext cx="6191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09763"/>
              </p:ext>
            </p:extLst>
          </p:nvPr>
        </p:nvGraphicFramePr>
        <p:xfrm>
          <a:off x="4287837" y="3148041"/>
          <a:ext cx="796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9" imgW="457200" imgH="241300" progId="Equation.3">
                  <p:embed/>
                </p:oleObj>
              </mc:Choice>
              <mc:Fallback>
                <p:oleObj name="Equation" r:id="rId9" imgW="45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7837" y="3148041"/>
                        <a:ext cx="796925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98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Classes of ROMs</a:t>
            </a:r>
            <a:endParaRPr lang="en-US" b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Model-Based </a:t>
            </a:r>
          </a:p>
          <a:p>
            <a:pPr lvl="1"/>
            <a:r>
              <a:rPr lang="en-US" dirty="0" smtClean="0"/>
              <a:t>Prediction is performed using a blend of </a:t>
            </a:r>
            <a:r>
              <a:rPr lang="en-US" dirty="0" smtClean="0">
                <a:solidFill>
                  <a:srgbClr val="3366FF"/>
                </a:solidFill>
              </a:rPr>
              <a:t>interpolation and regression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Gaussian Process Models (GPMs)</a:t>
            </a:r>
          </a:p>
          <a:p>
            <a:pPr lvl="2"/>
            <a:r>
              <a:rPr lang="en-US" dirty="0" smtClean="0"/>
              <a:t>Spline interpolator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Data-Based</a:t>
            </a:r>
            <a:endParaRPr lang="en-US" dirty="0" smtClean="0"/>
          </a:p>
          <a:p>
            <a:pPr lvl="1"/>
            <a:r>
              <a:rPr lang="en-US" dirty="0" smtClean="0"/>
              <a:t>Prediction is performed by solely considering the input data by using </a:t>
            </a:r>
            <a:r>
              <a:rPr lang="en-US" dirty="0" smtClean="0">
                <a:solidFill>
                  <a:srgbClr val="3366F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searching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Nearest neighbor 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 Available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 smtClean="0"/>
              <a:t>External libraries: </a:t>
            </a:r>
            <a:r>
              <a:rPr lang="en-US" dirty="0" err="1" smtClean="0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</a:t>
            </a:r>
            <a:r>
              <a:rPr lang="en-US" dirty="0" err="1" smtClean="0">
                <a:solidFill>
                  <a:srgbClr val="3366FF"/>
                </a:solidFill>
              </a:rPr>
              <a:t>learn.org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Open source machine learning library for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Library for </a:t>
            </a:r>
            <a:r>
              <a:rPr lang="en-US" dirty="0">
                <a:solidFill>
                  <a:srgbClr val="3366FF"/>
                </a:solidFill>
              </a:rPr>
              <a:t>data mining </a:t>
            </a:r>
            <a:r>
              <a:rPr lang="en-US" dirty="0"/>
              <a:t>and </a:t>
            </a:r>
            <a:r>
              <a:rPr lang="en-US" dirty="0">
                <a:solidFill>
                  <a:srgbClr val="3366FF"/>
                </a:solidFill>
              </a:rPr>
              <a:t>data analysis</a:t>
            </a:r>
          </a:p>
          <a:p>
            <a:pPr lvl="1"/>
            <a:r>
              <a:rPr lang="en-US" dirty="0"/>
              <a:t>Built on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/>
              <a:t> and </a:t>
            </a:r>
            <a:r>
              <a:rPr lang="en-US" dirty="0" err="1" smtClean="0">
                <a:latin typeface="Courier"/>
                <a:cs typeface="Courier"/>
              </a:rPr>
              <a:t>SciPy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/>
                <a:cs typeface="Courier"/>
              </a:rPr>
              <a:t>C++ </a:t>
            </a:r>
            <a:r>
              <a:rPr lang="en-US" dirty="0" smtClean="0"/>
              <a:t>developed libraries: </a:t>
            </a:r>
            <a:r>
              <a:rPr lang="en-US" dirty="0" smtClean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</a:t>
            </a:r>
            <a:r>
              <a:rPr lang="en-US" dirty="0" smtClean="0">
                <a:solidFill>
                  <a:srgbClr val="3366FF"/>
                </a:solidFill>
              </a:rPr>
              <a:t>Chaos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Multi-dimensional interpolators</a:t>
            </a:r>
          </a:p>
          <a:p>
            <a:pPr lvl="2"/>
            <a:r>
              <a:rPr lang="en-US" dirty="0" smtClean="0"/>
              <a:t>ND Spline</a:t>
            </a:r>
          </a:p>
          <a:p>
            <a:pPr lvl="2"/>
            <a:r>
              <a:rPr lang="en-US" dirty="0" smtClean="0"/>
              <a:t>ND Inverse-Weight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to which category an object belongs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a continuous-valued attribute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clustering</a:t>
            </a:r>
            <a:r>
              <a:rPr lang="en-US" dirty="0" smtClean="0"/>
              <a:t>: grouping similar </a:t>
            </a:r>
            <a:r>
              <a:rPr lang="en-US" dirty="0"/>
              <a:t>objects into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number of random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pre-processing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extraction and </a:t>
            </a:r>
            <a:r>
              <a:rPr lang="en-US" dirty="0" smtClean="0"/>
              <a:t>normalization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 smtClean="0"/>
              <a:t>Starting point: set of data points with labels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[features, class]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Objective: identify which class a new point [features] belong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Clustering</a:t>
            </a:r>
          </a:p>
          <a:p>
            <a:pPr lvl="1"/>
            <a:r>
              <a:rPr lang="en-US" dirty="0"/>
              <a:t>Starting point: set of data points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[</a:t>
            </a:r>
            <a:r>
              <a:rPr lang="en-US" dirty="0" smtClean="0"/>
              <a:t>features]</a:t>
            </a:r>
            <a:r>
              <a:rPr lang="en-US" baseline="-25000" dirty="0" smtClean="0"/>
              <a:t>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000" baseline="-25000" dirty="0"/>
          </a:p>
          <a:p>
            <a:pPr lvl="1"/>
            <a:r>
              <a:rPr lang="en-US" dirty="0"/>
              <a:t>Objective: </a:t>
            </a:r>
            <a:r>
              <a:rPr lang="en-US" dirty="0" smtClean="0"/>
              <a:t>group data points based on a specific distance metrics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139"/>
          <p:cNvCxnSpPr>
            <a:cxnSpLocks noChangeShapeType="1"/>
          </p:cNvCxnSpPr>
          <p:nvPr/>
        </p:nvCxnSpPr>
        <p:spPr bwMode="auto">
          <a:xfrm flipV="1">
            <a:off x="6190509" y="3549126"/>
            <a:ext cx="0" cy="213870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139"/>
          <p:cNvCxnSpPr>
            <a:cxnSpLocks noChangeShapeType="1"/>
          </p:cNvCxnSpPr>
          <p:nvPr/>
        </p:nvCxnSpPr>
        <p:spPr bwMode="auto">
          <a:xfrm>
            <a:off x="6190509" y="5687040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" name="Group 85"/>
          <p:cNvGrpSpPr/>
          <p:nvPr/>
        </p:nvGrpSpPr>
        <p:grpSpPr>
          <a:xfrm>
            <a:off x="7323894" y="3782040"/>
            <a:ext cx="685800" cy="609600"/>
            <a:chOff x="7247782" y="2054423"/>
            <a:chExt cx="685800" cy="609600"/>
          </a:xfrm>
        </p:grpSpPr>
        <p:sp>
          <p:nvSpPr>
            <p:cNvPr id="43" name="Oval 42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86"/>
          <p:cNvGrpSpPr/>
          <p:nvPr/>
        </p:nvGrpSpPr>
        <p:grpSpPr>
          <a:xfrm>
            <a:off x="6333294" y="4772641"/>
            <a:ext cx="838200" cy="685800"/>
            <a:chOff x="6257182" y="3045024"/>
            <a:chExt cx="838200" cy="685800"/>
          </a:xfrm>
        </p:grpSpPr>
        <p:sp>
          <p:nvSpPr>
            <p:cNvPr id="61" name="Oval 60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18386" y="3406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93"/>
          <p:cNvGrpSpPr/>
          <p:nvPr/>
        </p:nvGrpSpPr>
        <p:grpSpPr>
          <a:xfrm>
            <a:off x="6303176" y="3406870"/>
            <a:ext cx="2642342" cy="2209241"/>
            <a:chOff x="6227064" y="1676400"/>
            <a:chExt cx="2642342" cy="2209241"/>
          </a:xfrm>
        </p:grpSpPr>
        <p:grpSp>
          <p:nvGrpSpPr>
            <p:cNvPr id="80" name="Group 90"/>
            <p:cNvGrpSpPr/>
            <p:nvPr/>
          </p:nvGrpSpPr>
          <p:grpSpPr>
            <a:xfrm>
              <a:off x="6227064" y="1908048"/>
              <a:ext cx="1752600" cy="1977593"/>
              <a:chOff x="3200400" y="3505200"/>
              <a:chExt cx="1752600" cy="19775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200400" y="4568393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38600" y="3505200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457700" y="39270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22222" y="4953000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581400" y="498230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81400" y="49911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7772399" y="1676400"/>
              <a:ext cx="1097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6599" y="3124200"/>
              <a:ext cx="1091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90694" y="55331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  <p:bldP spid="78" grpId="0"/>
      <p:bldP spid="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19575</TotalTime>
  <Words>3788</Words>
  <Application>Microsoft Macintosh PowerPoint</Application>
  <PresentationFormat>On-screen Show (4:3)</PresentationFormat>
  <Paragraphs>764</Paragraphs>
  <Slides>48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Equation</vt:lpstr>
      <vt:lpstr>Reduced Order Models (ROMs) and RAVEN</vt:lpstr>
      <vt:lpstr>Outline</vt:lpstr>
      <vt:lpstr>ROMs: a Quick Introduction</vt:lpstr>
      <vt:lpstr>ROMs: a Quick Introduction</vt:lpstr>
      <vt:lpstr>Classes of ROMs</vt:lpstr>
      <vt:lpstr>ROMs: Applications</vt:lpstr>
      <vt:lpstr>ROMs Available in RAVEN</vt:lpstr>
      <vt:lpstr>Scikit-Learn Library</vt:lpstr>
      <vt:lpstr>Scikit-Learn Library</vt:lpstr>
      <vt:lpstr>Scikit-Learn Library</vt:lpstr>
      <vt:lpstr>Generalized Polynomial Chaos</vt:lpstr>
      <vt:lpstr>Multi-Dimensional Interpolators</vt:lpstr>
      <vt:lpstr>Multi-Dimensional Interpolators</vt:lpstr>
      <vt:lpstr>Database Storage in RAVEN</vt:lpstr>
      <vt:lpstr>ROM Modeling Within RAVEN</vt:lpstr>
      <vt:lpstr>ROM Modeling Within RAVEN</vt:lpstr>
      <vt:lpstr>ROM Modeling Within RAVEN</vt:lpstr>
      <vt:lpstr>ROM Modeling Within RAVEN</vt:lpstr>
      <vt:lpstr>ROM Pickle</vt:lpstr>
      <vt:lpstr>RAVEN Examples</vt:lpstr>
      <vt:lpstr>Workflow</vt:lpstr>
      <vt:lpstr>Workflow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Workflow</vt:lpstr>
      <vt:lpstr>Train and Sample a ROM</vt:lpstr>
      <vt:lpstr>Train and Sample a ROM</vt:lpstr>
      <vt:lpstr>Train and Sample a ROM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Train and Pickle a ROM</vt:lpstr>
      <vt:lpstr>Workflow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Outline</vt:lpstr>
      <vt:lpstr>Backup slides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349</cp:revision>
  <cp:lastPrinted>2001-05-07T20:21:30Z</cp:lastPrinted>
  <dcterms:created xsi:type="dcterms:W3CDTF">1999-10-26T20:37:18Z</dcterms:created>
  <dcterms:modified xsi:type="dcterms:W3CDTF">2016-03-16T14:23:21Z</dcterms:modified>
</cp:coreProperties>
</file>